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Default Extension="xlsx" ContentType="application/vnd.openxmlformats-officedocument.spreadsheetml.sheet"/>
  <Override PartName="/ppt/charts/chart3.xml" ContentType="application/vnd.openxmlformats-officedocument.drawingml.chart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notesSlides/notesSlide4.xml" ContentType="application/vnd.openxmlformats-officedocument.presentationml.notesSlide+xml"/>
  <Override PartName="/ppt/charts/chart2.xml" ContentType="application/vnd.openxmlformats-officedocument.drawingml.chart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rawings/drawing1.xml" ContentType="application/vnd.openxmlformats-officedocument.drawingml.chartshapes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Default Extension="wdp" ContentType="image/vnd.ms-photo"/>
  <Override PartName="/ppt/slideLayouts/slideLayout10.xml" ContentType="application/vnd.openxmlformats-officedocument.presentationml.slideLayout+xml"/>
  <Default Extension="gif" ContentType="image/gif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6.xml" ContentType="application/vnd.openxmlformats-officedocument.presentationml.notesSlide+xml"/>
  <Override PartName="/ppt/charts/chart4.xml" ContentType="application/vnd.openxmlformats-officedocument.drawingml.char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2" r:id="rId1"/>
  </p:sldMasterIdLst>
  <p:notesMasterIdLst>
    <p:notesMasterId r:id="rId27"/>
  </p:notesMasterIdLst>
  <p:handoutMasterIdLst>
    <p:handoutMasterId r:id="rId28"/>
  </p:handoutMasterIdLst>
  <p:sldIdLst>
    <p:sldId id="578" r:id="rId2"/>
    <p:sldId id="689" r:id="rId3"/>
    <p:sldId id="768" r:id="rId4"/>
    <p:sldId id="769" r:id="rId5"/>
    <p:sldId id="691" r:id="rId6"/>
    <p:sldId id="774" r:id="rId7"/>
    <p:sldId id="771" r:id="rId8"/>
    <p:sldId id="764" r:id="rId9"/>
    <p:sldId id="775" r:id="rId10"/>
    <p:sldId id="762" r:id="rId11"/>
    <p:sldId id="763" r:id="rId12"/>
    <p:sldId id="777" r:id="rId13"/>
    <p:sldId id="773" r:id="rId14"/>
    <p:sldId id="776" r:id="rId15"/>
    <p:sldId id="765" r:id="rId16"/>
    <p:sldId id="778" r:id="rId17"/>
    <p:sldId id="690" r:id="rId18"/>
    <p:sldId id="779" r:id="rId19"/>
    <p:sldId id="770" r:id="rId20"/>
    <p:sldId id="732" r:id="rId21"/>
    <p:sldId id="780" r:id="rId22"/>
    <p:sldId id="724" r:id="rId23"/>
    <p:sldId id="725" r:id="rId24"/>
    <p:sldId id="731" r:id="rId25"/>
    <p:sldId id="761" r:id="rId26"/>
  </p:sldIdLst>
  <p:sldSz cx="9144000" cy="6858000" type="screen4x3"/>
  <p:notesSz cx="6858000" cy="92964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bg2"/>
        </a:solidFill>
        <a:latin typeface="Century" pitchFamily="18" charset="0"/>
        <a:ea typeface="+mn-ea"/>
        <a:cs typeface="Arial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bg2"/>
        </a:solidFill>
        <a:latin typeface="Century" pitchFamily="18" charset="0"/>
        <a:ea typeface="+mn-ea"/>
        <a:cs typeface="Arial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bg2"/>
        </a:solidFill>
        <a:latin typeface="Century" pitchFamily="18" charset="0"/>
        <a:ea typeface="+mn-ea"/>
        <a:cs typeface="Arial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bg2"/>
        </a:solidFill>
        <a:latin typeface="Century" pitchFamily="18" charset="0"/>
        <a:ea typeface="+mn-ea"/>
        <a:cs typeface="Arial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bg2"/>
        </a:solidFill>
        <a:latin typeface="Century" pitchFamily="18" charset="0"/>
        <a:ea typeface="+mn-ea"/>
        <a:cs typeface="Arial" pitchFamily="34" charset="0"/>
      </a:defRPr>
    </a:lvl5pPr>
    <a:lvl6pPr marL="2286000" algn="l" defTabSz="914400" rtl="0" eaLnBrk="1" latinLnBrk="0" hangingPunct="1">
      <a:defRPr kern="1200">
        <a:solidFill>
          <a:schemeClr val="bg2"/>
        </a:solidFill>
        <a:latin typeface="Century" pitchFamily="18" charset="0"/>
        <a:ea typeface="+mn-ea"/>
        <a:cs typeface="Arial" pitchFamily="34" charset="0"/>
      </a:defRPr>
    </a:lvl6pPr>
    <a:lvl7pPr marL="2743200" algn="l" defTabSz="914400" rtl="0" eaLnBrk="1" latinLnBrk="0" hangingPunct="1">
      <a:defRPr kern="1200">
        <a:solidFill>
          <a:schemeClr val="bg2"/>
        </a:solidFill>
        <a:latin typeface="Century" pitchFamily="18" charset="0"/>
        <a:ea typeface="+mn-ea"/>
        <a:cs typeface="Arial" pitchFamily="34" charset="0"/>
      </a:defRPr>
    </a:lvl7pPr>
    <a:lvl8pPr marL="3200400" algn="l" defTabSz="914400" rtl="0" eaLnBrk="1" latinLnBrk="0" hangingPunct="1">
      <a:defRPr kern="1200">
        <a:solidFill>
          <a:schemeClr val="bg2"/>
        </a:solidFill>
        <a:latin typeface="Century" pitchFamily="18" charset="0"/>
        <a:ea typeface="+mn-ea"/>
        <a:cs typeface="Arial" pitchFamily="34" charset="0"/>
      </a:defRPr>
    </a:lvl8pPr>
    <a:lvl9pPr marL="3657600" algn="l" defTabSz="914400" rtl="0" eaLnBrk="1" latinLnBrk="0" hangingPunct="1">
      <a:defRPr kern="1200">
        <a:solidFill>
          <a:schemeClr val="bg2"/>
        </a:solidFill>
        <a:latin typeface="Century" pitchFamily="18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00"/>
    <a:srgbClr val="000099"/>
    <a:srgbClr val="66FFCC"/>
    <a:srgbClr val="000000"/>
    <a:srgbClr val="FFFFFF"/>
    <a:srgbClr val="DDDDDD"/>
    <a:srgbClr val="C0C0C0"/>
    <a:srgbClr val="80808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showOutlineIcons="0">
    <p:restoredLeft sz="20518" autoAdjust="0"/>
    <p:restoredTop sz="94286" autoAdjust="0"/>
  </p:normalViewPr>
  <p:slideViewPr>
    <p:cSldViewPr snapToGrid="0">
      <p:cViewPr>
        <p:scale>
          <a:sx n="100" d="100"/>
          <a:sy n="100" d="100"/>
        </p:scale>
        <p:origin x="-120" y="72"/>
      </p:cViewPr>
      <p:guideLst>
        <p:guide orient="horz" pos="2160"/>
        <p:guide pos="2869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Office_Excel_Work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Worksheet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Worksheet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Work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style val="42"/>
  <c:chart>
    <c:title>
      <c:layout/>
    </c:title>
    <c:view3D>
      <c:rotX val="30"/>
      <c:perspective val="30"/>
    </c:view3D>
    <c:plotArea>
      <c:layout>
        <c:manualLayout>
          <c:layoutTarget val="inner"/>
          <c:xMode val="edge"/>
          <c:yMode val="edge"/>
          <c:x val="0.22269774067186349"/>
          <c:y val="0.29375549887250008"/>
          <c:w val="0.57578125000000147"/>
          <c:h val="0.64335664335664333"/>
        </c:manualLayout>
      </c:layout>
      <c:pie3D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Technology</c:v>
                </c:pt>
              </c:strCache>
            </c:strRef>
          </c:tx>
          <c:dPt>
            <c:idx val="0"/>
            <c:spPr>
              <a:solidFill>
                <a:schemeClr val="bg2">
                  <a:lumMod val="40000"/>
                  <a:lumOff val="60000"/>
                </a:schemeClr>
              </a:solidFill>
            </c:spPr>
          </c:dPt>
          <c:dLbls>
            <c:txPr>
              <a:bodyPr/>
              <a:lstStyle/>
              <a:p>
                <a:pPr>
                  <a:defRPr b="1"/>
                </a:pPr>
                <a:endParaRPr lang="en-US"/>
              </a:p>
            </c:txPr>
            <c:showPercent val="1"/>
          </c:dLbls>
          <c:cat>
            <c:strRef>
              <c:f>Sheet1!$A$2:$A$5</c:f>
              <c:strCache>
                <c:ptCount val="4"/>
                <c:pt idx="0">
                  <c:v>RO</c:v>
                </c:pt>
                <c:pt idx="1">
                  <c:v>Thermal</c:v>
                </c:pt>
                <c:pt idx="2">
                  <c:v>ED</c:v>
                </c:pt>
                <c:pt idx="3">
                  <c:v>Other</c:v>
                </c:pt>
              </c:strCache>
            </c:strRef>
          </c:cat>
          <c:val>
            <c:numRef>
              <c:f>Sheet1!$B$2:$B$5</c:f>
              <c:numCache>
                <c:formatCode>0%</c:formatCode>
                <c:ptCount val="4"/>
                <c:pt idx="0">
                  <c:v>0.60000000000000009</c:v>
                </c:pt>
                <c:pt idx="1">
                  <c:v>0.34000000000000008</c:v>
                </c:pt>
                <c:pt idx="2">
                  <c:v>3.500000000000001E-2</c:v>
                </c:pt>
                <c:pt idx="3">
                  <c:v>2.0000000000000004E-2</c:v>
                </c:pt>
              </c:numCache>
            </c:numRef>
          </c:val>
        </c:ser>
        <c:dLbls>
          <c:showPercent val="1"/>
        </c:dLbls>
      </c:pie3DChart>
    </c:plotArea>
    <c:legend>
      <c:legendPos val="r"/>
      <c:layout>
        <c:manualLayout>
          <c:xMode val="edge"/>
          <c:yMode val="edge"/>
          <c:x val="0.26015625478721771"/>
          <c:y val="0.12307684379766666"/>
          <c:w val="0.47656251723398435"/>
          <c:h val="7.6923156202333393E-2"/>
        </c:manualLayout>
      </c:layout>
    </c:legend>
    <c:plotVisOnly val="1"/>
    <c:dispBlanksAs val="zero"/>
  </c:chart>
  <c:txPr>
    <a:bodyPr/>
    <a:lstStyle/>
    <a:p>
      <a:pPr>
        <a:defRPr sz="1800"/>
      </a:pPr>
      <a:endParaRPr lang="en-US"/>
    </a:p>
  </c:txPr>
  <c:externalData r:id="rId1"/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chart>
    <c:title>
      <c:tx>
        <c:rich>
          <a:bodyPr/>
          <a:lstStyle/>
          <a:p>
            <a:pPr>
              <a:defRPr/>
            </a:pPr>
            <a:r>
              <a:rPr lang="en-US" sz="1600" dirty="0" smtClean="0"/>
              <a:t>Year</a:t>
            </a:r>
            <a:endParaRPr lang="en-US" sz="1600" dirty="0"/>
          </a:p>
        </c:rich>
      </c:tx>
      <c:layout>
        <c:manualLayout>
          <c:xMode val="edge"/>
          <c:yMode val="edge"/>
          <c:x val="0.50834153543307092"/>
          <c:y val="0.9259709507657895"/>
        </c:manualLayout>
      </c:layout>
    </c:title>
    <c:plotArea>
      <c:layout>
        <c:manualLayout>
          <c:layoutTarget val="inner"/>
          <c:xMode val="edge"/>
          <c:yMode val="edge"/>
          <c:x val="0.12467673072725273"/>
          <c:y val="6.7081447119420864E-2"/>
          <c:w val="0.85854035761657677"/>
          <c:h val="0.78455302279406758"/>
        </c:manualLayout>
      </c:layout>
      <c:lineChart>
        <c:grouping val="stacked"/>
        <c:ser>
          <c:idx val="0"/>
          <c:order val="0"/>
          <c:tx>
            <c:strRef>
              <c:f>Sheet1!$A$2</c:f>
              <c:strCache>
                <c:ptCount val="1"/>
                <c:pt idx="0">
                  <c:v>Desalination Plants</c:v>
                </c:pt>
              </c:strCache>
            </c:strRef>
          </c:tx>
          <c:spPr>
            <a:ln w="63500">
              <a:solidFill>
                <a:schemeClr val="accent1">
                  <a:lumMod val="50000"/>
                </a:schemeClr>
              </a:solidFill>
            </a:ln>
          </c:spPr>
          <c:marker>
            <c:symbol val="none"/>
          </c:marker>
          <c:cat>
            <c:strRef>
              <c:f>Sheet1!$B$1:$G$1</c:f>
              <c:strCache>
                <c:ptCount val="6"/>
                <c:pt idx="0">
                  <c:v>1990</c:v>
                </c:pt>
                <c:pt idx="1">
                  <c:v>1995</c:v>
                </c:pt>
                <c:pt idx="2">
                  <c:v>2000</c:v>
                </c:pt>
                <c:pt idx="3">
                  <c:v>2005</c:v>
                </c:pt>
                <c:pt idx="4">
                  <c:v>2010</c:v>
                </c:pt>
                <c:pt idx="5">
                  <c:v>2015</c:v>
                </c:pt>
              </c:strCache>
            </c:strRef>
          </c:cat>
          <c:val>
            <c:numRef>
              <c:f>Sheet1!$B$2:$G$2</c:f>
              <c:numCache>
                <c:formatCode>General</c:formatCode>
                <c:ptCount val="6"/>
                <c:pt idx="0">
                  <c:v>100</c:v>
                </c:pt>
                <c:pt idx="1">
                  <c:v>180</c:v>
                </c:pt>
                <c:pt idx="2">
                  <c:v>220</c:v>
                </c:pt>
                <c:pt idx="3">
                  <c:v>240</c:v>
                </c:pt>
                <c:pt idx="4">
                  <c:v>280</c:v>
                </c:pt>
                <c:pt idx="5">
                  <c:v>340</c:v>
                </c:pt>
              </c:numCache>
            </c:numRef>
          </c:val>
          <c:smooth val="1"/>
        </c:ser>
        <c:dLbls/>
        <c:marker val="1"/>
        <c:axId val="58536704"/>
        <c:axId val="58538240"/>
      </c:lineChart>
      <c:catAx>
        <c:axId val="58536704"/>
        <c:scaling>
          <c:orientation val="minMax"/>
        </c:scaling>
        <c:axPos val="b"/>
        <c:majorTickMark val="in"/>
        <c:tickLblPos val="nextTo"/>
        <c:spPr>
          <a:ln>
            <a:solidFill>
              <a:schemeClr val="accent1">
                <a:lumMod val="50000"/>
              </a:schemeClr>
            </a:solidFill>
          </a:ln>
        </c:spPr>
        <c:txPr>
          <a:bodyPr/>
          <a:lstStyle/>
          <a:p>
            <a:pPr>
              <a:defRPr b="1"/>
            </a:pPr>
            <a:endParaRPr lang="en-US"/>
          </a:p>
        </c:txPr>
        <c:crossAx val="58538240"/>
        <c:crosses val="autoZero"/>
        <c:auto val="1"/>
        <c:lblAlgn val="ctr"/>
        <c:lblOffset val="100"/>
      </c:catAx>
      <c:valAx>
        <c:axId val="58538240"/>
        <c:scaling>
          <c:orientation val="minMax"/>
        </c:scaling>
        <c:axPos val="l"/>
        <c:majorGridlines/>
        <c:title>
          <c:tx>
            <c:rich>
              <a:bodyPr rot="-5400000" vert="horz"/>
              <a:lstStyle/>
              <a:p>
                <a:pPr>
                  <a:defRPr sz="1600"/>
                </a:pPr>
                <a:r>
                  <a:rPr lang="en-US" sz="1600" dirty="0" smtClean="0"/>
                  <a:t>Number of Desalination Plants in the US</a:t>
                </a:r>
                <a:endParaRPr lang="en-US" sz="1600" dirty="0"/>
              </a:p>
            </c:rich>
          </c:tx>
          <c:layout>
            <c:manualLayout>
              <c:xMode val="edge"/>
              <c:yMode val="edge"/>
              <c:x val="0"/>
              <c:y val="5.460817625851376E-2"/>
            </c:manualLayout>
          </c:layout>
        </c:title>
        <c:numFmt formatCode="General" sourceLinked="1"/>
        <c:majorTickMark val="none"/>
        <c:tickLblPos val="nextTo"/>
        <c:spPr>
          <a:ln w="9525">
            <a:noFill/>
          </a:ln>
        </c:spPr>
        <c:txPr>
          <a:bodyPr/>
          <a:lstStyle/>
          <a:p>
            <a:pPr>
              <a:defRPr b="1"/>
            </a:pPr>
            <a:endParaRPr lang="en-US"/>
          </a:p>
        </c:txPr>
        <c:crossAx val="58536704"/>
        <c:crosses val="autoZero"/>
        <c:crossBetween val="midCat"/>
      </c:valAx>
      <c:spPr>
        <a:ln w="50800">
          <a:solidFill>
            <a:schemeClr val="accent1">
              <a:lumMod val="50000"/>
            </a:schemeClr>
          </a:solidFill>
        </a:ln>
      </c:spPr>
    </c:plotArea>
    <c:plotVisOnly val="1"/>
    <c:dispBlanksAs val="zero"/>
  </c:chart>
  <c:spPr>
    <a:solidFill>
      <a:schemeClr val="bg1">
        <a:lumMod val="60000"/>
        <a:lumOff val="40000"/>
      </a:schemeClr>
    </a:solidFill>
  </c:spPr>
  <c:txPr>
    <a:bodyPr/>
    <a:lstStyle/>
    <a:p>
      <a:pPr>
        <a:defRPr sz="1800"/>
      </a:pPr>
      <a:endParaRPr lang="en-US"/>
    </a:p>
  </c:txPr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style val="41"/>
  <c:chart>
    <c:autoTitleDeleted val="1"/>
    <c:view3D>
      <c:rotX val="30"/>
      <c:perspective val="30"/>
    </c:view3D>
    <c:plotArea>
      <c:layout>
        <c:manualLayout>
          <c:layoutTarget val="inner"/>
          <c:xMode val="edge"/>
          <c:yMode val="edge"/>
          <c:x val="3.8992366757604716E-2"/>
          <c:y val="5.633785049222962E-2"/>
          <c:w val="0.94813467330689183"/>
          <c:h val="0.86267642877590334"/>
        </c:manualLayout>
      </c:layout>
      <c:pie3D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Desalination</c:v>
                </c:pt>
              </c:strCache>
            </c:strRef>
          </c:tx>
          <c:explosion val="60"/>
          <c:dLbls>
            <c:dLbl>
              <c:idx val="0"/>
              <c:layout>
                <c:manualLayout>
                  <c:x val="5.4586361230088087E-2"/>
                  <c:y val="-8.3578790639175463E-2"/>
                </c:manualLayout>
              </c:layout>
              <c:showVal val="1"/>
              <c:showCatName val="1"/>
            </c:dLbl>
            <c:dLbl>
              <c:idx val="1"/>
              <c:layout>
                <c:manualLayout>
                  <c:x val="-4.3619100895977911E-2"/>
                  <c:y val="0.20897512408844121"/>
                </c:manualLayout>
              </c:layout>
              <c:showVal val="1"/>
              <c:showCatName val="1"/>
            </c:dLbl>
            <c:dLbl>
              <c:idx val="2"/>
              <c:layout>
                <c:manualLayout>
                  <c:x val="-8.1249762200282391E-2"/>
                  <c:y val="1.5404918899773416E-3"/>
                </c:manualLayout>
              </c:layout>
              <c:showVal val="1"/>
              <c:showCatName val="1"/>
            </c:dLbl>
            <c:dLbl>
              <c:idx val="3"/>
              <c:layout>
                <c:manualLayout>
                  <c:x val="0.2446930702520187"/>
                  <c:y val="5.8723065651640205E-3"/>
                </c:manualLayout>
              </c:layout>
              <c:showVal val="1"/>
              <c:showCatName val="1"/>
            </c:dLbl>
            <c:txPr>
              <a:bodyPr/>
              <a:lstStyle/>
              <a:p>
                <a:pPr>
                  <a:defRPr sz="1400" b="1"/>
                </a:pPr>
                <a:endParaRPr lang="en-US"/>
              </a:p>
            </c:txPr>
            <c:showVal val="1"/>
            <c:showCatName val="1"/>
            <c:showLeaderLines val="1"/>
          </c:dLbls>
          <c:cat>
            <c:strRef>
              <c:f>Sheet1!$A$2:$A$5</c:f>
              <c:strCache>
                <c:ptCount val="4"/>
                <c:pt idx="0">
                  <c:v>Brackish Water</c:v>
                </c:pt>
                <c:pt idx="1">
                  <c:v>Seawater</c:v>
                </c:pt>
                <c:pt idx="2">
                  <c:v>Wastewater</c:v>
                </c:pt>
                <c:pt idx="3">
                  <c:v>Pure Water</c:v>
                </c:pt>
              </c:strCache>
            </c:strRef>
          </c:cat>
          <c:val>
            <c:numRef>
              <c:f>Sheet1!$B$2:$B$5</c:f>
              <c:numCache>
                <c:formatCode>0%</c:formatCode>
                <c:ptCount val="4"/>
                <c:pt idx="0">
                  <c:v>0.77000000000000013</c:v>
                </c:pt>
                <c:pt idx="1">
                  <c:v>8.0000000000000016E-2</c:v>
                </c:pt>
                <c:pt idx="2">
                  <c:v>8.0000000000000016E-2</c:v>
                </c:pt>
                <c:pt idx="3">
                  <c:v>7.0000000000000021E-2</c:v>
                </c:pt>
              </c:numCache>
            </c:numRef>
          </c:val>
        </c:ser>
        <c:dLbls>
          <c:showVal val="1"/>
          <c:showCatName val="1"/>
        </c:dLbls>
      </c:pie3DChart>
    </c:plotArea>
    <c:plotVisOnly val="1"/>
    <c:dispBlanksAs val="zero"/>
  </c:chart>
  <c:txPr>
    <a:bodyPr/>
    <a:lstStyle/>
    <a:p>
      <a:pPr>
        <a:defRPr sz="1800"/>
      </a:pPr>
      <a:endParaRPr lang="en-US"/>
    </a:p>
  </c:txPr>
  <c:externalData r:id="rId1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style val="31"/>
  <c:chart>
    <c:autoTitleDeleted val="1"/>
    <c:plotArea>
      <c:layout>
        <c:manualLayout>
          <c:layoutTarget val="inner"/>
          <c:xMode val="edge"/>
          <c:yMode val="edge"/>
          <c:x val="0.16732635421452097"/>
          <c:y val="2.0640001521548944E-2"/>
          <c:w val="0.8171865826381709"/>
          <c:h val="0.53026208680436659"/>
        </c:manualLayout>
      </c:layout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Cost of Water US$/kgal</c:v>
                </c:pt>
              </c:strCache>
            </c:strRef>
          </c:tx>
          <c:cat>
            <c:strRef>
              <c:f>Sheet1!$A$2:$A$17</c:f>
              <c:strCache>
                <c:ptCount val="16"/>
                <c:pt idx="0">
                  <c:v>108 MGD Sorek, Israel</c:v>
                </c:pt>
                <c:pt idx="1">
                  <c:v>132 MGD Mactaa, Algeria</c:v>
                </c:pt>
                <c:pt idx="2">
                  <c:v>87 MGD Hadera, Israel</c:v>
                </c:pt>
                <c:pt idx="3">
                  <c:v>98 MGD Askelon, Israel</c:v>
                </c:pt>
                <c:pt idx="4">
                  <c:v>0.6 MGD Sand City, CA</c:v>
                </c:pt>
                <c:pt idx="5">
                  <c:v>50 MGD Hamma, Algeria</c:v>
                </c:pt>
                <c:pt idx="6">
                  <c:v>25 MGD Tampa Bay, FL</c:v>
                </c:pt>
                <c:pt idx="7">
                  <c:v>45 MGD Fujairah, UAE</c:v>
                </c:pt>
                <c:pt idx="8">
                  <c:v>50 MGD Carlsbad, CA</c:v>
                </c:pt>
                <c:pt idx="9">
                  <c:v>53 MGD Barcelona, Spain</c:v>
                </c:pt>
                <c:pt idx="10">
                  <c:v>38 MGD Perth I, Australia</c:v>
                </c:pt>
                <c:pt idx="11">
                  <c:v>66 MGD Sydney, Australia</c:v>
                </c:pt>
                <c:pt idx="12">
                  <c:v>40 MGD Perth II, Australia </c:v>
                </c:pt>
                <c:pt idx="13">
                  <c:v>108 MGD Melbourne, Australia</c:v>
                </c:pt>
                <c:pt idx="14">
                  <c:v>35 MGD Gold Coast, Australia</c:v>
                </c:pt>
                <c:pt idx="15">
                  <c:v>80 MGD Adelaide, Australia</c:v>
                </c:pt>
              </c:strCache>
            </c:strRef>
          </c:cat>
          <c:val>
            <c:numRef>
              <c:f>Sheet1!$B$2:$B$17</c:f>
              <c:numCache>
                <c:formatCode>General</c:formatCode>
                <c:ptCount val="16"/>
                <c:pt idx="0">
                  <c:v>2.0099999999999998</c:v>
                </c:pt>
                <c:pt idx="1">
                  <c:v>2.12</c:v>
                </c:pt>
                <c:pt idx="2">
                  <c:v>2.27</c:v>
                </c:pt>
                <c:pt idx="3">
                  <c:v>2.2999999999999998</c:v>
                </c:pt>
                <c:pt idx="4">
                  <c:v>2.9099999999999997</c:v>
                </c:pt>
                <c:pt idx="5">
                  <c:v>3.15</c:v>
                </c:pt>
                <c:pt idx="6">
                  <c:v>3.48</c:v>
                </c:pt>
                <c:pt idx="7">
                  <c:v>3.55</c:v>
                </c:pt>
                <c:pt idx="8">
                  <c:v>4</c:v>
                </c:pt>
                <c:pt idx="9">
                  <c:v>4.38</c:v>
                </c:pt>
                <c:pt idx="10">
                  <c:v>4.4000000000000004</c:v>
                </c:pt>
                <c:pt idx="11">
                  <c:v>7.3199999999999994</c:v>
                </c:pt>
                <c:pt idx="12">
                  <c:v>8.33</c:v>
                </c:pt>
                <c:pt idx="13">
                  <c:v>9.5400000000000009</c:v>
                </c:pt>
                <c:pt idx="14">
                  <c:v>10.98</c:v>
                </c:pt>
                <c:pt idx="15">
                  <c:v>11.360000000000001</c:v>
                </c:pt>
              </c:numCache>
            </c:numRef>
          </c:val>
        </c:ser>
        <c:dLbls/>
        <c:axId val="58948992"/>
        <c:axId val="58864768"/>
      </c:barChart>
      <c:catAx>
        <c:axId val="58948992"/>
        <c:scaling>
          <c:orientation val="minMax"/>
        </c:scaling>
        <c:axPos val="b"/>
        <c:numFmt formatCode="&quot;$&quot;#,##0.00" sourceLinked="0"/>
        <c:tickLblPos val="nextTo"/>
        <c:spPr>
          <a:solidFill>
            <a:schemeClr val="accent2">
              <a:lumMod val="60000"/>
              <a:lumOff val="40000"/>
            </a:schemeClr>
          </a:solidFill>
        </c:spPr>
        <c:txPr>
          <a:bodyPr/>
          <a:lstStyle/>
          <a:p>
            <a:pPr>
              <a:defRPr b="1">
                <a:solidFill>
                  <a:schemeClr val="tx2">
                    <a:lumMod val="10000"/>
                  </a:schemeClr>
                </a:solidFill>
                <a:latin typeface="Century" pitchFamily="18" charset="0"/>
              </a:defRPr>
            </a:pPr>
            <a:endParaRPr lang="en-US"/>
          </a:p>
        </c:txPr>
        <c:crossAx val="58864768"/>
        <c:crosses val="autoZero"/>
        <c:auto val="1"/>
        <c:lblAlgn val="ctr"/>
        <c:lblOffset val="100"/>
      </c:catAx>
      <c:valAx>
        <c:axId val="58864768"/>
        <c:scaling>
          <c:orientation val="minMax"/>
        </c:scaling>
        <c:axPos val="l"/>
        <c:majorGridlines/>
        <c:title>
          <c:tx>
            <c:rich>
              <a:bodyPr rot="-5400000" vert="horz"/>
              <a:lstStyle/>
              <a:p>
                <a:pPr>
                  <a:defRPr b="1">
                    <a:solidFill>
                      <a:schemeClr val="tx2">
                        <a:lumMod val="10000"/>
                      </a:schemeClr>
                    </a:solidFill>
                    <a:latin typeface="Century" pitchFamily="18" charset="0"/>
                  </a:defRPr>
                </a:pPr>
                <a:r>
                  <a:rPr lang="en-US" b="1" dirty="0">
                    <a:solidFill>
                      <a:schemeClr val="tx2">
                        <a:lumMod val="10000"/>
                      </a:schemeClr>
                    </a:solidFill>
                    <a:latin typeface="Century" pitchFamily="18" charset="0"/>
                  </a:rPr>
                  <a:t>Cost  of Water , US$/kgal</a:t>
                </a:r>
              </a:p>
            </c:rich>
          </c:tx>
          <c:layout>
            <c:manualLayout>
              <c:xMode val="edge"/>
              <c:yMode val="edge"/>
              <c:x val="7.607538153933148E-2"/>
              <c:y val="4.0791395640762305E-2"/>
            </c:manualLayout>
          </c:layout>
          <c:spPr>
            <a:noFill/>
            <a:ln>
              <a:noFill/>
            </a:ln>
          </c:spPr>
        </c:title>
        <c:numFmt formatCode="General" sourceLinked="1"/>
        <c:tickLblPos val="nextTo"/>
        <c:spPr>
          <a:noFill/>
        </c:spPr>
        <c:txPr>
          <a:bodyPr/>
          <a:lstStyle/>
          <a:p>
            <a:pPr>
              <a:defRPr b="1">
                <a:solidFill>
                  <a:schemeClr val="tx2">
                    <a:lumMod val="10000"/>
                  </a:schemeClr>
                </a:solidFill>
                <a:latin typeface="Century" pitchFamily="18" charset="0"/>
              </a:defRPr>
            </a:pPr>
            <a:endParaRPr lang="en-US"/>
          </a:p>
        </c:txPr>
        <c:crossAx val="58948992"/>
        <c:crosses val="autoZero"/>
        <c:crossBetween val="between"/>
      </c:valAx>
      <c:spPr>
        <a:solidFill>
          <a:schemeClr val="tx2">
            <a:lumMod val="25000"/>
          </a:schemeClr>
        </a:solidFill>
      </c:spPr>
    </c:plotArea>
    <c:plotVisOnly val="1"/>
    <c:dispBlanksAs val="gap"/>
  </c:chart>
  <c:spPr>
    <a:solidFill>
      <a:schemeClr val="accent2">
        <a:lumMod val="60000"/>
        <a:lumOff val="40000"/>
      </a:schemeClr>
    </a:solidFill>
  </c:spPr>
  <c:txPr>
    <a:bodyPr/>
    <a:lstStyle/>
    <a:p>
      <a:pPr>
        <a:defRPr sz="1800"/>
      </a:pPr>
      <a:endParaRPr lang="en-US"/>
    </a:p>
  </c:txPr>
  <c:externalData r:id="rId1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0.675</cdr:x>
      <cdr:y>0.39437</cdr:y>
    </cdr:from>
    <cdr:to>
      <cdr:x>0.8841</cdr:x>
      <cdr:y>0.50906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6172200" y="2133600"/>
          <a:ext cx="1911966" cy="620496"/>
        </a:xfrm>
        <a:prstGeom xmlns:a="http://schemas.openxmlformats.org/drawingml/2006/main" prst="rect">
          <a:avLst/>
        </a:prstGeom>
        <a:solidFill xmlns:a="http://schemas.openxmlformats.org/drawingml/2006/main">
          <a:schemeClr val="bg2">
            <a:lumMod val="60000"/>
            <a:lumOff val="40000"/>
          </a:schemeClr>
        </a:solidFill>
      </cdr:spPr>
      <cdr:style>
        <a:lnRef xmlns:a="http://schemas.openxmlformats.org/drawingml/2006/main" idx="1">
          <a:schemeClr val="accent2"/>
        </a:lnRef>
        <a:fillRef xmlns:a="http://schemas.openxmlformats.org/drawingml/2006/main" idx="3">
          <a:schemeClr val="accent2"/>
        </a:fillRef>
        <a:effectRef xmlns:a="http://schemas.openxmlformats.org/drawingml/2006/main" idx="2">
          <a:schemeClr val="accent2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pPr algn="ctr"/>
          <a:r>
            <a:rPr lang="en-US" sz="16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10,500 MGD</a:t>
          </a:r>
        </a:p>
        <a:p xmlns:a="http://schemas.openxmlformats.org/drawingml/2006/main">
          <a:pPr algn="ctr"/>
          <a:r>
            <a:rPr lang="en-US" sz="16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RO Desalination</a:t>
          </a:r>
          <a:endParaRPr lang="en-US" sz="16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cdr:txBody>
    </cdr:sp>
  </cdr:relSizeAnchor>
  <cdr:relSizeAnchor xmlns:cdr="http://schemas.openxmlformats.org/drawingml/2006/chartDrawing">
    <cdr:from>
      <cdr:x>0.11641</cdr:x>
      <cdr:y>0.30811</cdr:y>
    </cdr:from>
    <cdr:to>
      <cdr:x>0.38198</cdr:x>
      <cdr:y>0.41944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914400" y="1447800"/>
          <a:ext cx="2086026" cy="523139"/>
        </a:xfrm>
        <a:prstGeom xmlns:a="http://schemas.openxmlformats.org/drawingml/2006/main" prst="rect">
          <a:avLst/>
        </a:prstGeom>
        <a:solidFill xmlns:a="http://schemas.openxmlformats.org/drawingml/2006/main">
          <a:srgbClr val="FFC000"/>
        </a:solidFill>
      </cdr:spPr>
      <cdr:style>
        <a:lnRef xmlns:a="http://schemas.openxmlformats.org/drawingml/2006/main" idx="1">
          <a:schemeClr val="accent1"/>
        </a:lnRef>
        <a:fillRef xmlns:a="http://schemas.openxmlformats.org/drawingml/2006/main" idx="2">
          <a:schemeClr val="accent1"/>
        </a:fillRef>
        <a:effectRef xmlns:a="http://schemas.openxmlformats.org/drawingml/2006/main" idx="1">
          <a:schemeClr val="accent1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pPr algn="ctr"/>
          <a:r>
            <a:rPr lang="en-US" sz="1600" b="1" dirty="0" smtClean="0">
              <a:solidFill>
                <a:schemeClr val="tx2">
                  <a:lumMod val="25000"/>
                </a:schemeClr>
              </a:solidFill>
            </a:rPr>
            <a:t>6,000 MGD</a:t>
          </a:r>
        </a:p>
        <a:p xmlns:a="http://schemas.openxmlformats.org/drawingml/2006/main">
          <a:pPr algn="ctr"/>
          <a:r>
            <a:rPr lang="en-US" sz="1600" b="1" dirty="0" smtClean="0">
              <a:solidFill>
                <a:schemeClr val="tx2">
                  <a:lumMod val="25000"/>
                </a:schemeClr>
              </a:solidFill>
            </a:rPr>
            <a:t>Thermal Desalination</a:t>
          </a:r>
          <a:endParaRPr lang="en-US" sz="1600" b="1" dirty="0">
            <a:solidFill>
              <a:schemeClr val="tx2">
                <a:lumMod val="25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1.09361E-7</cdr:x>
      <cdr:y>0.77297</cdr:y>
    </cdr:from>
    <cdr:to>
      <cdr:x>0.43649</cdr:x>
      <cdr:y>1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1" y="4181922"/>
          <a:ext cx="3991231" cy="1228278"/>
        </a:xfrm>
        <a:prstGeom xmlns:a="http://schemas.openxmlformats.org/drawingml/2006/main" prst="rect">
          <a:avLst/>
        </a:prstGeom>
      </cdr:spPr>
      <cdr:style>
        <a:lnRef xmlns:a="http://schemas.openxmlformats.org/drawingml/2006/main" idx="1">
          <a:schemeClr val="accent3"/>
        </a:lnRef>
        <a:fillRef xmlns:a="http://schemas.openxmlformats.org/drawingml/2006/main" idx="2">
          <a:schemeClr val="accent3"/>
        </a:fillRef>
        <a:effectRef xmlns:a="http://schemas.openxmlformats.org/drawingml/2006/main" idx="1">
          <a:schemeClr val="accent3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en-US" sz="1800" b="1" dirty="0" smtClean="0">
              <a:solidFill>
                <a:schemeClr val="bg2">
                  <a:lumMod val="60000"/>
                  <a:lumOff val="40000"/>
                </a:schemeClr>
              </a:solidFill>
            </a:rPr>
            <a:t>  </a:t>
          </a:r>
          <a:r>
            <a:rPr lang="en-US" sz="1800" b="1" dirty="0" smtClean="0">
              <a:solidFill>
                <a:schemeClr val="tx2">
                  <a:lumMod val="25000"/>
                </a:schemeClr>
              </a:solidFill>
            </a:rPr>
            <a:t>40 % of All Plants &gt; 15 MGD </a:t>
          </a:r>
        </a:p>
        <a:p xmlns:a="http://schemas.openxmlformats.org/drawingml/2006/main">
          <a:endParaRPr lang="en-US" sz="900" b="1" dirty="0" smtClean="0">
            <a:solidFill>
              <a:schemeClr val="tx2">
                <a:lumMod val="25000"/>
              </a:schemeClr>
            </a:solidFill>
          </a:endParaRPr>
        </a:p>
        <a:p xmlns:a="http://schemas.openxmlformats.org/drawingml/2006/main">
          <a:pPr algn="ctr"/>
          <a:r>
            <a:rPr lang="en-US" sz="1800" b="1" dirty="0">
              <a:solidFill>
                <a:schemeClr val="tx2">
                  <a:lumMod val="25000"/>
                </a:schemeClr>
              </a:solidFill>
            </a:rPr>
            <a:t> </a:t>
          </a:r>
          <a:r>
            <a:rPr lang="en-US" sz="1800" b="1" dirty="0" smtClean="0">
              <a:solidFill>
                <a:schemeClr val="tx2">
                  <a:lumMod val="25000"/>
                </a:schemeClr>
              </a:solidFill>
            </a:rPr>
            <a:t>65 % Installed Capacity Increase </a:t>
          </a:r>
        </a:p>
        <a:p xmlns:a="http://schemas.openxmlformats.org/drawingml/2006/main">
          <a:pPr algn="ctr"/>
          <a:r>
            <a:rPr lang="en-US" sz="1800" b="1" dirty="0" smtClean="0">
              <a:solidFill>
                <a:schemeClr val="tx2">
                  <a:lumMod val="25000"/>
                </a:schemeClr>
              </a:solidFill>
            </a:rPr>
            <a:t>Expected  </a:t>
          </a:r>
          <a:r>
            <a:rPr lang="en-US" sz="1800" b="1" dirty="0">
              <a:solidFill>
                <a:schemeClr val="tx2">
                  <a:lumMod val="25000"/>
                </a:schemeClr>
              </a:solidFill>
            </a:rPr>
            <a:t>b</a:t>
          </a:r>
          <a:r>
            <a:rPr lang="en-US" sz="1800" b="1" dirty="0" smtClean="0">
              <a:solidFill>
                <a:schemeClr val="tx2">
                  <a:lumMod val="25000"/>
                </a:schemeClr>
              </a:solidFill>
            </a:rPr>
            <a:t>y 2015</a:t>
          </a:r>
          <a:endParaRPr lang="en-US" sz="1800" b="1" dirty="0">
            <a:solidFill>
              <a:schemeClr val="tx2">
                <a:lumMod val="25000"/>
              </a:schemeClr>
            </a:solidFill>
          </a:endParaRPr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defTabSz="931863" eaLnBrk="1" hangingPunct="1">
              <a:defRPr sz="1200">
                <a:solidFill>
                  <a:schemeClr val="tx1"/>
                </a:solidFill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13209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algn="r" defTabSz="931863" eaLnBrk="1" hangingPunct="1">
              <a:defRPr sz="1200">
                <a:solidFill>
                  <a:schemeClr val="tx1"/>
                </a:solidFill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fld id="{FD39963E-97BE-4086-8B17-6EEC2B7B2C85}" type="datetimeFigureOut">
              <a:rPr lang="th-TH"/>
              <a:pPr>
                <a:defRPr/>
              </a:pPr>
              <a:t>13/02/55</a:t>
            </a:fld>
            <a:endParaRPr lang="th-TH"/>
          </a:p>
        </p:txBody>
      </p:sp>
      <p:sp>
        <p:nvSpPr>
          <p:cNvPr id="13210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29675"/>
            <a:ext cx="2971800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defTabSz="931863" eaLnBrk="1" hangingPunct="1">
              <a:defRPr sz="1200" dirty="0">
                <a:solidFill>
                  <a:schemeClr val="tx1"/>
                </a:solidFill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r>
              <a:rPr lang="en-US" dirty="0"/>
              <a:t>TechnoBiz Training Program (www.technobiz-asia.com)</a:t>
            </a:r>
            <a:endParaRPr lang="th-TH"/>
          </a:p>
        </p:txBody>
      </p:sp>
      <p:sp>
        <p:nvSpPr>
          <p:cNvPr id="13210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829675"/>
            <a:ext cx="2971800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algn="r" defTabSz="931863" eaLnBrk="1" hangingPunct="1">
              <a:defRPr sz="1200">
                <a:solidFill>
                  <a:schemeClr val="tx1"/>
                </a:solidFill>
                <a:latin typeface="Arial" charset="0"/>
                <a:cs typeface="+mn-cs"/>
              </a:defRPr>
            </a:lvl1pPr>
          </a:lstStyle>
          <a:p>
            <a:pPr>
              <a:defRPr/>
            </a:pPr>
            <a:fld id="{ACECA438-FB48-403E-B4FE-F608E3A44B0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00576622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defTabSz="931863" eaLnBrk="1" hangingPunct="1">
              <a:defRPr sz="1200">
                <a:solidFill>
                  <a:schemeClr val="tx1"/>
                </a:solidFill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10342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algn="r" defTabSz="931863" eaLnBrk="1" hangingPunct="1">
              <a:defRPr sz="1200">
                <a:solidFill>
                  <a:schemeClr val="tx1"/>
                </a:solidFill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fld id="{856A7BC5-A02D-4ADF-8119-1C177BE3FBCE}" type="datetimeFigureOut">
              <a:rPr lang="th-TH"/>
              <a:pPr>
                <a:defRPr/>
              </a:pPr>
              <a:t>13/02/55</a:t>
            </a:fld>
            <a:endParaRPr lang="th-TH"/>
          </a:p>
        </p:txBody>
      </p:sp>
      <p:sp>
        <p:nvSpPr>
          <p:cNvPr id="6144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04900" y="696913"/>
            <a:ext cx="4648200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342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416425"/>
            <a:ext cx="5486400" cy="4183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10343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29675"/>
            <a:ext cx="2971800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defTabSz="931863" eaLnBrk="1" hangingPunct="1">
              <a:defRPr sz="1200" dirty="0">
                <a:solidFill>
                  <a:schemeClr val="tx1"/>
                </a:solidFill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r>
              <a:rPr lang="en-US" dirty="0"/>
              <a:t>TechnoBiz Training Program (www.technobiz-asia.com)</a:t>
            </a:r>
            <a:endParaRPr lang="th-TH"/>
          </a:p>
        </p:txBody>
      </p:sp>
      <p:sp>
        <p:nvSpPr>
          <p:cNvPr id="10343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829675"/>
            <a:ext cx="2971800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algn="r" defTabSz="931863" eaLnBrk="1" hangingPunct="1">
              <a:defRPr sz="1200">
                <a:solidFill>
                  <a:schemeClr val="tx1"/>
                </a:solidFill>
                <a:latin typeface="Arial" charset="0"/>
                <a:cs typeface="+mn-cs"/>
              </a:defRPr>
            </a:lvl1pPr>
          </a:lstStyle>
          <a:p>
            <a:pPr>
              <a:defRPr/>
            </a:pPr>
            <a:fld id="{37203294-9111-485C-988F-43C80A4FAD1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902027558"/>
      </p:ext>
    </p:extLst>
  </p:cSld>
  <p:clrMap bg1="lt1" tx1="dk1" bg2="lt2" tx2="dk2" accent1="accent1" accent2="accent2" accent3="accent3" accent4="accent4" accent5="accent5" accent6="accent6" hlink="hlink" folHlink="folHlink"/>
  <p:hf hd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246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 smtClean="0">
              <a:latin typeface="Arial" pitchFamily="34" charset="0"/>
            </a:endParaRPr>
          </a:p>
        </p:txBody>
      </p:sp>
      <p:sp>
        <p:nvSpPr>
          <p:cNvPr id="94212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D70616B-EE7C-4ADC-83ED-7A2166573364}" type="slidenum">
              <a:rPr lang="en-US" smtClean="0">
                <a:latin typeface="Arial" pitchFamily="34" charset="0"/>
              </a:rPr>
              <a:pPr>
                <a:defRPr/>
              </a:pPr>
              <a:t>1</a:t>
            </a:fld>
            <a:endParaRPr lang="en-US" dirty="0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505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 smtClean="0">
              <a:latin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>
          <a:xfrm>
            <a:off x="3884027" y="8829675"/>
            <a:ext cx="2972421" cy="465138"/>
          </a:xfrm>
          <a:prstGeom prst="rect">
            <a:avLst/>
          </a:prstGeom>
        </p:spPr>
        <p:txBody>
          <a:bodyPr lIns="90992" tIns="45496" rIns="90992" bIns="45496"/>
          <a:lstStyle/>
          <a:p>
            <a:pPr>
              <a:defRPr/>
            </a:pPr>
            <a:fld id="{5EDBEF26-E9B6-452F-BBFA-3114FF563081}" type="slidenum">
              <a:rPr lang="en-US" smtClean="0"/>
              <a:pPr>
                <a:defRPr/>
              </a:pPr>
              <a:t>2</a:t>
            </a:fld>
            <a:endParaRPr lang="en-US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TechnoBiz Training Program (www.technobiz-asia.com)</a:t>
            </a:r>
            <a:endParaRPr lang="th-TH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7203294-9111-485C-988F-43C80A4FAD1C}" type="slidenum">
              <a:rPr lang="en-US" smtClean="0"/>
              <a:pPr>
                <a:defRPr/>
              </a:pPr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03648073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TechnoBiz Training Program (www.technobiz-asia.com)</a:t>
            </a:r>
            <a:endParaRPr lang="th-TH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7203294-9111-485C-988F-43C80A4FAD1C}" type="slidenum">
              <a:rPr lang="en-US" smtClean="0"/>
              <a:pPr>
                <a:defRPr/>
              </a:pPr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79044586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TechnoBiz Training Program (www.technobiz-asia.com)</a:t>
            </a:r>
            <a:endParaRPr lang="th-TH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7203294-9111-485C-988F-43C80A4FAD1C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18387529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TechnoBiz Training Program (www.technobiz-asia.com)</a:t>
            </a:r>
            <a:endParaRPr lang="th-TH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7203294-9111-485C-988F-43C80A4FAD1C}" type="slidenum">
              <a:rPr lang="en-US" smtClean="0"/>
              <a:pPr>
                <a:defRPr/>
              </a:pPr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77253737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14425" y="703263"/>
            <a:ext cx="4629150" cy="34734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TechnoBiz Training Program (www.technobiz-asia.com)</a:t>
            </a:r>
            <a:endParaRPr lang="th-TH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7203294-9111-485C-988F-43C80A4FAD1C}" type="slidenum">
              <a:rPr lang="en-US" smtClean="0"/>
              <a:pPr>
                <a:defRPr/>
              </a:pPr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19922588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1C09C0-DFF4-4D9C-98B7-C79248C38E2D}" type="slidenum">
              <a:rPr lang="en-US" smtClean="0"/>
              <a:pPr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62118576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14425" y="703263"/>
            <a:ext cx="4629150" cy="34734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>
          <a:xfrm>
            <a:off x="0" y="8829675"/>
            <a:ext cx="2971800" cy="465138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n-US" dirty="0" smtClean="0"/>
              <a:t>TechnoBiz Training Program (www.technobiz-asia.com)</a:t>
            </a:r>
            <a:endParaRPr lang="th-TH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>
          <a:xfrm>
            <a:off x="3884613" y="8829675"/>
            <a:ext cx="2971800" cy="465138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37203294-9111-485C-988F-43C80A4FAD1C}" type="slidenum">
              <a:rPr lang="en-US" smtClean="0"/>
              <a:pPr>
                <a:defRPr/>
              </a:pPr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61219414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TechnoBiz Training Program (www.technobiz-asia.com)</a:t>
            </a:r>
            <a:endParaRPr lang="th-TH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7203294-9111-485C-988F-43C80A4FAD1C}" type="slidenum">
              <a:rPr lang="en-US" smtClean="0"/>
              <a:pPr>
                <a:defRPr/>
              </a:pPr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00443460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TechnoBiz Training Program (www.technobiz-asia.com)</a:t>
            </a:r>
            <a:endParaRPr lang="th-TH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7203294-9111-485C-988F-43C80A4FAD1C}" type="slidenum">
              <a:rPr lang="en-US" smtClean="0"/>
              <a:pPr>
                <a:defRPr/>
              </a:pPr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04371244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TechnoBiz Training Program (www.technobiz-asia.com)</a:t>
            </a:r>
            <a:endParaRPr lang="th-TH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7203294-9111-485C-988F-43C80A4FAD1C}" type="slidenum">
              <a:rPr lang="en-US" smtClean="0"/>
              <a:pPr>
                <a:defRPr/>
              </a:pPr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68122974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0" name="Rectangle 6"/>
          <p:cNvSpPr>
            <a:spLocks noGrp="1" noChangeArrowheads="1"/>
          </p:cNvSpPr>
          <p:nvPr>
            <p:ph type="ftr" sz="quarter" idx="4"/>
          </p:nvPr>
        </p:nvSpPr>
        <p:spPr>
          <a:xfrm>
            <a:off x="0" y="8829675"/>
            <a:ext cx="2971800" cy="465138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n-US" dirty="0" smtClean="0">
                <a:solidFill>
                  <a:prstClr val="black"/>
                </a:solidFill>
              </a:rPr>
              <a:t>TechnoBiz Training Program (www.technobiz-asia.com)</a:t>
            </a:r>
            <a:endParaRPr lang="th-TH" smtClean="0">
              <a:solidFill>
                <a:prstClr val="black"/>
              </a:solidFill>
            </a:endParaRPr>
          </a:p>
        </p:txBody>
      </p:sp>
      <p:sp>
        <p:nvSpPr>
          <p:cNvPr id="135171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4613" y="8829675"/>
            <a:ext cx="2971800" cy="465138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131A1693-D0B3-49EA-93A4-23356E9E61DB}" type="slidenum">
              <a:rPr lang="en-US" smtClean="0">
                <a:solidFill>
                  <a:prstClr val="black"/>
                </a:solidFill>
                <a:latin typeface="Arial" pitchFamily="34" charset="0"/>
              </a:rPr>
              <a:pPr>
                <a:defRPr/>
              </a:pPr>
              <a:t>15</a:t>
            </a:fld>
            <a:endParaRPr lang="en-US" dirty="0" smtClean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6861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14425" y="703263"/>
            <a:ext cx="4629150" cy="3473450"/>
          </a:xfrm>
          <a:ln/>
        </p:spPr>
      </p:sp>
      <p:sp>
        <p:nvSpPr>
          <p:cNvPr id="6861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dirty="0" smtClean="0"/>
          </a:p>
        </p:txBody>
      </p:sp>
      <p:sp>
        <p:nvSpPr>
          <p:cNvPr id="68614" name="Slide Number Placeholder 3"/>
          <p:cNvSpPr txBox="1">
            <a:spLocks noGrp="1"/>
          </p:cNvSpPr>
          <p:nvPr/>
        </p:nvSpPr>
        <p:spPr bwMode="auto">
          <a:xfrm>
            <a:off x="3884613" y="8829675"/>
            <a:ext cx="2971800" cy="465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3177" tIns="46589" rIns="93177" bIns="46589" anchor="b"/>
          <a:lstStyle>
            <a:lvl1pPr defTabSz="931863" eaLnBrk="0" hangingPunct="0">
              <a:defRPr>
                <a:solidFill>
                  <a:schemeClr val="bg2"/>
                </a:solidFill>
                <a:latin typeface="Century" pitchFamily="18" charset="0"/>
                <a:cs typeface="Arial" charset="0"/>
              </a:defRPr>
            </a:lvl1pPr>
            <a:lvl2pPr marL="742950" indent="-285750" defTabSz="931863" eaLnBrk="0" hangingPunct="0">
              <a:defRPr>
                <a:solidFill>
                  <a:schemeClr val="bg2"/>
                </a:solidFill>
                <a:latin typeface="Century" pitchFamily="18" charset="0"/>
                <a:cs typeface="Arial" charset="0"/>
              </a:defRPr>
            </a:lvl2pPr>
            <a:lvl3pPr marL="1143000" indent="-228600" defTabSz="931863" eaLnBrk="0" hangingPunct="0">
              <a:defRPr>
                <a:solidFill>
                  <a:schemeClr val="bg2"/>
                </a:solidFill>
                <a:latin typeface="Century" pitchFamily="18" charset="0"/>
                <a:cs typeface="Arial" charset="0"/>
              </a:defRPr>
            </a:lvl3pPr>
            <a:lvl4pPr marL="1600200" indent="-228600" defTabSz="931863" eaLnBrk="0" hangingPunct="0">
              <a:defRPr>
                <a:solidFill>
                  <a:schemeClr val="bg2"/>
                </a:solidFill>
                <a:latin typeface="Century" pitchFamily="18" charset="0"/>
                <a:cs typeface="Arial" charset="0"/>
              </a:defRPr>
            </a:lvl4pPr>
            <a:lvl5pPr marL="2057400" indent="-228600" defTabSz="931863" eaLnBrk="0" hangingPunct="0">
              <a:defRPr>
                <a:solidFill>
                  <a:schemeClr val="bg2"/>
                </a:solidFill>
                <a:latin typeface="Century" pitchFamily="18" charset="0"/>
                <a:cs typeface="Arial" charset="0"/>
              </a:defRPr>
            </a:lvl5pPr>
            <a:lvl6pPr marL="25146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2"/>
                </a:solidFill>
                <a:latin typeface="Century" pitchFamily="18" charset="0"/>
                <a:cs typeface="Arial" charset="0"/>
              </a:defRPr>
            </a:lvl6pPr>
            <a:lvl7pPr marL="29718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2"/>
                </a:solidFill>
                <a:latin typeface="Century" pitchFamily="18" charset="0"/>
                <a:cs typeface="Arial" charset="0"/>
              </a:defRPr>
            </a:lvl7pPr>
            <a:lvl8pPr marL="34290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2"/>
                </a:solidFill>
                <a:latin typeface="Century" pitchFamily="18" charset="0"/>
                <a:cs typeface="Arial" charset="0"/>
              </a:defRPr>
            </a:lvl8pPr>
            <a:lvl9pPr marL="38862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2"/>
                </a:solidFill>
                <a:latin typeface="Century" pitchFamily="18" charset="0"/>
                <a:cs typeface="Arial" charset="0"/>
              </a:defRPr>
            </a:lvl9pPr>
          </a:lstStyle>
          <a:p>
            <a:pPr algn="r" eaLnBrk="1" fontAlgn="base" hangingPunct="1">
              <a:spcBef>
                <a:spcPct val="0"/>
              </a:spcBef>
              <a:spcAft>
                <a:spcPct val="0"/>
              </a:spcAft>
            </a:pPr>
            <a:fld id="{C7E45C9C-9B51-4325-9C4E-B268CC141003}" type="slidenum">
              <a:rPr lang="en-US" sz="1200">
                <a:solidFill>
                  <a:prstClr val="black"/>
                </a:solidFill>
                <a:latin typeface="Arial" charset="0"/>
              </a:rPr>
              <a:pPr algn="r" eaLnBrk="1" fontAlgn="base" hangingPunct="1">
                <a:spcBef>
                  <a:spcPct val="0"/>
                </a:spcBef>
                <a:spcAft>
                  <a:spcPct val="0"/>
                </a:spcAft>
              </a:pPr>
              <a:t>15</a:t>
            </a:fld>
            <a:endParaRPr lang="en-US" sz="1200" dirty="0">
              <a:solidFill>
                <a:prstClr val="black"/>
              </a:solidFill>
              <a:latin typeface="Arial" charset="0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TechnoBiz Training Program (www.technobiz-asia.com)</a:t>
            </a:r>
            <a:endParaRPr lang="th-TH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7203294-9111-485C-988F-43C80A4FAD1C}" type="slidenum">
              <a:rPr lang="en-US" smtClean="0"/>
              <a:pPr>
                <a:defRPr/>
              </a:pPr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570928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TechnoBiz Training Program (www.technobiz-asia.com)</a:t>
            </a:r>
            <a:endParaRPr lang="th-TH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7203294-9111-485C-988F-43C80A4FAD1C}" type="slidenum">
              <a:rPr lang="en-US" smtClean="0"/>
              <a:pPr>
                <a:defRPr/>
              </a:pPr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7520453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TechnoBiz Training Program (www.technobiz-asia.com)</a:t>
            </a:r>
            <a:endParaRPr lang="th-TH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7203294-9111-485C-988F-43C80A4FAD1C}" type="slidenum">
              <a:rPr lang="en-US" smtClean="0"/>
              <a:pPr>
                <a:defRPr/>
              </a:pPr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49410843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TechnoBiz Training Program (www.technobiz-asia.com)</a:t>
            </a:r>
            <a:endParaRPr lang="th-TH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7203294-9111-485C-988F-43C80A4FAD1C}" type="slidenum">
              <a:rPr lang="en-US" smtClean="0"/>
              <a:pPr>
                <a:defRPr/>
              </a:pPr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75088086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TechnoBiz Training Program (www.technobiz-asia.com)</a:t>
            </a:r>
            <a:endParaRPr lang="th-TH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7203294-9111-485C-988F-43C80A4FAD1C}" type="slidenum">
              <a:rPr lang="en-US" smtClean="0"/>
              <a:pPr>
                <a:defRPr/>
              </a:pPr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30457755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698" name="Rectangle 6"/>
          <p:cNvSpPr>
            <a:spLocks noGrp="1" noChangeArrowheads="1"/>
          </p:cNvSpPr>
          <p:nvPr>
            <p:ph type="ftr" sz="quarter" idx="4"/>
          </p:nvPr>
        </p:nvSpPr>
        <p:spPr>
          <a:xfrm>
            <a:off x="0" y="8829675"/>
            <a:ext cx="2971800" cy="465138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n-US" dirty="0" smtClean="0"/>
              <a:t>TechnoBiz Training Program (www.technobiz-asia.com)</a:t>
            </a:r>
            <a:endParaRPr lang="th-TH" smtClean="0"/>
          </a:p>
        </p:txBody>
      </p:sp>
      <p:sp>
        <p:nvSpPr>
          <p:cNvPr id="157699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4613" y="8829675"/>
            <a:ext cx="2971800" cy="465138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55A18216-88F9-445F-893D-49F0F3E7FEDA}" type="slidenum">
              <a:rPr lang="en-US" smtClean="0">
                <a:latin typeface="Arial" pitchFamily="34" charset="0"/>
              </a:rPr>
              <a:pPr>
                <a:defRPr/>
              </a:pPr>
              <a:t>22</a:t>
            </a:fld>
            <a:endParaRPr lang="en-US" dirty="0" smtClean="0">
              <a:latin typeface="Arial" pitchFamily="34" charset="0"/>
            </a:endParaRPr>
          </a:p>
        </p:txBody>
      </p:sp>
      <p:sp>
        <p:nvSpPr>
          <p:cNvPr id="11162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1162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 smtClean="0"/>
          </a:p>
        </p:txBody>
      </p:sp>
      <p:sp>
        <p:nvSpPr>
          <p:cNvPr id="111622" name="Slide Number Placeholder 3"/>
          <p:cNvSpPr txBox="1">
            <a:spLocks noGrp="1"/>
          </p:cNvSpPr>
          <p:nvPr/>
        </p:nvSpPr>
        <p:spPr bwMode="auto">
          <a:xfrm>
            <a:off x="3884613" y="8829675"/>
            <a:ext cx="2971800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177" tIns="46589" rIns="93177" bIns="46589" anchor="b"/>
          <a:lstStyle/>
          <a:p>
            <a:pPr algn="r" defTabSz="931863"/>
            <a:fld id="{E911DFCD-C865-4011-BDA3-68A939DD222E}" type="slidenum">
              <a:rPr lang="en-US" sz="1200">
                <a:solidFill>
                  <a:schemeClr val="tx1"/>
                </a:solidFill>
                <a:latin typeface="Arial" charset="0"/>
              </a:rPr>
              <a:pPr algn="r" defTabSz="931863"/>
              <a:t>22</a:t>
            </a:fld>
            <a:endParaRPr lang="en-US" sz="1200" dirty="0">
              <a:solidFill>
                <a:schemeClr val="tx1"/>
              </a:solidFill>
              <a:latin typeface="Arial" charset="0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Rectangle 6"/>
          <p:cNvSpPr>
            <a:spLocks noGrp="1" noChangeArrowheads="1"/>
          </p:cNvSpPr>
          <p:nvPr>
            <p:ph type="ftr" sz="quarter" idx="4"/>
          </p:nvPr>
        </p:nvSpPr>
        <p:spPr>
          <a:xfrm>
            <a:off x="0" y="8829675"/>
            <a:ext cx="2971800" cy="465138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n-US" dirty="0" smtClean="0"/>
              <a:t>TechnoBiz Training Program (www.technobiz-asia.com)</a:t>
            </a:r>
            <a:endParaRPr lang="th-TH" smtClean="0"/>
          </a:p>
        </p:txBody>
      </p:sp>
      <p:sp>
        <p:nvSpPr>
          <p:cNvPr id="158723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4613" y="8829675"/>
            <a:ext cx="2971800" cy="465138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FC3A1ED5-D849-4328-BBF3-26396F11383A}" type="slidenum">
              <a:rPr lang="en-US" smtClean="0">
                <a:latin typeface="Arial" pitchFamily="34" charset="0"/>
              </a:rPr>
              <a:pPr>
                <a:defRPr/>
              </a:pPr>
              <a:t>23</a:t>
            </a:fld>
            <a:endParaRPr lang="en-US" dirty="0" smtClean="0">
              <a:latin typeface="Arial" pitchFamily="34" charset="0"/>
            </a:endParaRPr>
          </a:p>
        </p:txBody>
      </p:sp>
      <p:sp>
        <p:nvSpPr>
          <p:cNvPr id="11264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1264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 smtClean="0"/>
          </a:p>
        </p:txBody>
      </p:sp>
      <p:sp>
        <p:nvSpPr>
          <p:cNvPr id="112646" name="Slide Number Placeholder 3"/>
          <p:cNvSpPr txBox="1">
            <a:spLocks noGrp="1"/>
          </p:cNvSpPr>
          <p:nvPr/>
        </p:nvSpPr>
        <p:spPr bwMode="auto">
          <a:xfrm>
            <a:off x="3884613" y="8829675"/>
            <a:ext cx="2971800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177" tIns="46589" rIns="93177" bIns="46589" anchor="b"/>
          <a:lstStyle/>
          <a:p>
            <a:pPr algn="r" defTabSz="931863"/>
            <a:fld id="{DC35D780-063F-4A44-B8FA-02319D410BA6}" type="slidenum">
              <a:rPr lang="en-US" sz="1200">
                <a:solidFill>
                  <a:schemeClr val="tx1"/>
                </a:solidFill>
                <a:latin typeface="Arial" charset="0"/>
              </a:rPr>
              <a:pPr algn="r" defTabSz="931863"/>
              <a:t>23</a:t>
            </a:fld>
            <a:endParaRPr lang="en-US" sz="1200" dirty="0">
              <a:solidFill>
                <a:schemeClr val="tx1"/>
              </a:solidFill>
              <a:latin typeface="Arial" charset="0"/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94" name="Rectangle 6"/>
          <p:cNvSpPr>
            <a:spLocks noGrp="1" noChangeArrowheads="1"/>
          </p:cNvSpPr>
          <p:nvPr>
            <p:ph type="ftr" sz="quarter" idx="4"/>
          </p:nvPr>
        </p:nvSpPr>
        <p:spPr>
          <a:xfrm>
            <a:off x="0" y="8829675"/>
            <a:ext cx="2971800" cy="465138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n-US" dirty="0" smtClean="0"/>
              <a:t>TechnoBiz Training Program (www.technobiz-asia.com)</a:t>
            </a:r>
            <a:endParaRPr lang="th-TH" smtClean="0"/>
          </a:p>
        </p:txBody>
      </p:sp>
      <p:sp>
        <p:nvSpPr>
          <p:cNvPr id="161795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4613" y="8829675"/>
            <a:ext cx="2971800" cy="465138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3621EB4A-90B1-496E-A960-6F95A075447D}" type="slidenum">
              <a:rPr lang="en-US" smtClean="0">
                <a:latin typeface="Arial" pitchFamily="34" charset="0"/>
              </a:rPr>
              <a:pPr>
                <a:defRPr/>
              </a:pPr>
              <a:t>24</a:t>
            </a:fld>
            <a:endParaRPr lang="en-US" dirty="0" smtClean="0">
              <a:latin typeface="Arial" pitchFamily="34" charset="0"/>
            </a:endParaRPr>
          </a:p>
        </p:txBody>
      </p:sp>
      <p:sp>
        <p:nvSpPr>
          <p:cNvPr id="11878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1878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 smtClean="0"/>
          </a:p>
        </p:txBody>
      </p:sp>
      <p:sp>
        <p:nvSpPr>
          <p:cNvPr id="118790" name="Slide Number Placeholder 3"/>
          <p:cNvSpPr txBox="1">
            <a:spLocks noGrp="1"/>
          </p:cNvSpPr>
          <p:nvPr/>
        </p:nvSpPr>
        <p:spPr bwMode="auto">
          <a:xfrm>
            <a:off x="3884613" y="8829675"/>
            <a:ext cx="2971800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177" tIns="46589" rIns="93177" bIns="46589" anchor="b"/>
          <a:lstStyle/>
          <a:p>
            <a:pPr algn="r" defTabSz="931863"/>
            <a:fld id="{18797209-8A1C-464A-9DA5-187DC5B9206E}" type="slidenum">
              <a:rPr lang="en-US" sz="1200">
                <a:solidFill>
                  <a:schemeClr val="tx1"/>
                </a:solidFill>
                <a:latin typeface="Arial" charset="0"/>
              </a:rPr>
              <a:pPr algn="r" defTabSz="931863"/>
              <a:t>24</a:t>
            </a:fld>
            <a:endParaRPr lang="en-US" sz="1200" dirty="0">
              <a:solidFill>
                <a:schemeClr val="tx1"/>
              </a:solidFill>
              <a:latin typeface="Arial" charset="0"/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TechnoBiz Training Program (www.technobiz-asia.com)</a:t>
            </a:r>
            <a:endParaRPr lang="th-TH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7203294-9111-485C-988F-43C80A4FAD1C}" type="slidenum">
              <a:rPr lang="en-US" smtClean="0"/>
              <a:pPr>
                <a:defRPr/>
              </a:pPr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1404551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3175" y="4267200"/>
            <a:ext cx="9140825" cy="2590800"/>
            <a:chOff x="2" y="2688"/>
            <a:chExt cx="5758" cy="1632"/>
          </a:xfrm>
        </p:grpSpPr>
        <p:sp>
          <p:nvSpPr>
            <p:cNvPr id="5" name="Freeform 3"/>
            <p:cNvSpPr>
              <a:spLocks/>
            </p:cNvSpPr>
            <p:nvPr/>
          </p:nvSpPr>
          <p:spPr bwMode="hidden">
            <a:xfrm>
              <a:off x="2" y="2688"/>
              <a:ext cx="5758" cy="1632"/>
            </a:xfrm>
            <a:custGeom>
              <a:avLst/>
              <a:gdLst/>
              <a:ahLst/>
              <a:cxnLst>
                <a:cxn ang="0">
                  <a:pos x="5740" y="4316"/>
                </a:cxn>
                <a:cxn ang="0">
                  <a:pos x="0" y="4316"/>
                </a:cxn>
                <a:cxn ang="0">
                  <a:pos x="0" y="0"/>
                </a:cxn>
                <a:cxn ang="0">
                  <a:pos x="5740" y="0"/>
                </a:cxn>
                <a:cxn ang="0">
                  <a:pos x="5740" y="4316"/>
                </a:cxn>
                <a:cxn ang="0">
                  <a:pos x="5740" y="4316"/>
                </a:cxn>
              </a:cxnLst>
              <a:rect l="0" t="0" r="r" b="b"/>
              <a:pathLst>
                <a:path w="5740" h="4316">
                  <a:moveTo>
                    <a:pt x="5740" y="4316"/>
                  </a:moveTo>
                  <a:lnTo>
                    <a:pt x="0" y="4316"/>
                  </a:lnTo>
                  <a:lnTo>
                    <a:pt x="0" y="0"/>
                  </a:lnTo>
                  <a:lnTo>
                    <a:pt x="5740" y="0"/>
                  </a:lnTo>
                  <a:lnTo>
                    <a:pt x="5740" y="4316"/>
                  </a:lnTo>
                  <a:lnTo>
                    <a:pt x="5740" y="431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accent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0" hangingPunct="0">
                <a:defRPr/>
              </a:pPr>
              <a:endParaRPr lang="en-US" dirty="0">
                <a:cs typeface="+mn-cs"/>
              </a:endParaRPr>
            </a:p>
          </p:txBody>
        </p:sp>
        <p:grpSp>
          <p:nvGrpSpPr>
            <p:cNvPr id="6" name="Group 4"/>
            <p:cNvGrpSpPr>
              <a:grpSpLocks/>
            </p:cNvGrpSpPr>
            <p:nvPr userDrawn="1"/>
          </p:nvGrpSpPr>
          <p:grpSpPr bwMode="auto">
            <a:xfrm>
              <a:off x="3528" y="3715"/>
              <a:ext cx="792" cy="521"/>
              <a:chOff x="3527" y="3715"/>
              <a:chExt cx="792" cy="521"/>
            </a:xfrm>
          </p:grpSpPr>
          <p:sp>
            <p:nvSpPr>
              <p:cNvPr id="57" name="Oval 5"/>
              <p:cNvSpPr>
                <a:spLocks noChangeArrowheads="1"/>
              </p:cNvSpPr>
              <p:nvPr/>
            </p:nvSpPr>
            <p:spPr bwMode="hidden">
              <a:xfrm>
                <a:off x="3686" y="3810"/>
                <a:ext cx="532" cy="327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eaLnBrk="0" hangingPunct="0"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58" name="Oval 6"/>
              <p:cNvSpPr>
                <a:spLocks noChangeArrowheads="1"/>
              </p:cNvSpPr>
              <p:nvPr/>
            </p:nvSpPr>
            <p:spPr bwMode="hidden">
              <a:xfrm>
                <a:off x="3726" y="3840"/>
                <a:ext cx="452" cy="275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0980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eaLnBrk="0" hangingPunct="0"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59" name="Oval 7"/>
              <p:cNvSpPr>
                <a:spLocks noChangeArrowheads="1"/>
              </p:cNvSpPr>
              <p:nvPr/>
            </p:nvSpPr>
            <p:spPr bwMode="hidden">
              <a:xfrm>
                <a:off x="3782" y="3872"/>
                <a:ext cx="344" cy="207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eaLnBrk="0" hangingPunct="0"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60" name="Oval 8"/>
              <p:cNvSpPr>
                <a:spLocks noChangeArrowheads="1"/>
              </p:cNvSpPr>
              <p:nvPr/>
            </p:nvSpPr>
            <p:spPr bwMode="hidden">
              <a:xfrm>
                <a:off x="3822" y="3896"/>
                <a:ext cx="262" cy="159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eaLnBrk="0" hangingPunct="0"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61" name="Oval 9"/>
              <p:cNvSpPr>
                <a:spLocks noChangeArrowheads="1"/>
              </p:cNvSpPr>
              <p:nvPr/>
            </p:nvSpPr>
            <p:spPr bwMode="hidden">
              <a:xfrm>
                <a:off x="3856" y="3922"/>
                <a:ext cx="192" cy="107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eaLnBrk="0" hangingPunct="0"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62" name="Freeform 10"/>
              <p:cNvSpPr>
                <a:spLocks/>
              </p:cNvSpPr>
              <p:nvPr/>
            </p:nvSpPr>
            <p:spPr bwMode="hidden">
              <a:xfrm>
                <a:off x="3575" y="3715"/>
                <a:ext cx="383" cy="161"/>
              </a:xfrm>
              <a:custGeom>
                <a:avLst/>
                <a:gdLst/>
                <a:ahLst/>
                <a:cxnLst>
                  <a:cxn ang="0">
                    <a:pos x="376" y="12"/>
                  </a:cxn>
                  <a:cxn ang="0">
                    <a:pos x="257" y="24"/>
                  </a:cxn>
                  <a:cxn ang="0">
                    <a:pos x="149" y="54"/>
                  </a:cxn>
                  <a:cxn ang="0">
                    <a:pos x="101" y="77"/>
                  </a:cxn>
                  <a:cxn ang="0">
                    <a:pos x="59" y="101"/>
                  </a:cxn>
                  <a:cxn ang="0">
                    <a:pos x="24" y="131"/>
                  </a:cxn>
                  <a:cxn ang="0">
                    <a:pos x="0" y="161"/>
                  </a:cxn>
                  <a:cxn ang="0">
                    <a:pos x="0" y="137"/>
                  </a:cxn>
                  <a:cxn ang="0">
                    <a:pos x="29" y="107"/>
                  </a:cxn>
                  <a:cxn ang="0">
                    <a:pos x="65" y="83"/>
                  </a:cxn>
                  <a:cxn ang="0">
                    <a:pos x="155" y="36"/>
                  </a:cxn>
                  <a:cxn ang="0">
                    <a:pos x="257" y="12"/>
                  </a:cxn>
                  <a:cxn ang="0">
                    <a:pos x="376" y="0"/>
                  </a:cxn>
                  <a:cxn ang="0">
                    <a:pos x="376" y="0"/>
                  </a:cxn>
                  <a:cxn ang="0">
                    <a:pos x="382" y="0"/>
                  </a:cxn>
                  <a:cxn ang="0">
                    <a:pos x="382" y="12"/>
                  </a:cxn>
                  <a:cxn ang="0">
                    <a:pos x="376" y="12"/>
                  </a:cxn>
                  <a:cxn ang="0">
                    <a:pos x="376" y="12"/>
                  </a:cxn>
                  <a:cxn ang="0">
                    <a:pos x="376" y="12"/>
                  </a:cxn>
                </a:cxnLst>
                <a:rect l="0" t="0" r="r" b="b"/>
                <a:pathLst>
                  <a:path w="382" h="161">
                    <a:moveTo>
                      <a:pt x="376" y="12"/>
                    </a:moveTo>
                    <a:lnTo>
                      <a:pt x="257" y="24"/>
                    </a:lnTo>
                    <a:lnTo>
                      <a:pt x="149" y="54"/>
                    </a:lnTo>
                    <a:lnTo>
                      <a:pt x="101" y="77"/>
                    </a:lnTo>
                    <a:lnTo>
                      <a:pt x="59" y="101"/>
                    </a:lnTo>
                    <a:lnTo>
                      <a:pt x="24" y="131"/>
                    </a:lnTo>
                    <a:lnTo>
                      <a:pt x="0" y="161"/>
                    </a:lnTo>
                    <a:lnTo>
                      <a:pt x="0" y="137"/>
                    </a:lnTo>
                    <a:lnTo>
                      <a:pt x="29" y="107"/>
                    </a:lnTo>
                    <a:lnTo>
                      <a:pt x="65" y="83"/>
                    </a:lnTo>
                    <a:lnTo>
                      <a:pt x="155" y="36"/>
                    </a:lnTo>
                    <a:lnTo>
                      <a:pt x="257" y="12"/>
                    </a:lnTo>
                    <a:lnTo>
                      <a:pt x="376" y="0"/>
                    </a:lnTo>
                    <a:lnTo>
                      <a:pt x="376" y="0"/>
                    </a:lnTo>
                    <a:lnTo>
                      <a:pt x="382" y="0"/>
                    </a:lnTo>
                    <a:lnTo>
                      <a:pt x="382" y="12"/>
                    </a:lnTo>
                    <a:lnTo>
                      <a:pt x="376" y="12"/>
                    </a:lnTo>
                    <a:lnTo>
                      <a:pt x="376" y="12"/>
                    </a:lnTo>
                    <a:lnTo>
                      <a:pt x="376" y="1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63" name="Freeform 11"/>
              <p:cNvSpPr>
                <a:spLocks/>
              </p:cNvSpPr>
              <p:nvPr/>
            </p:nvSpPr>
            <p:spPr bwMode="hidden">
              <a:xfrm>
                <a:off x="3695" y="4170"/>
                <a:ext cx="444" cy="66"/>
              </a:xfrm>
              <a:custGeom>
                <a:avLst/>
                <a:gdLst/>
                <a:ahLst/>
                <a:cxnLst>
                  <a:cxn ang="0">
                    <a:pos x="257" y="54"/>
                  </a:cxn>
                  <a:cxn ang="0">
                    <a:pos x="353" y="48"/>
                  </a:cxn>
                  <a:cxn ang="0">
                    <a:pos x="443" y="24"/>
                  </a:cxn>
                  <a:cxn ang="0">
                    <a:pos x="443" y="36"/>
                  </a:cxn>
                  <a:cxn ang="0">
                    <a:pos x="353" y="60"/>
                  </a:cxn>
                  <a:cxn ang="0">
                    <a:pos x="257" y="66"/>
                  </a:cxn>
                  <a:cxn ang="0">
                    <a:pos x="186" y="60"/>
                  </a:cxn>
                  <a:cxn ang="0">
                    <a:pos x="120" y="48"/>
                  </a:cxn>
                  <a:cxn ang="0">
                    <a:pos x="60" y="36"/>
                  </a:cxn>
                  <a:cxn ang="0">
                    <a:pos x="0" y="12"/>
                  </a:cxn>
                  <a:cxn ang="0">
                    <a:pos x="0" y="0"/>
                  </a:cxn>
                  <a:cxn ang="0">
                    <a:pos x="54" y="24"/>
                  </a:cxn>
                  <a:cxn ang="0">
                    <a:pos x="120" y="36"/>
                  </a:cxn>
                  <a:cxn ang="0">
                    <a:pos x="186" y="48"/>
                  </a:cxn>
                  <a:cxn ang="0">
                    <a:pos x="257" y="54"/>
                  </a:cxn>
                  <a:cxn ang="0">
                    <a:pos x="257" y="54"/>
                  </a:cxn>
                </a:cxnLst>
                <a:rect l="0" t="0" r="r" b="b"/>
                <a:pathLst>
                  <a:path w="443" h="66">
                    <a:moveTo>
                      <a:pt x="257" y="54"/>
                    </a:moveTo>
                    <a:lnTo>
                      <a:pt x="353" y="48"/>
                    </a:lnTo>
                    <a:lnTo>
                      <a:pt x="443" y="24"/>
                    </a:lnTo>
                    <a:lnTo>
                      <a:pt x="443" y="36"/>
                    </a:lnTo>
                    <a:lnTo>
                      <a:pt x="353" y="60"/>
                    </a:lnTo>
                    <a:lnTo>
                      <a:pt x="257" y="66"/>
                    </a:lnTo>
                    <a:lnTo>
                      <a:pt x="186" y="60"/>
                    </a:lnTo>
                    <a:lnTo>
                      <a:pt x="120" y="48"/>
                    </a:lnTo>
                    <a:lnTo>
                      <a:pt x="60" y="36"/>
                    </a:lnTo>
                    <a:lnTo>
                      <a:pt x="0" y="12"/>
                    </a:lnTo>
                    <a:lnTo>
                      <a:pt x="0" y="0"/>
                    </a:lnTo>
                    <a:lnTo>
                      <a:pt x="54" y="24"/>
                    </a:lnTo>
                    <a:lnTo>
                      <a:pt x="120" y="36"/>
                    </a:lnTo>
                    <a:lnTo>
                      <a:pt x="186" y="48"/>
                    </a:lnTo>
                    <a:lnTo>
                      <a:pt x="257" y="54"/>
                    </a:lnTo>
                    <a:lnTo>
                      <a:pt x="257" y="5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shade val="84706"/>
                      <a:invGamma/>
                    </a:schemeClr>
                  </a:gs>
                  <a:gs pos="100000">
                    <a:schemeClr val="accent2"/>
                  </a:gs>
                </a:gsLst>
                <a:lin ang="189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64" name="Freeform 12"/>
              <p:cNvSpPr>
                <a:spLocks/>
              </p:cNvSpPr>
              <p:nvPr/>
            </p:nvSpPr>
            <p:spPr bwMode="hidden">
              <a:xfrm>
                <a:off x="3527" y="3906"/>
                <a:ext cx="89" cy="216"/>
              </a:xfrm>
              <a:custGeom>
                <a:avLst/>
                <a:gdLst/>
                <a:ahLst/>
                <a:cxnLst>
                  <a:cxn ang="0">
                    <a:pos x="12" y="66"/>
                  </a:cxn>
                  <a:cxn ang="0">
                    <a:pos x="18" y="108"/>
                  </a:cxn>
                  <a:cxn ang="0">
                    <a:pos x="36" y="144"/>
                  </a:cxn>
                  <a:cxn ang="0">
                    <a:pos x="60" y="180"/>
                  </a:cxn>
                  <a:cxn ang="0">
                    <a:pos x="89" y="216"/>
                  </a:cxn>
                  <a:cxn ang="0">
                    <a:pos x="72" y="216"/>
                  </a:cxn>
                  <a:cxn ang="0">
                    <a:pos x="42" y="180"/>
                  </a:cxn>
                  <a:cxn ang="0">
                    <a:pos x="18" y="144"/>
                  </a:cxn>
                  <a:cxn ang="0">
                    <a:pos x="6" y="108"/>
                  </a:cxn>
                  <a:cxn ang="0">
                    <a:pos x="0" y="66"/>
                  </a:cxn>
                  <a:cxn ang="0">
                    <a:pos x="0" y="30"/>
                  </a:cxn>
                  <a:cxn ang="0">
                    <a:pos x="12" y="0"/>
                  </a:cxn>
                  <a:cxn ang="0">
                    <a:pos x="30" y="0"/>
                  </a:cxn>
                  <a:cxn ang="0">
                    <a:pos x="18" y="30"/>
                  </a:cxn>
                  <a:cxn ang="0">
                    <a:pos x="12" y="66"/>
                  </a:cxn>
                  <a:cxn ang="0">
                    <a:pos x="12" y="66"/>
                  </a:cxn>
                </a:cxnLst>
                <a:rect l="0" t="0" r="r" b="b"/>
                <a:pathLst>
                  <a:path w="89" h="216">
                    <a:moveTo>
                      <a:pt x="12" y="66"/>
                    </a:moveTo>
                    <a:lnTo>
                      <a:pt x="18" y="108"/>
                    </a:lnTo>
                    <a:lnTo>
                      <a:pt x="36" y="144"/>
                    </a:lnTo>
                    <a:lnTo>
                      <a:pt x="60" y="180"/>
                    </a:lnTo>
                    <a:lnTo>
                      <a:pt x="89" y="216"/>
                    </a:lnTo>
                    <a:lnTo>
                      <a:pt x="72" y="216"/>
                    </a:lnTo>
                    <a:lnTo>
                      <a:pt x="42" y="180"/>
                    </a:lnTo>
                    <a:lnTo>
                      <a:pt x="18" y="144"/>
                    </a:lnTo>
                    <a:lnTo>
                      <a:pt x="6" y="108"/>
                    </a:lnTo>
                    <a:lnTo>
                      <a:pt x="0" y="66"/>
                    </a:lnTo>
                    <a:lnTo>
                      <a:pt x="0" y="30"/>
                    </a:lnTo>
                    <a:lnTo>
                      <a:pt x="12" y="0"/>
                    </a:lnTo>
                    <a:lnTo>
                      <a:pt x="30" y="0"/>
                    </a:lnTo>
                    <a:lnTo>
                      <a:pt x="18" y="30"/>
                    </a:lnTo>
                    <a:lnTo>
                      <a:pt x="12" y="66"/>
                    </a:lnTo>
                    <a:lnTo>
                      <a:pt x="12" y="6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65" name="Freeform 13"/>
              <p:cNvSpPr>
                <a:spLocks/>
              </p:cNvSpPr>
              <p:nvPr/>
            </p:nvSpPr>
            <p:spPr bwMode="hidden">
              <a:xfrm>
                <a:off x="3569" y="3745"/>
                <a:ext cx="750" cy="461"/>
              </a:xfrm>
              <a:custGeom>
                <a:avLst/>
                <a:gdLst/>
                <a:ahLst/>
                <a:cxnLst>
                  <a:cxn ang="0">
                    <a:pos x="382" y="443"/>
                  </a:cxn>
                  <a:cxn ang="0">
                    <a:pos x="311" y="437"/>
                  </a:cxn>
                  <a:cxn ang="0">
                    <a:pos x="245" y="425"/>
                  </a:cxn>
                  <a:cxn ang="0">
                    <a:pos x="185" y="407"/>
                  </a:cxn>
                  <a:cxn ang="0">
                    <a:pos x="131" y="383"/>
                  </a:cxn>
                  <a:cxn ang="0">
                    <a:pos x="83" y="347"/>
                  </a:cxn>
                  <a:cxn ang="0">
                    <a:pos x="53" y="311"/>
                  </a:cxn>
                  <a:cxn ang="0">
                    <a:pos x="30" y="269"/>
                  </a:cxn>
                  <a:cxn ang="0">
                    <a:pos x="24" y="227"/>
                  </a:cxn>
                  <a:cxn ang="0">
                    <a:pos x="30" y="185"/>
                  </a:cxn>
                  <a:cxn ang="0">
                    <a:pos x="53" y="143"/>
                  </a:cxn>
                  <a:cxn ang="0">
                    <a:pos x="83" y="107"/>
                  </a:cxn>
                  <a:cxn ang="0">
                    <a:pos x="131" y="77"/>
                  </a:cxn>
                  <a:cxn ang="0">
                    <a:pos x="185" y="47"/>
                  </a:cxn>
                  <a:cxn ang="0">
                    <a:pos x="245" y="30"/>
                  </a:cxn>
                  <a:cxn ang="0">
                    <a:pos x="311" y="18"/>
                  </a:cxn>
                  <a:cxn ang="0">
                    <a:pos x="382" y="12"/>
                  </a:cxn>
                  <a:cxn ang="0">
                    <a:pos x="478" y="18"/>
                  </a:cxn>
                  <a:cxn ang="0">
                    <a:pos x="562" y="41"/>
                  </a:cxn>
                  <a:cxn ang="0">
                    <a:pos x="562" y="36"/>
                  </a:cxn>
                  <a:cxn ang="0">
                    <a:pos x="562" y="30"/>
                  </a:cxn>
                  <a:cxn ang="0">
                    <a:pos x="478" y="6"/>
                  </a:cxn>
                  <a:cxn ang="0">
                    <a:pos x="382" y="0"/>
                  </a:cxn>
                  <a:cxn ang="0">
                    <a:pos x="305" y="6"/>
                  </a:cxn>
                  <a:cxn ang="0">
                    <a:pos x="233" y="18"/>
                  </a:cxn>
                  <a:cxn ang="0">
                    <a:pos x="167" y="41"/>
                  </a:cxn>
                  <a:cxn ang="0">
                    <a:pos x="113" y="65"/>
                  </a:cxn>
                  <a:cxn ang="0">
                    <a:pos x="65" y="101"/>
                  </a:cxn>
                  <a:cxn ang="0">
                    <a:pos x="30" y="137"/>
                  </a:cxn>
                  <a:cxn ang="0">
                    <a:pos x="6" y="179"/>
                  </a:cxn>
                  <a:cxn ang="0">
                    <a:pos x="0" y="227"/>
                  </a:cxn>
                  <a:cxn ang="0">
                    <a:pos x="6" y="275"/>
                  </a:cxn>
                  <a:cxn ang="0">
                    <a:pos x="30" y="317"/>
                  </a:cxn>
                  <a:cxn ang="0">
                    <a:pos x="65" y="359"/>
                  </a:cxn>
                  <a:cxn ang="0">
                    <a:pos x="113" y="395"/>
                  </a:cxn>
                  <a:cxn ang="0">
                    <a:pos x="167" y="419"/>
                  </a:cxn>
                  <a:cxn ang="0">
                    <a:pos x="233" y="443"/>
                  </a:cxn>
                  <a:cxn ang="0">
                    <a:pos x="305" y="455"/>
                  </a:cxn>
                  <a:cxn ang="0">
                    <a:pos x="382" y="461"/>
                  </a:cxn>
                  <a:cxn ang="0">
                    <a:pos x="448" y="455"/>
                  </a:cxn>
                  <a:cxn ang="0">
                    <a:pos x="508" y="449"/>
                  </a:cxn>
                  <a:cxn ang="0">
                    <a:pos x="609" y="413"/>
                  </a:cxn>
                  <a:cxn ang="0">
                    <a:pos x="657" y="389"/>
                  </a:cxn>
                  <a:cxn ang="0">
                    <a:pos x="693" y="359"/>
                  </a:cxn>
                  <a:cxn ang="0">
                    <a:pos x="723" y="329"/>
                  </a:cxn>
                  <a:cxn ang="0">
                    <a:pos x="747" y="293"/>
                  </a:cxn>
                  <a:cxn ang="0">
                    <a:pos x="741" y="287"/>
                  </a:cxn>
                  <a:cxn ang="0">
                    <a:pos x="729" y="281"/>
                  </a:cxn>
                  <a:cxn ang="0">
                    <a:pos x="711" y="317"/>
                  </a:cxn>
                  <a:cxn ang="0">
                    <a:pos x="681" y="347"/>
                  </a:cxn>
                  <a:cxn ang="0">
                    <a:pos x="645" y="377"/>
                  </a:cxn>
                  <a:cxn ang="0">
                    <a:pos x="604" y="401"/>
                  </a:cxn>
                  <a:cxn ang="0">
                    <a:pos x="502" y="431"/>
                  </a:cxn>
                  <a:cxn ang="0">
                    <a:pos x="442" y="443"/>
                  </a:cxn>
                  <a:cxn ang="0">
                    <a:pos x="382" y="443"/>
                  </a:cxn>
                  <a:cxn ang="0">
                    <a:pos x="382" y="443"/>
                  </a:cxn>
                </a:cxnLst>
                <a:rect l="0" t="0" r="r" b="b"/>
                <a:pathLst>
                  <a:path w="747" h="461">
                    <a:moveTo>
                      <a:pt x="382" y="443"/>
                    </a:moveTo>
                    <a:lnTo>
                      <a:pt x="311" y="437"/>
                    </a:lnTo>
                    <a:lnTo>
                      <a:pt x="245" y="425"/>
                    </a:lnTo>
                    <a:lnTo>
                      <a:pt x="185" y="407"/>
                    </a:lnTo>
                    <a:lnTo>
                      <a:pt x="131" y="383"/>
                    </a:lnTo>
                    <a:lnTo>
                      <a:pt x="83" y="347"/>
                    </a:lnTo>
                    <a:lnTo>
                      <a:pt x="53" y="311"/>
                    </a:lnTo>
                    <a:lnTo>
                      <a:pt x="30" y="269"/>
                    </a:lnTo>
                    <a:lnTo>
                      <a:pt x="24" y="227"/>
                    </a:lnTo>
                    <a:lnTo>
                      <a:pt x="30" y="185"/>
                    </a:lnTo>
                    <a:lnTo>
                      <a:pt x="53" y="143"/>
                    </a:lnTo>
                    <a:lnTo>
                      <a:pt x="83" y="107"/>
                    </a:lnTo>
                    <a:lnTo>
                      <a:pt x="131" y="77"/>
                    </a:lnTo>
                    <a:lnTo>
                      <a:pt x="185" y="47"/>
                    </a:lnTo>
                    <a:lnTo>
                      <a:pt x="245" y="30"/>
                    </a:lnTo>
                    <a:lnTo>
                      <a:pt x="311" y="18"/>
                    </a:lnTo>
                    <a:lnTo>
                      <a:pt x="382" y="12"/>
                    </a:lnTo>
                    <a:lnTo>
                      <a:pt x="478" y="18"/>
                    </a:lnTo>
                    <a:lnTo>
                      <a:pt x="562" y="41"/>
                    </a:lnTo>
                    <a:lnTo>
                      <a:pt x="562" y="36"/>
                    </a:lnTo>
                    <a:lnTo>
                      <a:pt x="562" y="30"/>
                    </a:lnTo>
                    <a:lnTo>
                      <a:pt x="478" y="6"/>
                    </a:lnTo>
                    <a:lnTo>
                      <a:pt x="382" y="0"/>
                    </a:lnTo>
                    <a:lnTo>
                      <a:pt x="305" y="6"/>
                    </a:lnTo>
                    <a:lnTo>
                      <a:pt x="233" y="18"/>
                    </a:lnTo>
                    <a:lnTo>
                      <a:pt x="167" y="41"/>
                    </a:lnTo>
                    <a:lnTo>
                      <a:pt x="113" y="65"/>
                    </a:lnTo>
                    <a:lnTo>
                      <a:pt x="65" y="101"/>
                    </a:lnTo>
                    <a:lnTo>
                      <a:pt x="30" y="137"/>
                    </a:lnTo>
                    <a:lnTo>
                      <a:pt x="6" y="179"/>
                    </a:lnTo>
                    <a:lnTo>
                      <a:pt x="0" y="227"/>
                    </a:lnTo>
                    <a:lnTo>
                      <a:pt x="6" y="275"/>
                    </a:lnTo>
                    <a:lnTo>
                      <a:pt x="30" y="317"/>
                    </a:lnTo>
                    <a:lnTo>
                      <a:pt x="65" y="359"/>
                    </a:lnTo>
                    <a:lnTo>
                      <a:pt x="113" y="395"/>
                    </a:lnTo>
                    <a:lnTo>
                      <a:pt x="167" y="419"/>
                    </a:lnTo>
                    <a:lnTo>
                      <a:pt x="233" y="443"/>
                    </a:lnTo>
                    <a:lnTo>
                      <a:pt x="305" y="455"/>
                    </a:lnTo>
                    <a:lnTo>
                      <a:pt x="382" y="461"/>
                    </a:lnTo>
                    <a:lnTo>
                      <a:pt x="448" y="455"/>
                    </a:lnTo>
                    <a:lnTo>
                      <a:pt x="508" y="449"/>
                    </a:lnTo>
                    <a:lnTo>
                      <a:pt x="609" y="413"/>
                    </a:lnTo>
                    <a:lnTo>
                      <a:pt x="657" y="389"/>
                    </a:lnTo>
                    <a:lnTo>
                      <a:pt x="693" y="359"/>
                    </a:lnTo>
                    <a:lnTo>
                      <a:pt x="723" y="329"/>
                    </a:lnTo>
                    <a:lnTo>
                      <a:pt x="747" y="293"/>
                    </a:lnTo>
                    <a:lnTo>
                      <a:pt x="741" y="287"/>
                    </a:lnTo>
                    <a:lnTo>
                      <a:pt x="729" y="281"/>
                    </a:lnTo>
                    <a:lnTo>
                      <a:pt x="711" y="317"/>
                    </a:lnTo>
                    <a:lnTo>
                      <a:pt x="681" y="347"/>
                    </a:lnTo>
                    <a:lnTo>
                      <a:pt x="645" y="377"/>
                    </a:lnTo>
                    <a:lnTo>
                      <a:pt x="604" y="401"/>
                    </a:lnTo>
                    <a:lnTo>
                      <a:pt x="502" y="431"/>
                    </a:lnTo>
                    <a:lnTo>
                      <a:pt x="442" y="443"/>
                    </a:lnTo>
                    <a:lnTo>
                      <a:pt x="382" y="443"/>
                    </a:lnTo>
                    <a:lnTo>
                      <a:pt x="382" y="443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path path="rect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66" name="Freeform 14"/>
              <p:cNvSpPr>
                <a:spLocks/>
              </p:cNvSpPr>
              <p:nvPr/>
            </p:nvSpPr>
            <p:spPr bwMode="hidden">
              <a:xfrm>
                <a:off x="4037" y="3721"/>
                <a:ext cx="96" cy="3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12"/>
                  </a:cxn>
                  <a:cxn ang="0">
                    <a:pos x="48" y="18"/>
                  </a:cxn>
                  <a:cxn ang="0">
                    <a:pos x="96" y="30"/>
                  </a:cxn>
                  <a:cxn ang="0">
                    <a:pos x="96" y="24"/>
                  </a:cxn>
                  <a:cxn ang="0">
                    <a:pos x="96" y="18"/>
                  </a:cxn>
                  <a:cxn ang="0">
                    <a:pos x="48" y="12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w="96" h="30">
                    <a:moveTo>
                      <a:pt x="0" y="0"/>
                    </a:moveTo>
                    <a:lnTo>
                      <a:pt x="0" y="12"/>
                    </a:lnTo>
                    <a:lnTo>
                      <a:pt x="48" y="18"/>
                    </a:lnTo>
                    <a:lnTo>
                      <a:pt x="96" y="30"/>
                    </a:lnTo>
                    <a:lnTo>
                      <a:pt x="96" y="24"/>
                    </a:lnTo>
                    <a:lnTo>
                      <a:pt x="96" y="18"/>
                    </a:lnTo>
                    <a:lnTo>
                      <a:pt x="48" y="12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67" name="Oval 15"/>
              <p:cNvSpPr>
                <a:spLocks noChangeArrowheads="1"/>
              </p:cNvSpPr>
              <p:nvPr/>
            </p:nvSpPr>
            <p:spPr bwMode="hidden">
              <a:xfrm>
                <a:off x="3910" y="3948"/>
                <a:ext cx="84" cy="53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eaLnBrk="0" hangingPunct="0">
                  <a:defRPr/>
                </a:pPr>
                <a:endParaRPr lang="en-US" dirty="0">
                  <a:cs typeface="+mn-cs"/>
                </a:endParaRPr>
              </a:p>
            </p:txBody>
          </p:sp>
        </p:grpSp>
        <p:grpSp>
          <p:nvGrpSpPr>
            <p:cNvPr id="7" name="Group 16"/>
            <p:cNvGrpSpPr>
              <a:grpSpLocks/>
            </p:cNvGrpSpPr>
            <p:nvPr userDrawn="1"/>
          </p:nvGrpSpPr>
          <p:grpSpPr bwMode="auto">
            <a:xfrm>
              <a:off x="1776" y="3631"/>
              <a:ext cx="1626" cy="683"/>
              <a:chOff x="1776" y="3631"/>
              <a:chExt cx="1626" cy="683"/>
            </a:xfrm>
          </p:grpSpPr>
          <p:sp>
            <p:nvSpPr>
              <p:cNvPr id="39" name="Oval 17"/>
              <p:cNvSpPr>
                <a:spLocks noChangeArrowheads="1"/>
              </p:cNvSpPr>
              <p:nvPr/>
            </p:nvSpPr>
            <p:spPr bwMode="hidden">
              <a:xfrm>
                <a:off x="2268" y="3934"/>
                <a:ext cx="638" cy="377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87843"/>
                      <a:invGamma/>
                    </a:schemeClr>
                  </a:gs>
                  <a:gs pos="100000">
                    <a:schemeClr val="accent2"/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eaLnBrk="0" hangingPunct="0"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40" name="Oval 18"/>
              <p:cNvSpPr>
                <a:spLocks noChangeArrowheads="1"/>
              </p:cNvSpPr>
              <p:nvPr/>
            </p:nvSpPr>
            <p:spPr bwMode="hidden">
              <a:xfrm>
                <a:off x="2314" y="3958"/>
                <a:ext cx="543" cy="332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eaLnBrk="0" hangingPunct="0"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41" name="Oval 19"/>
              <p:cNvSpPr>
                <a:spLocks noChangeArrowheads="1"/>
              </p:cNvSpPr>
              <p:nvPr/>
            </p:nvSpPr>
            <p:spPr bwMode="hidden">
              <a:xfrm>
                <a:off x="2341" y="3979"/>
                <a:ext cx="501" cy="299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0980"/>
                      <a:invGamma/>
                    </a:schemeClr>
                  </a:gs>
                  <a:gs pos="100000">
                    <a:schemeClr val="accent2"/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eaLnBrk="0" hangingPunct="0"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42" name="Oval 20"/>
              <p:cNvSpPr>
                <a:spLocks noChangeArrowheads="1"/>
              </p:cNvSpPr>
              <p:nvPr/>
            </p:nvSpPr>
            <p:spPr bwMode="hidden">
              <a:xfrm>
                <a:off x="2368" y="3997"/>
                <a:ext cx="444" cy="258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8784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eaLnBrk="0" hangingPunct="0"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43" name="Oval 21"/>
              <p:cNvSpPr>
                <a:spLocks noChangeArrowheads="1"/>
              </p:cNvSpPr>
              <p:nvPr/>
            </p:nvSpPr>
            <p:spPr bwMode="hidden">
              <a:xfrm>
                <a:off x="2385" y="4005"/>
                <a:ext cx="413" cy="240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eaLnBrk="0" hangingPunct="0"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44" name="Oval 22"/>
              <p:cNvSpPr>
                <a:spLocks noChangeArrowheads="1"/>
              </p:cNvSpPr>
              <p:nvPr/>
            </p:nvSpPr>
            <p:spPr bwMode="hidden">
              <a:xfrm>
                <a:off x="2437" y="4026"/>
                <a:ext cx="306" cy="192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8784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eaLnBrk="0" hangingPunct="0"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45" name="Oval 23"/>
              <p:cNvSpPr>
                <a:spLocks noChangeArrowheads="1"/>
              </p:cNvSpPr>
              <p:nvPr/>
            </p:nvSpPr>
            <p:spPr bwMode="hidden">
              <a:xfrm>
                <a:off x="2476" y="4056"/>
                <a:ext cx="227" cy="135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eaLnBrk="0" hangingPunct="0"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46" name="Oval 24"/>
              <p:cNvSpPr>
                <a:spLocks noChangeArrowheads="1"/>
              </p:cNvSpPr>
              <p:nvPr/>
            </p:nvSpPr>
            <p:spPr bwMode="hidden">
              <a:xfrm>
                <a:off x="2542" y="4097"/>
                <a:ext cx="90" cy="60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eaLnBrk="0" hangingPunct="0"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47" name="Freeform 25"/>
              <p:cNvSpPr>
                <a:spLocks/>
              </p:cNvSpPr>
              <p:nvPr/>
            </p:nvSpPr>
            <p:spPr bwMode="hidden">
              <a:xfrm>
                <a:off x="2585" y="3822"/>
                <a:ext cx="449" cy="186"/>
              </a:xfrm>
              <a:custGeom>
                <a:avLst/>
                <a:gdLst/>
                <a:ahLst/>
                <a:cxnLst>
                  <a:cxn ang="0">
                    <a:pos x="6" y="6"/>
                  </a:cxn>
                  <a:cxn ang="0">
                    <a:pos x="78" y="12"/>
                  </a:cxn>
                  <a:cxn ang="0">
                    <a:pos x="150" y="18"/>
                  </a:cxn>
                  <a:cxn ang="0">
                    <a:pos x="215" y="36"/>
                  </a:cxn>
                  <a:cxn ang="0">
                    <a:pos x="275" y="60"/>
                  </a:cxn>
                  <a:cxn ang="0">
                    <a:pos x="329" y="84"/>
                  </a:cxn>
                  <a:cxn ang="0">
                    <a:pos x="377" y="114"/>
                  </a:cxn>
                  <a:cxn ang="0">
                    <a:pos x="419" y="150"/>
                  </a:cxn>
                  <a:cxn ang="0">
                    <a:pos x="448" y="186"/>
                  </a:cxn>
                  <a:cxn ang="0">
                    <a:pos x="448" y="162"/>
                  </a:cxn>
                  <a:cxn ang="0">
                    <a:pos x="413" y="126"/>
                  </a:cxn>
                  <a:cxn ang="0">
                    <a:pos x="371" y="96"/>
                  </a:cxn>
                  <a:cxn ang="0">
                    <a:pos x="323" y="66"/>
                  </a:cxn>
                  <a:cxn ang="0">
                    <a:pos x="269" y="48"/>
                  </a:cxn>
                  <a:cxn ang="0">
                    <a:pos x="144" y="12"/>
                  </a:cxn>
                  <a:cxn ang="0">
                    <a:pos x="78" y="6"/>
                  </a:cxn>
                  <a:cxn ang="0">
                    <a:pos x="6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6"/>
                  </a:cxn>
                  <a:cxn ang="0">
                    <a:pos x="0" y="6"/>
                  </a:cxn>
                  <a:cxn ang="0">
                    <a:pos x="6" y="6"/>
                  </a:cxn>
                  <a:cxn ang="0">
                    <a:pos x="6" y="6"/>
                  </a:cxn>
                </a:cxnLst>
                <a:rect l="0" t="0" r="r" b="b"/>
                <a:pathLst>
                  <a:path w="448" h="186">
                    <a:moveTo>
                      <a:pt x="6" y="6"/>
                    </a:moveTo>
                    <a:lnTo>
                      <a:pt x="78" y="12"/>
                    </a:lnTo>
                    <a:lnTo>
                      <a:pt x="150" y="18"/>
                    </a:lnTo>
                    <a:lnTo>
                      <a:pt x="215" y="36"/>
                    </a:lnTo>
                    <a:lnTo>
                      <a:pt x="275" y="60"/>
                    </a:lnTo>
                    <a:lnTo>
                      <a:pt x="329" y="84"/>
                    </a:lnTo>
                    <a:lnTo>
                      <a:pt x="377" y="114"/>
                    </a:lnTo>
                    <a:lnTo>
                      <a:pt x="419" y="150"/>
                    </a:lnTo>
                    <a:lnTo>
                      <a:pt x="448" y="186"/>
                    </a:lnTo>
                    <a:lnTo>
                      <a:pt x="448" y="162"/>
                    </a:lnTo>
                    <a:lnTo>
                      <a:pt x="413" y="126"/>
                    </a:lnTo>
                    <a:lnTo>
                      <a:pt x="371" y="96"/>
                    </a:lnTo>
                    <a:lnTo>
                      <a:pt x="323" y="66"/>
                    </a:lnTo>
                    <a:lnTo>
                      <a:pt x="269" y="48"/>
                    </a:lnTo>
                    <a:lnTo>
                      <a:pt x="144" y="12"/>
                    </a:lnTo>
                    <a:lnTo>
                      <a:pt x="78" y="6"/>
                    </a:lnTo>
                    <a:lnTo>
                      <a:pt x="6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6" y="6"/>
                    </a:lnTo>
                    <a:lnTo>
                      <a:pt x="6" y="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shade val="90980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48" name="Freeform 26"/>
              <p:cNvSpPr>
                <a:spLocks/>
              </p:cNvSpPr>
              <p:nvPr/>
            </p:nvSpPr>
            <p:spPr bwMode="hidden">
              <a:xfrm>
                <a:off x="2142" y="3852"/>
                <a:ext cx="892" cy="462"/>
              </a:xfrm>
              <a:custGeom>
                <a:avLst/>
                <a:gdLst/>
                <a:ahLst/>
                <a:cxnLst>
                  <a:cxn ang="0">
                    <a:pos x="23" y="276"/>
                  </a:cxn>
                  <a:cxn ang="0">
                    <a:pos x="29" y="222"/>
                  </a:cxn>
                  <a:cxn ang="0">
                    <a:pos x="59" y="174"/>
                  </a:cxn>
                  <a:cxn ang="0">
                    <a:pos x="95" y="132"/>
                  </a:cxn>
                  <a:cxn ang="0">
                    <a:pos x="149" y="96"/>
                  </a:cxn>
                  <a:cxn ang="0">
                    <a:pos x="209" y="60"/>
                  </a:cxn>
                  <a:cxn ang="0">
                    <a:pos x="281" y="36"/>
                  </a:cxn>
                  <a:cxn ang="0">
                    <a:pos x="364" y="24"/>
                  </a:cxn>
                  <a:cxn ang="0">
                    <a:pos x="448" y="18"/>
                  </a:cxn>
                  <a:cxn ang="0">
                    <a:pos x="532" y="24"/>
                  </a:cxn>
                  <a:cxn ang="0">
                    <a:pos x="609" y="36"/>
                  </a:cxn>
                  <a:cxn ang="0">
                    <a:pos x="681" y="60"/>
                  </a:cxn>
                  <a:cxn ang="0">
                    <a:pos x="741" y="96"/>
                  </a:cxn>
                  <a:cxn ang="0">
                    <a:pos x="795" y="132"/>
                  </a:cxn>
                  <a:cxn ang="0">
                    <a:pos x="831" y="174"/>
                  </a:cxn>
                  <a:cxn ang="0">
                    <a:pos x="861" y="222"/>
                  </a:cxn>
                  <a:cxn ang="0">
                    <a:pos x="867" y="276"/>
                  </a:cxn>
                  <a:cxn ang="0">
                    <a:pos x="855" y="330"/>
                  </a:cxn>
                  <a:cxn ang="0">
                    <a:pos x="831" y="378"/>
                  </a:cxn>
                  <a:cxn ang="0">
                    <a:pos x="783" y="426"/>
                  </a:cxn>
                  <a:cxn ang="0">
                    <a:pos x="723" y="462"/>
                  </a:cxn>
                  <a:cxn ang="0">
                    <a:pos x="765" y="462"/>
                  </a:cxn>
                  <a:cxn ang="0">
                    <a:pos x="819" y="426"/>
                  </a:cxn>
                  <a:cxn ang="0">
                    <a:pos x="855" y="378"/>
                  </a:cxn>
                  <a:cxn ang="0">
                    <a:pos x="884" y="330"/>
                  </a:cxn>
                  <a:cxn ang="0">
                    <a:pos x="890" y="276"/>
                  </a:cxn>
                  <a:cxn ang="0">
                    <a:pos x="884" y="222"/>
                  </a:cxn>
                  <a:cxn ang="0">
                    <a:pos x="855" y="168"/>
                  </a:cxn>
                  <a:cxn ang="0">
                    <a:pos x="813" y="120"/>
                  </a:cxn>
                  <a:cxn ang="0">
                    <a:pos x="759" y="84"/>
                  </a:cxn>
                  <a:cxn ang="0">
                    <a:pos x="693" y="48"/>
                  </a:cxn>
                  <a:cxn ang="0">
                    <a:pos x="621" y="24"/>
                  </a:cxn>
                  <a:cxn ang="0">
                    <a:pos x="538" y="6"/>
                  </a:cxn>
                  <a:cxn ang="0">
                    <a:pos x="448" y="0"/>
                  </a:cxn>
                  <a:cxn ang="0">
                    <a:pos x="358" y="6"/>
                  </a:cxn>
                  <a:cxn ang="0">
                    <a:pos x="275" y="24"/>
                  </a:cxn>
                  <a:cxn ang="0">
                    <a:pos x="197" y="48"/>
                  </a:cxn>
                  <a:cxn ang="0">
                    <a:pos x="131" y="84"/>
                  </a:cxn>
                  <a:cxn ang="0">
                    <a:pos x="77" y="120"/>
                  </a:cxn>
                  <a:cxn ang="0">
                    <a:pos x="35" y="168"/>
                  </a:cxn>
                  <a:cxn ang="0">
                    <a:pos x="12" y="222"/>
                  </a:cxn>
                  <a:cxn ang="0">
                    <a:pos x="0" y="276"/>
                  </a:cxn>
                  <a:cxn ang="0">
                    <a:pos x="6" y="330"/>
                  </a:cxn>
                  <a:cxn ang="0">
                    <a:pos x="35" y="378"/>
                  </a:cxn>
                  <a:cxn ang="0">
                    <a:pos x="71" y="426"/>
                  </a:cxn>
                  <a:cxn ang="0">
                    <a:pos x="125" y="462"/>
                  </a:cxn>
                  <a:cxn ang="0">
                    <a:pos x="167" y="462"/>
                  </a:cxn>
                  <a:cxn ang="0">
                    <a:pos x="107" y="426"/>
                  </a:cxn>
                  <a:cxn ang="0">
                    <a:pos x="59" y="378"/>
                  </a:cxn>
                  <a:cxn ang="0">
                    <a:pos x="35" y="330"/>
                  </a:cxn>
                  <a:cxn ang="0">
                    <a:pos x="23" y="276"/>
                  </a:cxn>
                  <a:cxn ang="0">
                    <a:pos x="23" y="276"/>
                  </a:cxn>
                </a:cxnLst>
                <a:rect l="0" t="0" r="r" b="b"/>
                <a:pathLst>
                  <a:path w="890" h="462">
                    <a:moveTo>
                      <a:pt x="23" y="276"/>
                    </a:moveTo>
                    <a:lnTo>
                      <a:pt x="29" y="222"/>
                    </a:lnTo>
                    <a:lnTo>
                      <a:pt x="59" y="174"/>
                    </a:lnTo>
                    <a:lnTo>
                      <a:pt x="95" y="132"/>
                    </a:lnTo>
                    <a:lnTo>
                      <a:pt x="149" y="96"/>
                    </a:lnTo>
                    <a:lnTo>
                      <a:pt x="209" y="60"/>
                    </a:lnTo>
                    <a:lnTo>
                      <a:pt x="281" y="36"/>
                    </a:lnTo>
                    <a:lnTo>
                      <a:pt x="364" y="24"/>
                    </a:lnTo>
                    <a:lnTo>
                      <a:pt x="448" y="18"/>
                    </a:lnTo>
                    <a:lnTo>
                      <a:pt x="532" y="24"/>
                    </a:lnTo>
                    <a:lnTo>
                      <a:pt x="609" y="36"/>
                    </a:lnTo>
                    <a:lnTo>
                      <a:pt x="681" y="60"/>
                    </a:lnTo>
                    <a:lnTo>
                      <a:pt x="741" y="96"/>
                    </a:lnTo>
                    <a:lnTo>
                      <a:pt x="795" y="132"/>
                    </a:lnTo>
                    <a:lnTo>
                      <a:pt x="831" y="174"/>
                    </a:lnTo>
                    <a:lnTo>
                      <a:pt x="861" y="222"/>
                    </a:lnTo>
                    <a:lnTo>
                      <a:pt x="867" y="276"/>
                    </a:lnTo>
                    <a:lnTo>
                      <a:pt x="855" y="330"/>
                    </a:lnTo>
                    <a:lnTo>
                      <a:pt x="831" y="378"/>
                    </a:lnTo>
                    <a:lnTo>
                      <a:pt x="783" y="426"/>
                    </a:lnTo>
                    <a:lnTo>
                      <a:pt x="723" y="462"/>
                    </a:lnTo>
                    <a:lnTo>
                      <a:pt x="765" y="462"/>
                    </a:lnTo>
                    <a:lnTo>
                      <a:pt x="819" y="426"/>
                    </a:lnTo>
                    <a:lnTo>
                      <a:pt x="855" y="378"/>
                    </a:lnTo>
                    <a:lnTo>
                      <a:pt x="884" y="330"/>
                    </a:lnTo>
                    <a:lnTo>
                      <a:pt x="890" y="276"/>
                    </a:lnTo>
                    <a:lnTo>
                      <a:pt x="884" y="222"/>
                    </a:lnTo>
                    <a:lnTo>
                      <a:pt x="855" y="168"/>
                    </a:lnTo>
                    <a:lnTo>
                      <a:pt x="813" y="120"/>
                    </a:lnTo>
                    <a:lnTo>
                      <a:pt x="759" y="84"/>
                    </a:lnTo>
                    <a:lnTo>
                      <a:pt x="693" y="48"/>
                    </a:lnTo>
                    <a:lnTo>
                      <a:pt x="621" y="24"/>
                    </a:lnTo>
                    <a:lnTo>
                      <a:pt x="538" y="6"/>
                    </a:lnTo>
                    <a:lnTo>
                      <a:pt x="448" y="0"/>
                    </a:lnTo>
                    <a:lnTo>
                      <a:pt x="358" y="6"/>
                    </a:lnTo>
                    <a:lnTo>
                      <a:pt x="275" y="24"/>
                    </a:lnTo>
                    <a:lnTo>
                      <a:pt x="197" y="48"/>
                    </a:lnTo>
                    <a:lnTo>
                      <a:pt x="131" y="84"/>
                    </a:lnTo>
                    <a:lnTo>
                      <a:pt x="77" y="120"/>
                    </a:lnTo>
                    <a:lnTo>
                      <a:pt x="35" y="168"/>
                    </a:lnTo>
                    <a:lnTo>
                      <a:pt x="12" y="222"/>
                    </a:lnTo>
                    <a:lnTo>
                      <a:pt x="0" y="276"/>
                    </a:lnTo>
                    <a:lnTo>
                      <a:pt x="6" y="330"/>
                    </a:lnTo>
                    <a:lnTo>
                      <a:pt x="35" y="378"/>
                    </a:lnTo>
                    <a:lnTo>
                      <a:pt x="71" y="426"/>
                    </a:lnTo>
                    <a:lnTo>
                      <a:pt x="125" y="462"/>
                    </a:lnTo>
                    <a:lnTo>
                      <a:pt x="167" y="462"/>
                    </a:lnTo>
                    <a:lnTo>
                      <a:pt x="107" y="426"/>
                    </a:lnTo>
                    <a:lnTo>
                      <a:pt x="59" y="378"/>
                    </a:lnTo>
                    <a:lnTo>
                      <a:pt x="35" y="330"/>
                    </a:lnTo>
                    <a:lnTo>
                      <a:pt x="23" y="276"/>
                    </a:lnTo>
                    <a:lnTo>
                      <a:pt x="23" y="27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4706"/>
                      <a:invGamma/>
                    </a:schemeClr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49" name="Freeform 27"/>
              <p:cNvSpPr>
                <a:spLocks/>
              </p:cNvSpPr>
              <p:nvPr/>
            </p:nvSpPr>
            <p:spPr bwMode="hidden">
              <a:xfrm>
                <a:off x="2082" y="3828"/>
                <a:ext cx="407" cy="486"/>
              </a:xfrm>
              <a:custGeom>
                <a:avLst/>
                <a:gdLst/>
                <a:ahLst/>
                <a:cxnLst>
                  <a:cxn ang="0">
                    <a:pos x="18" y="300"/>
                  </a:cxn>
                  <a:cxn ang="0">
                    <a:pos x="24" y="246"/>
                  </a:cxn>
                  <a:cxn ang="0">
                    <a:pos x="48" y="198"/>
                  </a:cxn>
                  <a:cxn ang="0">
                    <a:pos x="83" y="150"/>
                  </a:cxn>
                  <a:cxn ang="0">
                    <a:pos x="131" y="108"/>
                  </a:cxn>
                  <a:cxn ang="0">
                    <a:pos x="185" y="72"/>
                  </a:cxn>
                  <a:cxn ang="0">
                    <a:pos x="251" y="42"/>
                  </a:cxn>
                  <a:cxn ang="0">
                    <a:pos x="329" y="24"/>
                  </a:cxn>
                  <a:cxn ang="0">
                    <a:pos x="406" y="6"/>
                  </a:cxn>
                  <a:cxn ang="0">
                    <a:pos x="406" y="0"/>
                  </a:cxn>
                  <a:cxn ang="0">
                    <a:pos x="323" y="12"/>
                  </a:cxn>
                  <a:cxn ang="0">
                    <a:pos x="245" y="36"/>
                  </a:cxn>
                  <a:cxn ang="0">
                    <a:pos x="179" y="66"/>
                  </a:cxn>
                  <a:cxn ang="0">
                    <a:pos x="119" y="102"/>
                  </a:cxn>
                  <a:cxn ang="0">
                    <a:pos x="72" y="144"/>
                  </a:cxn>
                  <a:cxn ang="0">
                    <a:pos x="30" y="192"/>
                  </a:cxn>
                  <a:cxn ang="0">
                    <a:pos x="6" y="246"/>
                  </a:cxn>
                  <a:cxn ang="0">
                    <a:pos x="0" y="300"/>
                  </a:cxn>
                  <a:cxn ang="0">
                    <a:pos x="6" y="348"/>
                  </a:cxn>
                  <a:cxn ang="0">
                    <a:pos x="30" y="396"/>
                  </a:cxn>
                  <a:cxn ang="0">
                    <a:pos x="66" y="444"/>
                  </a:cxn>
                  <a:cxn ang="0">
                    <a:pos x="107" y="486"/>
                  </a:cxn>
                  <a:cxn ang="0">
                    <a:pos x="131" y="486"/>
                  </a:cxn>
                  <a:cxn ang="0">
                    <a:pos x="83" y="450"/>
                  </a:cxn>
                  <a:cxn ang="0">
                    <a:pos x="48" y="402"/>
                  </a:cxn>
                  <a:cxn ang="0">
                    <a:pos x="24" y="354"/>
                  </a:cxn>
                  <a:cxn ang="0">
                    <a:pos x="18" y="300"/>
                  </a:cxn>
                  <a:cxn ang="0">
                    <a:pos x="18" y="300"/>
                  </a:cxn>
                </a:cxnLst>
                <a:rect l="0" t="0" r="r" b="b"/>
                <a:pathLst>
                  <a:path w="406" h="486">
                    <a:moveTo>
                      <a:pt x="18" y="300"/>
                    </a:moveTo>
                    <a:lnTo>
                      <a:pt x="24" y="246"/>
                    </a:lnTo>
                    <a:lnTo>
                      <a:pt x="48" y="198"/>
                    </a:lnTo>
                    <a:lnTo>
                      <a:pt x="83" y="150"/>
                    </a:lnTo>
                    <a:lnTo>
                      <a:pt x="131" y="108"/>
                    </a:lnTo>
                    <a:lnTo>
                      <a:pt x="185" y="72"/>
                    </a:lnTo>
                    <a:lnTo>
                      <a:pt x="251" y="42"/>
                    </a:lnTo>
                    <a:lnTo>
                      <a:pt x="329" y="24"/>
                    </a:lnTo>
                    <a:lnTo>
                      <a:pt x="406" y="6"/>
                    </a:lnTo>
                    <a:lnTo>
                      <a:pt x="406" y="0"/>
                    </a:lnTo>
                    <a:lnTo>
                      <a:pt x="323" y="12"/>
                    </a:lnTo>
                    <a:lnTo>
                      <a:pt x="245" y="36"/>
                    </a:lnTo>
                    <a:lnTo>
                      <a:pt x="179" y="66"/>
                    </a:lnTo>
                    <a:lnTo>
                      <a:pt x="119" y="102"/>
                    </a:lnTo>
                    <a:lnTo>
                      <a:pt x="72" y="144"/>
                    </a:lnTo>
                    <a:lnTo>
                      <a:pt x="30" y="192"/>
                    </a:lnTo>
                    <a:lnTo>
                      <a:pt x="6" y="246"/>
                    </a:lnTo>
                    <a:lnTo>
                      <a:pt x="0" y="300"/>
                    </a:lnTo>
                    <a:lnTo>
                      <a:pt x="6" y="348"/>
                    </a:lnTo>
                    <a:lnTo>
                      <a:pt x="30" y="396"/>
                    </a:lnTo>
                    <a:lnTo>
                      <a:pt x="66" y="444"/>
                    </a:lnTo>
                    <a:lnTo>
                      <a:pt x="107" y="486"/>
                    </a:lnTo>
                    <a:lnTo>
                      <a:pt x="131" y="486"/>
                    </a:lnTo>
                    <a:lnTo>
                      <a:pt x="83" y="450"/>
                    </a:lnTo>
                    <a:lnTo>
                      <a:pt x="48" y="402"/>
                    </a:lnTo>
                    <a:lnTo>
                      <a:pt x="24" y="354"/>
                    </a:lnTo>
                    <a:lnTo>
                      <a:pt x="18" y="300"/>
                    </a:lnTo>
                    <a:lnTo>
                      <a:pt x="18" y="30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50" name="Freeform 28"/>
              <p:cNvSpPr>
                <a:spLocks/>
              </p:cNvSpPr>
              <p:nvPr/>
            </p:nvSpPr>
            <p:spPr bwMode="hidden">
              <a:xfrm>
                <a:off x="2987" y="4044"/>
                <a:ext cx="108" cy="252"/>
              </a:xfrm>
              <a:custGeom>
                <a:avLst/>
                <a:gdLst/>
                <a:ahLst/>
                <a:cxnLst>
                  <a:cxn ang="0">
                    <a:pos x="89" y="84"/>
                  </a:cxn>
                  <a:cxn ang="0">
                    <a:pos x="83" y="132"/>
                  </a:cxn>
                  <a:cxn ang="0">
                    <a:pos x="65" y="174"/>
                  </a:cxn>
                  <a:cxn ang="0">
                    <a:pos x="36" y="216"/>
                  </a:cxn>
                  <a:cxn ang="0">
                    <a:pos x="0" y="252"/>
                  </a:cxn>
                  <a:cxn ang="0">
                    <a:pos x="18" y="252"/>
                  </a:cxn>
                  <a:cxn ang="0">
                    <a:pos x="53" y="216"/>
                  </a:cxn>
                  <a:cxn ang="0">
                    <a:pos x="83" y="174"/>
                  </a:cxn>
                  <a:cxn ang="0">
                    <a:pos x="101" y="132"/>
                  </a:cxn>
                  <a:cxn ang="0">
                    <a:pos x="107" y="84"/>
                  </a:cxn>
                  <a:cxn ang="0">
                    <a:pos x="101" y="42"/>
                  </a:cxn>
                  <a:cxn ang="0">
                    <a:pos x="89" y="0"/>
                  </a:cxn>
                  <a:cxn ang="0">
                    <a:pos x="65" y="0"/>
                  </a:cxn>
                  <a:cxn ang="0">
                    <a:pos x="83" y="42"/>
                  </a:cxn>
                  <a:cxn ang="0">
                    <a:pos x="89" y="84"/>
                  </a:cxn>
                  <a:cxn ang="0">
                    <a:pos x="89" y="84"/>
                  </a:cxn>
                </a:cxnLst>
                <a:rect l="0" t="0" r="r" b="b"/>
                <a:pathLst>
                  <a:path w="107" h="252">
                    <a:moveTo>
                      <a:pt x="89" y="84"/>
                    </a:moveTo>
                    <a:lnTo>
                      <a:pt x="83" y="132"/>
                    </a:lnTo>
                    <a:lnTo>
                      <a:pt x="65" y="174"/>
                    </a:lnTo>
                    <a:lnTo>
                      <a:pt x="36" y="216"/>
                    </a:lnTo>
                    <a:lnTo>
                      <a:pt x="0" y="252"/>
                    </a:lnTo>
                    <a:lnTo>
                      <a:pt x="18" y="252"/>
                    </a:lnTo>
                    <a:lnTo>
                      <a:pt x="53" y="216"/>
                    </a:lnTo>
                    <a:lnTo>
                      <a:pt x="83" y="174"/>
                    </a:lnTo>
                    <a:lnTo>
                      <a:pt x="101" y="132"/>
                    </a:lnTo>
                    <a:lnTo>
                      <a:pt x="107" y="84"/>
                    </a:lnTo>
                    <a:lnTo>
                      <a:pt x="101" y="42"/>
                    </a:lnTo>
                    <a:lnTo>
                      <a:pt x="89" y="0"/>
                    </a:lnTo>
                    <a:lnTo>
                      <a:pt x="65" y="0"/>
                    </a:lnTo>
                    <a:lnTo>
                      <a:pt x="83" y="42"/>
                    </a:lnTo>
                    <a:lnTo>
                      <a:pt x="89" y="84"/>
                    </a:lnTo>
                    <a:lnTo>
                      <a:pt x="89" y="8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1961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51" name="Freeform 29"/>
              <p:cNvSpPr>
                <a:spLocks/>
              </p:cNvSpPr>
              <p:nvPr/>
            </p:nvSpPr>
            <p:spPr bwMode="hidden">
              <a:xfrm>
                <a:off x="2068" y="3685"/>
                <a:ext cx="835" cy="150"/>
              </a:xfrm>
              <a:custGeom>
                <a:avLst/>
                <a:gdLst/>
                <a:ahLst/>
                <a:cxnLst>
                  <a:cxn ang="0">
                    <a:pos x="518" y="18"/>
                  </a:cxn>
                  <a:cxn ang="0">
                    <a:pos x="597" y="24"/>
                  </a:cxn>
                  <a:cxn ang="0">
                    <a:pos x="682" y="30"/>
                  </a:cxn>
                  <a:cxn ang="0">
                    <a:pos x="755" y="42"/>
                  </a:cxn>
                  <a:cxn ang="0">
                    <a:pos x="828" y="60"/>
                  </a:cxn>
                  <a:cxn ang="0">
                    <a:pos x="835" y="42"/>
                  </a:cxn>
                  <a:cxn ang="0">
                    <a:pos x="761" y="24"/>
                  </a:cxn>
                  <a:cxn ang="0">
                    <a:pos x="688" y="12"/>
                  </a:cxn>
                  <a:cxn ang="0">
                    <a:pos x="603" y="6"/>
                  </a:cxn>
                  <a:cxn ang="0">
                    <a:pos x="518" y="0"/>
                  </a:cxn>
                  <a:cxn ang="0">
                    <a:pos x="372" y="12"/>
                  </a:cxn>
                  <a:cxn ang="0">
                    <a:pos x="232" y="36"/>
                  </a:cxn>
                  <a:cxn ang="0">
                    <a:pos x="110" y="78"/>
                  </a:cxn>
                  <a:cxn ang="0">
                    <a:pos x="0" y="132"/>
                  </a:cxn>
                  <a:cxn ang="0">
                    <a:pos x="19" y="150"/>
                  </a:cxn>
                  <a:cxn ang="0">
                    <a:pos x="122" y="96"/>
                  </a:cxn>
                  <a:cxn ang="0">
                    <a:pos x="244" y="54"/>
                  </a:cxn>
                  <a:cxn ang="0">
                    <a:pos x="378" y="30"/>
                  </a:cxn>
                  <a:cxn ang="0">
                    <a:pos x="518" y="18"/>
                  </a:cxn>
                  <a:cxn ang="0">
                    <a:pos x="518" y="18"/>
                  </a:cxn>
                </a:cxnLst>
                <a:rect l="0" t="0" r="r" b="b"/>
                <a:pathLst>
                  <a:path w="835" h="150">
                    <a:moveTo>
                      <a:pt x="518" y="18"/>
                    </a:moveTo>
                    <a:lnTo>
                      <a:pt x="597" y="24"/>
                    </a:lnTo>
                    <a:lnTo>
                      <a:pt x="682" y="30"/>
                    </a:lnTo>
                    <a:lnTo>
                      <a:pt x="755" y="42"/>
                    </a:lnTo>
                    <a:lnTo>
                      <a:pt x="828" y="60"/>
                    </a:lnTo>
                    <a:lnTo>
                      <a:pt x="835" y="42"/>
                    </a:lnTo>
                    <a:lnTo>
                      <a:pt x="761" y="24"/>
                    </a:lnTo>
                    <a:lnTo>
                      <a:pt x="688" y="12"/>
                    </a:lnTo>
                    <a:lnTo>
                      <a:pt x="603" y="6"/>
                    </a:lnTo>
                    <a:lnTo>
                      <a:pt x="518" y="0"/>
                    </a:lnTo>
                    <a:lnTo>
                      <a:pt x="372" y="12"/>
                    </a:lnTo>
                    <a:lnTo>
                      <a:pt x="232" y="36"/>
                    </a:lnTo>
                    <a:lnTo>
                      <a:pt x="110" y="78"/>
                    </a:lnTo>
                    <a:lnTo>
                      <a:pt x="0" y="132"/>
                    </a:lnTo>
                    <a:lnTo>
                      <a:pt x="19" y="150"/>
                    </a:lnTo>
                    <a:lnTo>
                      <a:pt x="122" y="96"/>
                    </a:lnTo>
                    <a:lnTo>
                      <a:pt x="244" y="54"/>
                    </a:lnTo>
                    <a:lnTo>
                      <a:pt x="378" y="30"/>
                    </a:lnTo>
                    <a:lnTo>
                      <a:pt x="518" y="18"/>
                    </a:lnTo>
                    <a:lnTo>
                      <a:pt x="518" y="18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52" name="Freeform 30"/>
              <p:cNvSpPr>
                <a:spLocks/>
              </p:cNvSpPr>
              <p:nvPr/>
            </p:nvSpPr>
            <p:spPr bwMode="hidden">
              <a:xfrm>
                <a:off x="1867" y="3853"/>
                <a:ext cx="171" cy="461"/>
              </a:xfrm>
              <a:custGeom>
                <a:avLst/>
                <a:gdLst/>
                <a:ahLst/>
                <a:cxnLst>
                  <a:cxn ang="0">
                    <a:pos x="31" y="263"/>
                  </a:cxn>
                  <a:cxn ang="0">
                    <a:pos x="43" y="191"/>
                  </a:cxn>
                  <a:cxn ang="0">
                    <a:pos x="67" y="131"/>
                  </a:cxn>
                  <a:cxn ang="0">
                    <a:pos x="116" y="72"/>
                  </a:cxn>
                  <a:cxn ang="0">
                    <a:pos x="171" y="18"/>
                  </a:cxn>
                  <a:cxn ang="0">
                    <a:pos x="153" y="0"/>
                  </a:cxn>
                  <a:cxn ang="0">
                    <a:pos x="86" y="60"/>
                  </a:cxn>
                  <a:cxn ang="0">
                    <a:pos x="43" y="120"/>
                  </a:cxn>
                  <a:cxn ang="0">
                    <a:pos x="13" y="191"/>
                  </a:cxn>
                  <a:cxn ang="0">
                    <a:pos x="0" y="263"/>
                  </a:cxn>
                  <a:cxn ang="0">
                    <a:pos x="6" y="317"/>
                  </a:cxn>
                  <a:cxn ang="0">
                    <a:pos x="25" y="365"/>
                  </a:cxn>
                  <a:cxn ang="0">
                    <a:pos x="49" y="413"/>
                  </a:cxn>
                  <a:cxn ang="0">
                    <a:pos x="86" y="461"/>
                  </a:cxn>
                  <a:cxn ang="0">
                    <a:pos x="122" y="461"/>
                  </a:cxn>
                  <a:cxn ang="0">
                    <a:pos x="86" y="413"/>
                  </a:cxn>
                  <a:cxn ang="0">
                    <a:pos x="55" y="365"/>
                  </a:cxn>
                  <a:cxn ang="0">
                    <a:pos x="37" y="317"/>
                  </a:cxn>
                  <a:cxn ang="0">
                    <a:pos x="31" y="263"/>
                  </a:cxn>
                  <a:cxn ang="0">
                    <a:pos x="31" y="263"/>
                  </a:cxn>
                </a:cxnLst>
                <a:rect l="0" t="0" r="r" b="b"/>
                <a:pathLst>
                  <a:path w="171" h="461">
                    <a:moveTo>
                      <a:pt x="31" y="263"/>
                    </a:moveTo>
                    <a:lnTo>
                      <a:pt x="43" y="191"/>
                    </a:lnTo>
                    <a:lnTo>
                      <a:pt x="67" y="131"/>
                    </a:lnTo>
                    <a:lnTo>
                      <a:pt x="116" y="72"/>
                    </a:lnTo>
                    <a:lnTo>
                      <a:pt x="171" y="18"/>
                    </a:lnTo>
                    <a:lnTo>
                      <a:pt x="153" y="0"/>
                    </a:lnTo>
                    <a:lnTo>
                      <a:pt x="86" y="60"/>
                    </a:lnTo>
                    <a:lnTo>
                      <a:pt x="43" y="120"/>
                    </a:lnTo>
                    <a:lnTo>
                      <a:pt x="13" y="191"/>
                    </a:lnTo>
                    <a:lnTo>
                      <a:pt x="0" y="263"/>
                    </a:lnTo>
                    <a:lnTo>
                      <a:pt x="6" y="317"/>
                    </a:lnTo>
                    <a:lnTo>
                      <a:pt x="25" y="365"/>
                    </a:lnTo>
                    <a:lnTo>
                      <a:pt x="49" y="413"/>
                    </a:lnTo>
                    <a:lnTo>
                      <a:pt x="86" y="461"/>
                    </a:lnTo>
                    <a:lnTo>
                      <a:pt x="122" y="461"/>
                    </a:lnTo>
                    <a:lnTo>
                      <a:pt x="86" y="413"/>
                    </a:lnTo>
                    <a:lnTo>
                      <a:pt x="55" y="365"/>
                    </a:lnTo>
                    <a:lnTo>
                      <a:pt x="37" y="317"/>
                    </a:lnTo>
                    <a:lnTo>
                      <a:pt x="31" y="263"/>
                    </a:lnTo>
                    <a:lnTo>
                      <a:pt x="31" y="263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53" name="Freeform 31"/>
              <p:cNvSpPr>
                <a:spLocks/>
              </p:cNvSpPr>
              <p:nvPr/>
            </p:nvSpPr>
            <p:spPr bwMode="hidden">
              <a:xfrm>
                <a:off x="2951" y="3751"/>
                <a:ext cx="360" cy="563"/>
              </a:xfrm>
              <a:custGeom>
                <a:avLst/>
                <a:gdLst/>
                <a:ahLst/>
                <a:cxnLst>
                  <a:cxn ang="0">
                    <a:pos x="360" y="365"/>
                  </a:cxn>
                  <a:cxn ang="0">
                    <a:pos x="353" y="305"/>
                  </a:cxn>
                  <a:cxn ang="0">
                    <a:pos x="335" y="251"/>
                  </a:cxn>
                  <a:cxn ang="0">
                    <a:pos x="305" y="204"/>
                  </a:cxn>
                  <a:cxn ang="0">
                    <a:pos x="262" y="156"/>
                  </a:cxn>
                  <a:cxn ang="0">
                    <a:pos x="213" y="108"/>
                  </a:cxn>
                  <a:cxn ang="0">
                    <a:pos x="159" y="66"/>
                  </a:cxn>
                  <a:cxn ang="0">
                    <a:pos x="92" y="30"/>
                  </a:cxn>
                  <a:cxn ang="0">
                    <a:pos x="19" y="0"/>
                  </a:cxn>
                  <a:cxn ang="0">
                    <a:pos x="0" y="12"/>
                  </a:cxn>
                  <a:cxn ang="0">
                    <a:pos x="67" y="42"/>
                  </a:cxn>
                  <a:cxn ang="0">
                    <a:pos x="134" y="78"/>
                  </a:cxn>
                  <a:cxn ang="0">
                    <a:pos x="189" y="114"/>
                  </a:cxn>
                  <a:cxn ang="0">
                    <a:pos x="238" y="162"/>
                  </a:cxn>
                  <a:cxn ang="0">
                    <a:pos x="274" y="210"/>
                  </a:cxn>
                  <a:cxn ang="0">
                    <a:pos x="299" y="257"/>
                  </a:cxn>
                  <a:cxn ang="0">
                    <a:pos x="317" y="311"/>
                  </a:cxn>
                  <a:cxn ang="0">
                    <a:pos x="323" y="365"/>
                  </a:cxn>
                  <a:cxn ang="0">
                    <a:pos x="317" y="419"/>
                  </a:cxn>
                  <a:cxn ang="0">
                    <a:pos x="299" y="467"/>
                  </a:cxn>
                  <a:cxn ang="0">
                    <a:pos x="274" y="515"/>
                  </a:cxn>
                  <a:cxn ang="0">
                    <a:pos x="238" y="563"/>
                  </a:cxn>
                  <a:cxn ang="0">
                    <a:pos x="268" y="563"/>
                  </a:cxn>
                  <a:cxn ang="0">
                    <a:pos x="311" y="515"/>
                  </a:cxn>
                  <a:cxn ang="0">
                    <a:pos x="335" y="467"/>
                  </a:cxn>
                  <a:cxn ang="0">
                    <a:pos x="353" y="419"/>
                  </a:cxn>
                  <a:cxn ang="0">
                    <a:pos x="360" y="365"/>
                  </a:cxn>
                  <a:cxn ang="0">
                    <a:pos x="360" y="365"/>
                  </a:cxn>
                </a:cxnLst>
                <a:rect l="0" t="0" r="r" b="b"/>
                <a:pathLst>
                  <a:path w="360" h="563">
                    <a:moveTo>
                      <a:pt x="360" y="365"/>
                    </a:moveTo>
                    <a:lnTo>
                      <a:pt x="353" y="305"/>
                    </a:lnTo>
                    <a:lnTo>
                      <a:pt x="335" y="251"/>
                    </a:lnTo>
                    <a:lnTo>
                      <a:pt x="305" y="204"/>
                    </a:lnTo>
                    <a:lnTo>
                      <a:pt x="262" y="156"/>
                    </a:lnTo>
                    <a:lnTo>
                      <a:pt x="213" y="108"/>
                    </a:lnTo>
                    <a:lnTo>
                      <a:pt x="159" y="66"/>
                    </a:lnTo>
                    <a:lnTo>
                      <a:pt x="92" y="30"/>
                    </a:lnTo>
                    <a:lnTo>
                      <a:pt x="19" y="0"/>
                    </a:lnTo>
                    <a:lnTo>
                      <a:pt x="0" y="12"/>
                    </a:lnTo>
                    <a:lnTo>
                      <a:pt x="67" y="42"/>
                    </a:lnTo>
                    <a:lnTo>
                      <a:pt x="134" y="78"/>
                    </a:lnTo>
                    <a:lnTo>
                      <a:pt x="189" y="114"/>
                    </a:lnTo>
                    <a:lnTo>
                      <a:pt x="238" y="162"/>
                    </a:lnTo>
                    <a:lnTo>
                      <a:pt x="274" y="210"/>
                    </a:lnTo>
                    <a:lnTo>
                      <a:pt x="299" y="257"/>
                    </a:lnTo>
                    <a:lnTo>
                      <a:pt x="317" y="311"/>
                    </a:lnTo>
                    <a:lnTo>
                      <a:pt x="323" y="365"/>
                    </a:lnTo>
                    <a:lnTo>
                      <a:pt x="317" y="419"/>
                    </a:lnTo>
                    <a:lnTo>
                      <a:pt x="299" y="467"/>
                    </a:lnTo>
                    <a:lnTo>
                      <a:pt x="274" y="515"/>
                    </a:lnTo>
                    <a:lnTo>
                      <a:pt x="238" y="563"/>
                    </a:lnTo>
                    <a:lnTo>
                      <a:pt x="268" y="563"/>
                    </a:lnTo>
                    <a:lnTo>
                      <a:pt x="311" y="515"/>
                    </a:lnTo>
                    <a:lnTo>
                      <a:pt x="335" y="467"/>
                    </a:lnTo>
                    <a:lnTo>
                      <a:pt x="353" y="419"/>
                    </a:lnTo>
                    <a:lnTo>
                      <a:pt x="360" y="365"/>
                    </a:lnTo>
                    <a:lnTo>
                      <a:pt x="360" y="3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54" name="Freeform 32"/>
              <p:cNvSpPr>
                <a:spLocks/>
              </p:cNvSpPr>
              <p:nvPr/>
            </p:nvSpPr>
            <p:spPr bwMode="hidden">
              <a:xfrm>
                <a:off x="2318" y="3631"/>
                <a:ext cx="1078" cy="425"/>
              </a:xfrm>
              <a:custGeom>
                <a:avLst/>
                <a:gdLst/>
                <a:ahLst/>
                <a:cxnLst>
                  <a:cxn ang="0">
                    <a:pos x="1053" y="425"/>
                  </a:cxn>
                  <a:cxn ang="0">
                    <a:pos x="1078" y="419"/>
                  </a:cxn>
                  <a:cxn ang="0">
                    <a:pos x="1066" y="377"/>
                  </a:cxn>
                  <a:cxn ang="0">
                    <a:pos x="1047" y="336"/>
                  </a:cxn>
                  <a:cxn ang="0">
                    <a:pos x="986" y="252"/>
                  </a:cxn>
                  <a:cxn ang="0">
                    <a:pos x="907" y="180"/>
                  </a:cxn>
                  <a:cxn ang="0">
                    <a:pos x="810" y="120"/>
                  </a:cxn>
                  <a:cxn ang="0">
                    <a:pos x="694" y="72"/>
                  </a:cxn>
                  <a:cxn ang="0">
                    <a:pos x="560" y="30"/>
                  </a:cxn>
                  <a:cxn ang="0">
                    <a:pos x="420" y="6"/>
                  </a:cxn>
                  <a:cxn ang="0">
                    <a:pos x="268" y="0"/>
                  </a:cxn>
                  <a:cxn ang="0">
                    <a:pos x="134" y="6"/>
                  </a:cxn>
                  <a:cxn ang="0">
                    <a:pos x="0" y="24"/>
                  </a:cxn>
                  <a:cxn ang="0">
                    <a:pos x="12" y="36"/>
                  </a:cxn>
                  <a:cxn ang="0">
                    <a:pos x="134" y="18"/>
                  </a:cxn>
                  <a:cxn ang="0">
                    <a:pos x="268" y="12"/>
                  </a:cxn>
                  <a:cxn ang="0">
                    <a:pos x="420" y="18"/>
                  </a:cxn>
                  <a:cxn ang="0">
                    <a:pos x="554" y="42"/>
                  </a:cxn>
                  <a:cxn ang="0">
                    <a:pos x="682" y="84"/>
                  </a:cxn>
                  <a:cxn ang="0">
                    <a:pos x="798" y="132"/>
                  </a:cxn>
                  <a:cxn ang="0">
                    <a:pos x="895" y="192"/>
                  </a:cxn>
                  <a:cxn ang="0">
                    <a:pos x="968" y="264"/>
                  </a:cxn>
                  <a:cxn ang="0">
                    <a:pos x="999" y="300"/>
                  </a:cxn>
                  <a:cxn ang="0">
                    <a:pos x="1023" y="342"/>
                  </a:cxn>
                  <a:cxn ang="0">
                    <a:pos x="1041" y="383"/>
                  </a:cxn>
                  <a:cxn ang="0">
                    <a:pos x="1053" y="425"/>
                  </a:cxn>
                  <a:cxn ang="0">
                    <a:pos x="1053" y="425"/>
                  </a:cxn>
                </a:cxnLst>
                <a:rect l="0" t="0" r="r" b="b"/>
                <a:pathLst>
                  <a:path w="1078" h="425">
                    <a:moveTo>
                      <a:pt x="1053" y="425"/>
                    </a:moveTo>
                    <a:lnTo>
                      <a:pt x="1078" y="419"/>
                    </a:lnTo>
                    <a:lnTo>
                      <a:pt x="1066" y="377"/>
                    </a:lnTo>
                    <a:lnTo>
                      <a:pt x="1047" y="336"/>
                    </a:lnTo>
                    <a:lnTo>
                      <a:pt x="986" y="252"/>
                    </a:lnTo>
                    <a:lnTo>
                      <a:pt x="907" y="180"/>
                    </a:lnTo>
                    <a:lnTo>
                      <a:pt x="810" y="120"/>
                    </a:lnTo>
                    <a:lnTo>
                      <a:pt x="694" y="72"/>
                    </a:lnTo>
                    <a:lnTo>
                      <a:pt x="560" y="30"/>
                    </a:lnTo>
                    <a:lnTo>
                      <a:pt x="420" y="6"/>
                    </a:lnTo>
                    <a:lnTo>
                      <a:pt x="268" y="0"/>
                    </a:lnTo>
                    <a:lnTo>
                      <a:pt x="134" y="6"/>
                    </a:lnTo>
                    <a:lnTo>
                      <a:pt x="0" y="24"/>
                    </a:lnTo>
                    <a:lnTo>
                      <a:pt x="12" y="36"/>
                    </a:lnTo>
                    <a:lnTo>
                      <a:pt x="134" y="18"/>
                    </a:lnTo>
                    <a:lnTo>
                      <a:pt x="268" y="12"/>
                    </a:lnTo>
                    <a:lnTo>
                      <a:pt x="420" y="18"/>
                    </a:lnTo>
                    <a:lnTo>
                      <a:pt x="554" y="42"/>
                    </a:lnTo>
                    <a:lnTo>
                      <a:pt x="682" y="84"/>
                    </a:lnTo>
                    <a:lnTo>
                      <a:pt x="798" y="132"/>
                    </a:lnTo>
                    <a:lnTo>
                      <a:pt x="895" y="192"/>
                    </a:lnTo>
                    <a:lnTo>
                      <a:pt x="968" y="264"/>
                    </a:lnTo>
                    <a:lnTo>
                      <a:pt x="999" y="300"/>
                    </a:lnTo>
                    <a:lnTo>
                      <a:pt x="1023" y="342"/>
                    </a:lnTo>
                    <a:lnTo>
                      <a:pt x="1041" y="383"/>
                    </a:lnTo>
                    <a:lnTo>
                      <a:pt x="1053" y="425"/>
                    </a:lnTo>
                    <a:lnTo>
                      <a:pt x="1053" y="42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55" name="Freeform 33"/>
              <p:cNvSpPr>
                <a:spLocks/>
              </p:cNvSpPr>
              <p:nvPr/>
            </p:nvSpPr>
            <p:spPr bwMode="hidden">
              <a:xfrm>
                <a:off x="3304" y="4080"/>
                <a:ext cx="98" cy="234"/>
              </a:xfrm>
              <a:custGeom>
                <a:avLst/>
                <a:gdLst/>
                <a:ahLst/>
                <a:cxnLst>
                  <a:cxn ang="0">
                    <a:pos x="0" y="234"/>
                  </a:cxn>
                  <a:cxn ang="0">
                    <a:pos x="25" y="234"/>
                  </a:cxn>
                  <a:cxn ang="0">
                    <a:pos x="55" y="186"/>
                  </a:cxn>
                  <a:cxn ang="0">
                    <a:pos x="80" y="138"/>
                  </a:cxn>
                  <a:cxn ang="0">
                    <a:pos x="92" y="90"/>
                  </a:cxn>
                  <a:cxn ang="0">
                    <a:pos x="98" y="36"/>
                  </a:cxn>
                  <a:cxn ang="0">
                    <a:pos x="98" y="0"/>
                  </a:cxn>
                  <a:cxn ang="0">
                    <a:pos x="74" y="0"/>
                  </a:cxn>
                  <a:cxn ang="0">
                    <a:pos x="74" y="36"/>
                  </a:cxn>
                  <a:cxn ang="0">
                    <a:pos x="67" y="90"/>
                  </a:cxn>
                  <a:cxn ang="0">
                    <a:pos x="55" y="138"/>
                  </a:cxn>
                  <a:cxn ang="0">
                    <a:pos x="31" y="186"/>
                  </a:cxn>
                  <a:cxn ang="0">
                    <a:pos x="0" y="234"/>
                  </a:cxn>
                  <a:cxn ang="0">
                    <a:pos x="0" y="234"/>
                  </a:cxn>
                </a:cxnLst>
                <a:rect l="0" t="0" r="r" b="b"/>
                <a:pathLst>
                  <a:path w="98" h="234">
                    <a:moveTo>
                      <a:pt x="0" y="234"/>
                    </a:moveTo>
                    <a:lnTo>
                      <a:pt x="25" y="234"/>
                    </a:lnTo>
                    <a:lnTo>
                      <a:pt x="55" y="186"/>
                    </a:lnTo>
                    <a:lnTo>
                      <a:pt x="80" y="138"/>
                    </a:lnTo>
                    <a:lnTo>
                      <a:pt x="92" y="90"/>
                    </a:lnTo>
                    <a:lnTo>
                      <a:pt x="98" y="36"/>
                    </a:lnTo>
                    <a:lnTo>
                      <a:pt x="98" y="0"/>
                    </a:lnTo>
                    <a:lnTo>
                      <a:pt x="74" y="0"/>
                    </a:lnTo>
                    <a:lnTo>
                      <a:pt x="74" y="36"/>
                    </a:lnTo>
                    <a:lnTo>
                      <a:pt x="67" y="90"/>
                    </a:lnTo>
                    <a:lnTo>
                      <a:pt x="55" y="138"/>
                    </a:lnTo>
                    <a:lnTo>
                      <a:pt x="31" y="186"/>
                    </a:lnTo>
                    <a:lnTo>
                      <a:pt x="0" y="234"/>
                    </a:lnTo>
                    <a:lnTo>
                      <a:pt x="0" y="23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56" name="Freeform 34"/>
              <p:cNvSpPr>
                <a:spLocks/>
              </p:cNvSpPr>
              <p:nvPr/>
            </p:nvSpPr>
            <p:spPr bwMode="hidden">
              <a:xfrm>
                <a:off x="1776" y="3673"/>
                <a:ext cx="481" cy="641"/>
              </a:xfrm>
              <a:custGeom>
                <a:avLst/>
                <a:gdLst/>
                <a:ahLst/>
                <a:cxnLst>
                  <a:cxn ang="0">
                    <a:pos x="18" y="443"/>
                  </a:cxn>
                  <a:cxn ang="0">
                    <a:pos x="24" y="371"/>
                  </a:cxn>
                  <a:cxn ang="0">
                    <a:pos x="55" y="305"/>
                  </a:cxn>
                  <a:cxn ang="0">
                    <a:pos x="91" y="246"/>
                  </a:cxn>
                  <a:cxn ang="0">
                    <a:pos x="146" y="186"/>
                  </a:cxn>
                  <a:cxn ang="0">
                    <a:pos x="213" y="132"/>
                  </a:cxn>
                  <a:cxn ang="0">
                    <a:pos x="292" y="84"/>
                  </a:cxn>
                  <a:cxn ang="0">
                    <a:pos x="384" y="48"/>
                  </a:cxn>
                  <a:cxn ang="0">
                    <a:pos x="481" y="12"/>
                  </a:cxn>
                  <a:cxn ang="0">
                    <a:pos x="457" y="0"/>
                  </a:cxn>
                  <a:cxn ang="0">
                    <a:pos x="359" y="36"/>
                  </a:cxn>
                  <a:cxn ang="0">
                    <a:pos x="274" y="78"/>
                  </a:cxn>
                  <a:cxn ang="0">
                    <a:pos x="195" y="126"/>
                  </a:cxn>
                  <a:cxn ang="0">
                    <a:pos x="128" y="180"/>
                  </a:cxn>
                  <a:cxn ang="0">
                    <a:pos x="73" y="240"/>
                  </a:cxn>
                  <a:cxn ang="0">
                    <a:pos x="37" y="305"/>
                  </a:cxn>
                  <a:cxn ang="0">
                    <a:pos x="6" y="371"/>
                  </a:cxn>
                  <a:cxn ang="0">
                    <a:pos x="0" y="443"/>
                  </a:cxn>
                  <a:cxn ang="0">
                    <a:pos x="6" y="497"/>
                  </a:cxn>
                  <a:cxn ang="0">
                    <a:pos x="18" y="545"/>
                  </a:cxn>
                  <a:cxn ang="0">
                    <a:pos x="43" y="593"/>
                  </a:cxn>
                  <a:cxn ang="0">
                    <a:pos x="73" y="641"/>
                  </a:cxn>
                  <a:cxn ang="0">
                    <a:pos x="97" y="641"/>
                  </a:cxn>
                  <a:cxn ang="0">
                    <a:pos x="67" y="593"/>
                  </a:cxn>
                  <a:cxn ang="0">
                    <a:pos x="43" y="545"/>
                  </a:cxn>
                  <a:cxn ang="0">
                    <a:pos x="24" y="497"/>
                  </a:cxn>
                  <a:cxn ang="0">
                    <a:pos x="18" y="443"/>
                  </a:cxn>
                  <a:cxn ang="0">
                    <a:pos x="18" y="443"/>
                  </a:cxn>
                </a:cxnLst>
                <a:rect l="0" t="0" r="r" b="b"/>
                <a:pathLst>
                  <a:path w="481" h="641">
                    <a:moveTo>
                      <a:pt x="18" y="443"/>
                    </a:moveTo>
                    <a:lnTo>
                      <a:pt x="24" y="371"/>
                    </a:lnTo>
                    <a:lnTo>
                      <a:pt x="55" y="305"/>
                    </a:lnTo>
                    <a:lnTo>
                      <a:pt x="91" y="246"/>
                    </a:lnTo>
                    <a:lnTo>
                      <a:pt x="146" y="186"/>
                    </a:lnTo>
                    <a:lnTo>
                      <a:pt x="213" y="132"/>
                    </a:lnTo>
                    <a:lnTo>
                      <a:pt x="292" y="84"/>
                    </a:lnTo>
                    <a:lnTo>
                      <a:pt x="384" y="48"/>
                    </a:lnTo>
                    <a:lnTo>
                      <a:pt x="481" y="12"/>
                    </a:lnTo>
                    <a:lnTo>
                      <a:pt x="457" y="0"/>
                    </a:lnTo>
                    <a:lnTo>
                      <a:pt x="359" y="36"/>
                    </a:lnTo>
                    <a:lnTo>
                      <a:pt x="274" y="78"/>
                    </a:lnTo>
                    <a:lnTo>
                      <a:pt x="195" y="126"/>
                    </a:lnTo>
                    <a:lnTo>
                      <a:pt x="128" y="180"/>
                    </a:lnTo>
                    <a:lnTo>
                      <a:pt x="73" y="240"/>
                    </a:lnTo>
                    <a:lnTo>
                      <a:pt x="37" y="305"/>
                    </a:lnTo>
                    <a:lnTo>
                      <a:pt x="6" y="371"/>
                    </a:lnTo>
                    <a:lnTo>
                      <a:pt x="0" y="443"/>
                    </a:lnTo>
                    <a:lnTo>
                      <a:pt x="6" y="497"/>
                    </a:lnTo>
                    <a:lnTo>
                      <a:pt x="18" y="545"/>
                    </a:lnTo>
                    <a:lnTo>
                      <a:pt x="43" y="593"/>
                    </a:lnTo>
                    <a:lnTo>
                      <a:pt x="73" y="641"/>
                    </a:lnTo>
                    <a:lnTo>
                      <a:pt x="97" y="641"/>
                    </a:lnTo>
                    <a:lnTo>
                      <a:pt x="67" y="593"/>
                    </a:lnTo>
                    <a:lnTo>
                      <a:pt x="43" y="545"/>
                    </a:lnTo>
                    <a:lnTo>
                      <a:pt x="24" y="497"/>
                    </a:lnTo>
                    <a:lnTo>
                      <a:pt x="18" y="443"/>
                    </a:lnTo>
                    <a:lnTo>
                      <a:pt x="18" y="443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>
                  <a:defRPr/>
                </a:pPr>
                <a:endParaRPr lang="en-US" dirty="0">
                  <a:cs typeface="+mn-cs"/>
                </a:endParaRPr>
              </a:p>
            </p:txBody>
          </p:sp>
        </p:grpSp>
        <p:grpSp>
          <p:nvGrpSpPr>
            <p:cNvPr id="8" name="Group 35"/>
            <p:cNvGrpSpPr>
              <a:grpSpLocks/>
            </p:cNvGrpSpPr>
            <p:nvPr userDrawn="1"/>
          </p:nvGrpSpPr>
          <p:grpSpPr bwMode="auto">
            <a:xfrm>
              <a:off x="4128" y="3360"/>
              <a:ext cx="1351" cy="821"/>
              <a:chOff x="4128" y="3360"/>
              <a:chExt cx="1351" cy="821"/>
            </a:xfrm>
          </p:grpSpPr>
          <p:sp>
            <p:nvSpPr>
              <p:cNvPr id="22" name="Freeform 36"/>
              <p:cNvSpPr>
                <a:spLocks noEditPoints="1"/>
              </p:cNvSpPr>
              <p:nvPr/>
            </p:nvSpPr>
            <p:spPr bwMode="hidden">
              <a:xfrm>
                <a:off x="4200" y="3402"/>
                <a:ext cx="1201" cy="731"/>
              </a:xfrm>
              <a:custGeom>
                <a:avLst/>
                <a:gdLst/>
                <a:ahLst/>
                <a:cxnLst>
                  <a:cxn ang="0">
                    <a:pos x="484" y="6"/>
                  </a:cxn>
                  <a:cxn ang="0">
                    <a:pos x="263" y="60"/>
                  </a:cxn>
                  <a:cxn ang="0">
                    <a:pos x="101" y="162"/>
                  </a:cxn>
                  <a:cxn ang="0">
                    <a:pos x="12" y="294"/>
                  </a:cxn>
                  <a:cxn ang="0">
                    <a:pos x="0" y="366"/>
                  </a:cxn>
                  <a:cxn ang="0">
                    <a:pos x="12" y="437"/>
                  </a:cxn>
                  <a:cxn ang="0">
                    <a:pos x="101" y="569"/>
                  </a:cxn>
                  <a:cxn ang="0">
                    <a:pos x="263" y="671"/>
                  </a:cxn>
                  <a:cxn ang="0">
                    <a:pos x="484" y="725"/>
                  </a:cxn>
                  <a:cxn ang="0">
                    <a:pos x="723" y="725"/>
                  </a:cxn>
                  <a:cxn ang="0">
                    <a:pos x="938" y="671"/>
                  </a:cxn>
                  <a:cxn ang="0">
                    <a:pos x="1100" y="569"/>
                  </a:cxn>
                  <a:cxn ang="0">
                    <a:pos x="1189" y="437"/>
                  </a:cxn>
                  <a:cxn ang="0">
                    <a:pos x="1201" y="366"/>
                  </a:cxn>
                  <a:cxn ang="0">
                    <a:pos x="1189" y="294"/>
                  </a:cxn>
                  <a:cxn ang="0">
                    <a:pos x="1100" y="162"/>
                  </a:cxn>
                  <a:cxn ang="0">
                    <a:pos x="938" y="60"/>
                  </a:cxn>
                  <a:cxn ang="0">
                    <a:pos x="723" y="6"/>
                  </a:cxn>
                  <a:cxn ang="0">
                    <a:pos x="604" y="0"/>
                  </a:cxn>
                  <a:cxn ang="0">
                    <a:pos x="490" y="701"/>
                  </a:cxn>
                  <a:cxn ang="0">
                    <a:pos x="287" y="647"/>
                  </a:cxn>
                  <a:cxn ang="0">
                    <a:pos x="131" y="557"/>
                  </a:cxn>
                  <a:cxn ang="0">
                    <a:pos x="48" y="437"/>
                  </a:cxn>
                  <a:cxn ang="0">
                    <a:pos x="36" y="366"/>
                  </a:cxn>
                  <a:cxn ang="0">
                    <a:pos x="48" y="300"/>
                  </a:cxn>
                  <a:cxn ang="0">
                    <a:pos x="131" y="174"/>
                  </a:cxn>
                  <a:cxn ang="0">
                    <a:pos x="287" y="84"/>
                  </a:cxn>
                  <a:cxn ang="0">
                    <a:pos x="490" y="30"/>
                  </a:cxn>
                  <a:cxn ang="0">
                    <a:pos x="717" y="30"/>
                  </a:cxn>
                  <a:cxn ang="0">
                    <a:pos x="920" y="84"/>
                  </a:cxn>
                  <a:cxn ang="0">
                    <a:pos x="1070" y="174"/>
                  </a:cxn>
                  <a:cxn ang="0">
                    <a:pos x="1153" y="300"/>
                  </a:cxn>
                  <a:cxn ang="0">
                    <a:pos x="1153" y="437"/>
                  </a:cxn>
                  <a:cxn ang="0">
                    <a:pos x="1070" y="557"/>
                  </a:cxn>
                  <a:cxn ang="0">
                    <a:pos x="920" y="647"/>
                  </a:cxn>
                  <a:cxn ang="0">
                    <a:pos x="717" y="701"/>
                  </a:cxn>
                  <a:cxn ang="0">
                    <a:pos x="604" y="707"/>
                  </a:cxn>
                </a:cxnLst>
                <a:rect l="0" t="0" r="r" b="b"/>
                <a:pathLst>
                  <a:path w="1201" h="731">
                    <a:moveTo>
                      <a:pt x="604" y="0"/>
                    </a:moveTo>
                    <a:lnTo>
                      <a:pt x="484" y="6"/>
                    </a:lnTo>
                    <a:lnTo>
                      <a:pt x="370" y="30"/>
                    </a:lnTo>
                    <a:lnTo>
                      <a:pt x="263" y="60"/>
                    </a:lnTo>
                    <a:lnTo>
                      <a:pt x="179" y="108"/>
                    </a:lnTo>
                    <a:lnTo>
                      <a:pt x="101" y="162"/>
                    </a:lnTo>
                    <a:lnTo>
                      <a:pt x="48" y="222"/>
                    </a:lnTo>
                    <a:lnTo>
                      <a:pt x="12" y="294"/>
                    </a:lnTo>
                    <a:lnTo>
                      <a:pt x="6" y="330"/>
                    </a:lnTo>
                    <a:lnTo>
                      <a:pt x="0" y="366"/>
                    </a:lnTo>
                    <a:lnTo>
                      <a:pt x="6" y="401"/>
                    </a:lnTo>
                    <a:lnTo>
                      <a:pt x="12" y="437"/>
                    </a:lnTo>
                    <a:lnTo>
                      <a:pt x="48" y="509"/>
                    </a:lnTo>
                    <a:lnTo>
                      <a:pt x="101" y="569"/>
                    </a:lnTo>
                    <a:lnTo>
                      <a:pt x="179" y="623"/>
                    </a:lnTo>
                    <a:lnTo>
                      <a:pt x="263" y="671"/>
                    </a:lnTo>
                    <a:lnTo>
                      <a:pt x="370" y="701"/>
                    </a:lnTo>
                    <a:lnTo>
                      <a:pt x="484" y="725"/>
                    </a:lnTo>
                    <a:lnTo>
                      <a:pt x="604" y="731"/>
                    </a:lnTo>
                    <a:lnTo>
                      <a:pt x="723" y="725"/>
                    </a:lnTo>
                    <a:lnTo>
                      <a:pt x="837" y="701"/>
                    </a:lnTo>
                    <a:lnTo>
                      <a:pt x="938" y="671"/>
                    </a:lnTo>
                    <a:lnTo>
                      <a:pt x="1028" y="623"/>
                    </a:lnTo>
                    <a:lnTo>
                      <a:pt x="1100" y="569"/>
                    </a:lnTo>
                    <a:lnTo>
                      <a:pt x="1153" y="509"/>
                    </a:lnTo>
                    <a:lnTo>
                      <a:pt x="1189" y="437"/>
                    </a:lnTo>
                    <a:lnTo>
                      <a:pt x="1201" y="401"/>
                    </a:lnTo>
                    <a:lnTo>
                      <a:pt x="1201" y="366"/>
                    </a:lnTo>
                    <a:lnTo>
                      <a:pt x="1201" y="330"/>
                    </a:lnTo>
                    <a:lnTo>
                      <a:pt x="1189" y="294"/>
                    </a:lnTo>
                    <a:lnTo>
                      <a:pt x="1153" y="222"/>
                    </a:lnTo>
                    <a:lnTo>
                      <a:pt x="1100" y="162"/>
                    </a:lnTo>
                    <a:lnTo>
                      <a:pt x="1028" y="108"/>
                    </a:lnTo>
                    <a:lnTo>
                      <a:pt x="938" y="60"/>
                    </a:lnTo>
                    <a:lnTo>
                      <a:pt x="837" y="30"/>
                    </a:lnTo>
                    <a:lnTo>
                      <a:pt x="723" y="6"/>
                    </a:lnTo>
                    <a:lnTo>
                      <a:pt x="604" y="0"/>
                    </a:lnTo>
                    <a:lnTo>
                      <a:pt x="604" y="0"/>
                    </a:lnTo>
                    <a:close/>
                    <a:moveTo>
                      <a:pt x="604" y="707"/>
                    </a:moveTo>
                    <a:lnTo>
                      <a:pt x="490" y="701"/>
                    </a:lnTo>
                    <a:lnTo>
                      <a:pt x="382" y="683"/>
                    </a:lnTo>
                    <a:lnTo>
                      <a:pt x="287" y="647"/>
                    </a:lnTo>
                    <a:lnTo>
                      <a:pt x="203" y="611"/>
                    </a:lnTo>
                    <a:lnTo>
                      <a:pt x="131" y="557"/>
                    </a:lnTo>
                    <a:lnTo>
                      <a:pt x="83" y="497"/>
                    </a:lnTo>
                    <a:lnTo>
                      <a:pt x="48" y="437"/>
                    </a:lnTo>
                    <a:lnTo>
                      <a:pt x="42" y="401"/>
                    </a:lnTo>
                    <a:lnTo>
                      <a:pt x="36" y="366"/>
                    </a:lnTo>
                    <a:lnTo>
                      <a:pt x="42" y="330"/>
                    </a:lnTo>
                    <a:lnTo>
                      <a:pt x="48" y="300"/>
                    </a:lnTo>
                    <a:lnTo>
                      <a:pt x="83" y="234"/>
                    </a:lnTo>
                    <a:lnTo>
                      <a:pt x="131" y="174"/>
                    </a:lnTo>
                    <a:lnTo>
                      <a:pt x="203" y="126"/>
                    </a:lnTo>
                    <a:lnTo>
                      <a:pt x="287" y="84"/>
                    </a:lnTo>
                    <a:lnTo>
                      <a:pt x="382" y="54"/>
                    </a:lnTo>
                    <a:lnTo>
                      <a:pt x="490" y="30"/>
                    </a:lnTo>
                    <a:lnTo>
                      <a:pt x="604" y="24"/>
                    </a:lnTo>
                    <a:lnTo>
                      <a:pt x="717" y="30"/>
                    </a:lnTo>
                    <a:lnTo>
                      <a:pt x="825" y="54"/>
                    </a:lnTo>
                    <a:lnTo>
                      <a:pt x="920" y="84"/>
                    </a:lnTo>
                    <a:lnTo>
                      <a:pt x="1004" y="126"/>
                    </a:lnTo>
                    <a:lnTo>
                      <a:pt x="1070" y="174"/>
                    </a:lnTo>
                    <a:lnTo>
                      <a:pt x="1124" y="234"/>
                    </a:lnTo>
                    <a:lnTo>
                      <a:pt x="1153" y="300"/>
                    </a:lnTo>
                    <a:lnTo>
                      <a:pt x="1165" y="366"/>
                    </a:lnTo>
                    <a:lnTo>
                      <a:pt x="1153" y="437"/>
                    </a:lnTo>
                    <a:lnTo>
                      <a:pt x="1124" y="497"/>
                    </a:lnTo>
                    <a:lnTo>
                      <a:pt x="1070" y="557"/>
                    </a:lnTo>
                    <a:lnTo>
                      <a:pt x="1004" y="611"/>
                    </a:lnTo>
                    <a:lnTo>
                      <a:pt x="920" y="647"/>
                    </a:lnTo>
                    <a:lnTo>
                      <a:pt x="825" y="683"/>
                    </a:lnTo>
                    <a:lnTo>
                      <a:pt x="717" y="701"/>
                    </a:lnTo>
                    <a:lnTo>
                      <a:pt x="604" y="707"/>
                    </a:lnTo>
                    <a:lnTo>
                      <a:pt x="604" y="707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23" name="Freeform 37"/>
              <p:cNvSpPr>
                <a:spLocks/>
              </p:cNvSpPr>
              <p:nvPr/>
            </p:nvSpPr>
            <p:spPr bwMode="hidden">
              <a:xfrm>
                <a:off x="4128" y="3366"/>
                <a:ext cx="544" cy="737"/>
              </a:xfrm>
              <a:custGeom>
                <a:avLst/>
                <a:gdLst/>
                <a:ahLst/>
                <a:cxnLst>
                  <a:cxn ang="0">
                    <a:pos x="24" y="402"/>
                  </a:cxn>
                  <a:cxn ang="0">
                    <a:pos x="36" y="330"/>
                  </a:cxn>
                  <a:cxn ang="0">
                    <a:pos x="66" y="264"/>
                  </a:cxn>
                  <a:cxn ang="0">
                    <a:pos x="108" y="204"/>
                  </a:cxn>
                  <a:cxn ang="0">
                    <a:pos x="173" y="150"/>
                  </a:cxn>
                  <a:cxn ang="0">
                    <a:pos x="251" y="102"/>
                  </a:cxn>
                  <a:cxn ang="0">
                    <a:pos x="335" y="60"/>
                  </a:cxn>
                  <a:cxn ang="0">
                    <a:pos x="436" y="30"/>
                  </a:cxn>
                  <a:cxn ang="0">
                    <a:pos x="544" y="12"/>
                  </a:cxn>
                  <a:cxn ang="0">
                    <a:pos x="544" y="0"/>
                  </a:cxn>
                  <a:cxn ang="0">
                    <a:pos x="430" y="18"/>
                  </a:cxn>
                  <a:cxn ang="0">
                    <a:pos x="329" y="48"/>
                  </a:cxn>
                  <a:cxn ang="0">
                    <a:pos x="233" y="90"/>
                  </a:cxn>
                  <a:cxn ang="0">
                    <a:pos x="155" y="138"/>
                  </a:cxn>
                  <a:cxn ang="0">
                    <a:pos x="90" y="198"/>
                  </a:cxn>
                  <a:cxn ang="0">
                    <a:pos x="42" y="258"/>
                  </a:cxn>
                  <a:cxn ang="0">
                    <a:pos x="12" y="330"/>
                  </a:cxn>
                  <a:cxn ang="0">
                    <a:pos x="0" y="402"/>
                  </a:cxn>
                  <a:cxn ang="0">
                    <a:pos x="6" y="455"/>
                  </a:cxn>
                  <a:cxn ang="0">
                    <a:pos x="18" y="503"/>
                  </a:cxn>
                  <a:cxn ang="0">
                    <a:pos x="42" y="545"/>
                  </a:cxn>
                  <a:cxn ang="0">
                    <a:pos x="78" y="593"/>
                  </a:cxn>
                  <a:cxn ang="0">
                    <a:pos x="114" y="635"/>
                  </a:cxn>
                  <a:cxn ang="0">
                    <a:pos x="161" y="671"/>
                  </a:cxn>
                  <a:cxn ang="0">
                    <a:pos x="221" y="707"/>
                  </a:cxn>
                  <a:cxn ang="0">
                    <a:pos x="281" y="737"/>
                  </a:cxn>
                  <a:cxn ang="0">
                    <a:pos x="323" y="737"/>
                  </a:cxn>
                  <a:cxn ang="0">
                    <a:pos x="257" y="707"/>
                  </a:cxn>
                  <a:cxn ang="0">
                    <a:pos x="203" y="671"/>
                  </a:cxn>
                  <a:cxn ang="0">
                    <a:pos x="149" y="635"/>
                  </a:cxn>
                  <a:cxn ang="0">
                    <a:pos x="108" y="593"/>
                  </a:cxn>
                  <a:cxn ang="0">
                    <a:pos x="72" y="551"/>
                  </a:cxn>
                  <a:cxn ang="0">
                    <a:pos x="48" y="503"/>
                  </a:cxn>
                  <a:cxn ang="0">
                    <a:pos x="30" y="455"/>
                  </a:cxn>
                  <a:cxn ang="0">
                    <a:pos x="24" y="402"/>
                  </a:cxn>
                  <a:cxn ang="0">
                    <a:pos x="24" y="402"/>
                  </a:cxn>
                </a:cxnLst>
                <a:rect l="0" t="0" r="r" b="b"/>
                <a:pathLst>
                  <a:path w="544" h="737">
                    <a:moveTo>
                      <a:pt x="24" y="402"/>
                    </a:moveTo>
                    <a:lnTo>
                      <a:pt x="36" y="330"/>
                    </a:lnTo>
                    <a:lnTo>
                      <a:pt x="66" y="264"/>
                    </a:lnTo>
                    <a:lnTo>
                      <a:pt x="108" y="204"/>
                    </a:lnTo>
                    <a:lnTo>
                      <a:pt x="173" y="150"/>
                    </a:lnTo>
                    <a:lnTo>
                      <a:pt x="251" y="102"/>
                    </a:lnTo>
                    <a:lnTo>
                      <a:pt x="335" y="60"/>
                    </a:lnTo>
                    <a:lnTo>
                      <a:pt x="436" y="30"/>
                    </a:lnTo>
                    <a:lnTo>
                      <a:pt x="544" y="12"/>
                    </a:lnTo>
                    <a:lnTo>
                      <a:pt x="544" y="0"/>
                    </a:lnTo>
                    <a:lnTo>
                      <a:pt x="430" y="18"/>
                    </a:lnTo>
                    <a:lnTo>
                      <a:pt x="329" y="48"/>
                    </a:lnTo>
                    <a:lnTo>
                      <a:pt x="233" y="90"/>
                    </a:lnTo>
                    <a:lnTo>
                      <a:pt x="155" y="138"/>
                    </a:lnTo>
                    <a:lnTo>
                      <a:pt x="90" y="198"/>
                    </a:lnTo>
                    <a:lnTo>
                      <a:pt x="42" y="258"/>
                    </a:lnTo>
                    <a:lnTo>
                      <a:pt x="12" y="330"/>
                    </a:lnTo>
                    <a:lnTo>
                      <a:pt x="0" y="402"/>
                    </a:lnTo>
                    <a:lnTo>
                      <a:pt x="6" y="455"/>
                    </a:lnTo>
                    <a:lnTo>
                      <a:pt x="18" y="503"/>
                    </a:lnTo>
                    <a:lnTo>
                      <a:pt x="42" y="545"/>
                    </a:lnTo>
                    <a:lnTo>
                      <a:pt x="78" y="593"/>
                    </a:lnTo>
                    <a:lnTo>
                      <a:pt x="114" y="635"/>
                    </a:lnTo>
                    <a:lnTo>
                      <a:pt x="161" y="671"/>
                    </a:lnTo>
                    <a:lnTo>
                      <a:pt x="221" y="707"/>
                    </a:lnTo>
                    <a:lnTo>
                      <a:pt x="281" y="737"/>
                    </a:lnTo>
                    <a:lnTo>
                      <a:pt x="323" y="737"/>
                    </a:lnTo>
                    <a:lnTo>
                      <a:pt x="257" y="707"/>
                    </a:lnTo>
                    <a:lnTo>
                      <a:pt x="203" y="671"/>
                    </a:lnTo>
                    <a:lnTo>
                      <a:pt x="149" y="635"/>
                    </a:lnTo>
                    <a:lnTo>
                      <a:pt x="108" y="593"/>
                    </a:lnTo>
                    <a:lnTo>
                      <a:pt x="72" y="551"/>
                    </a:lnTo>
                    <a:lnTo>
                      <a:pt x="48" y="503"/>
                    </a:lnTo>
                    <a:lnTo>
                      <a:pt x="30" y="455"/>
                    </a:lnTo>
                    <a:lnTo>
                      <a:pt x="24" y="402"/>
                    </a:lnTo>
                    <a:lnTo>
                      <a:pt x="24" y="40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24" name="Freeform 38"/>
              <p:cNvSpPr>
                <a:spLocks/>
              </p:cNvSpPr>
              <p:nvPr/>
            </p:nvSpPr>
            <p:spPr bwMode="hidden">
              <a:xfrm>
                <a:off x="4792" y="3360"/>
                <a:ext cx="609" cy="252"/>
              </a:xfrm>
              <a:custGeom>
                <a:avLst/>
                <a:gdLst/>
                <a:ahLst/>
                <a:cxnLst>
                  <a:cxn ang="0">
                    <a:pos x="12" y="12"/>
                  </a:cxn>
                  <a:cxn ang="0">
                    <a:pos x="113" y="18"/>
                  </a:cxn>
                  <a:cxn ang="0">
                    <a:pos x="203" y="30"/>
                  </a:cxn>
                  <a:cxn ang="0">
                    <a:pos x="292" y="48"/>
                  </a:cxn>
                  <a:cxn ang="0">
                    <a:pos x="376" y="78"/>
                  </a:cxn>
                  <a:cxn ang="0">
                    <a:pos x="448" y="114"/>
                  </a:cxn>
                  <a:cxn ang="0">
                    <a:pos x="514" y="156"/>
                  </a:cxn>
                  <a:cxn ang="0">
                    <a:pos x="567" y="198"/>
                  </a:cxn>
                  <a:cxn ang="0">
                    <a:pos x="609" y="252"/>
                  </a:cxn>
                  <a:cxn ang="0">
                    <a:pos x="609" y="216"/>
                  </a:cxn>
                  <a:cxn ang="0">
                    <a:pos x="561" y="168"/>
                  </a:cxn>
                  <a:cxn ang="0">
                    <a:pos x="502" y="126"/>
                  </a:cxn>
                  <a:cxn ang="0">
                    <a:pos x="436" y="90"/>
                  </a:cxn>
                  <a:cxn ang="0">
                    <a:pos x="364" y="60"/>
                  </a:cxn>
                  <a:cxn ang="0">
                    <a:pos x="286" y="36"/>
                  </a:cxn>
                  <a:cxn ang="0">
                    <a:pos x="197" y="18"/>
                  </a:cxn>
                  <a:cxn ang="0">
                    <a:pos x="107" y="6"/>
                  </a:cxn>
                  <a:cxn ang="0">
                    <a:pos x="12" y="0"/>
                  </a:cxn>
                  <a:cxn ang="0">
                    <a:pos x="6" y="0"/>
                  </a:cxn>
                  <a:cxn ang="0">
                    <a:pos x="0" y="0"/>
                  </a:cxn>
                  <a:cxn ang="0">
                    <a:pos x="0" y="12"/>
                  </a:cxn>
                  <a:cxn ang="0">
                    <a:pos x="6" y="12"/>
                  </a:cxn>
                  <a:cxn ang="0">
                    <a:pos x="12" y="12"/>
                  </a:cxn>
                  <a:cxn ang="0">
                    <a:pos x="12" y="12"/>
                  </a:cxn>
                </a:cxnLst>
                <a:rect l="0" t="0" r="r" b="b"/>
                <a:pathLst>
                  <a:path w="609" h="252">
                    <a:moveTo>
                      <a:pt x="12" y="12"/>
                    </a:moveTo>
                    <a:lnTo>
                      <a:pt x="113" y="18"/>
                    </a:lnTo>
                    <a:lnTo>
                      <a:pt x="203" y="30"/>
                    </a:lnTo>
                    <a:lnTo>
                      <a:pt x="292" y="48"/>
                    </a:lnTo>
                    <a:lnTo>
                      <a:pt x="376" y="78"/>
                    </a:lnTo>
                    <a:lnTo>
                      <a:pt x="448" y="114"/>
                    </a:lnTo>
                    <a:lnTo>
                      <a:pt x="514" y="156"/>
                    </a:lnTo>
                    <a:lnTo>
                      <a:pt x="567" y="198"/>
                    </a:lnTo>
                    <a:lnTo>
                      <a:pt x="609" y="252"/>
                    </a:lnTo>
                    <a:lnTo>
                      <a:pt x="609" y="216"/>
                    </a:lnTo>
                    <a:lnTo>
                      <a:pt x="561" y="168"/>
                    </a:lnTo>
                    <a:lnTo>
                      <a:pt x="502" y="126"/>
                    </a:lnTo>
                    <a:lnTo>
                      <a:pt x="436" y="90"/>
                    </a:lnTo>
                    <a:lnTo>
                      <a:pt x="364" y="60"/>
                    </a:lnTo>
                    <a:lnTo>
                      <a:pt x="286" y="36"/>
                    </a:lnTo>
                    <a:lnTo>
                      <a:pt x="197" y="18"/>
                    </a:lnTo>
                    <a:lnTo>
                      <a:pt x="107" y="6"/>
                    </a:lnTo>
                    <a:lnTo>
                      <a:pt x="12" y="0"/>
                    </a:lnTo>
                    <a:lnTo>
                      <a:pt x="6" y="0"/>
                    </a:lnTo>
                    <a:lnTo>
                      <a:pt x="0" y="0"/>
                    </a:lnTo>
                    <a:lnTo>
                      <a:pt x="0" y="12"/>
                    </a:lnTo>
                    <a:lnTo>
                      <a:pt x="6" y="12"/>
                    </a:lnTo>
                    <a:lnTo>
                      <a:pt x="12" y="12"/>
                    </a:lnTo>
                    <a:lnTo>
                      <a:pt x="12" y="1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25" name="Freeform 39"/>
              <p:cNvSpPr>
                <a:spLocks/>
              </p:cNvSpPr>
              <p:nvPr/>
            </p:nvSpPr>
            <p:spPr bwMode="hidden">
              <a:xfrm>
                <a:off x="5246" y="4007"/>
                <a:ext cx="72" cy="54"/>
              </a:xfrm>
              <a:custGeom>
                <a:avLst/>
                <a:gdLst/>
                <a:ahLst/>
                <a:cxnLst>
                  <a:cxn ang="0">
                    <a:pos x="72" y="0"/>
                  </a:cxn>
                  <a:cxn ang="0">
                    <a:pos x="36" y="30"/>
                  </a:cxn>
                  <a:cxn ang="0">
                    <a:pos x="0" y="54"/>
                  </a:cxn>
                  <a:cxn ang="0">
                    <a:pos x="36" y="54"/>
                  </a:cxn>
                  <a:cxn ang="0">
                    <a:pos x="54" y="42"/>
                  </a:cxn>
                  <a:cxn ang="0">
                    <a:pos x="72" y="24"/>
                  </a:cxn>
                  <a:cxn ang="0">
                    <a:pos x="72" y="24"/>
                  </a:cxn>
                  <a:cxn ang="0">
                    <a:pos x="72" y="0"/>
                  </a:cxn>
                  <a:cxn ang="0">
                    <a:pos x="72" y="0"/>
                  </a:cxn>
                </a:cxnLst>
                <a:rect l="0" t="0" r="r" b="b"/>
                <a:pathLst>
                  <a:path w="72" h="54">
                    <a:moveTo>
                      <a:pt x="72" y="0"/>
                    </a:moveTo>
                    <a:lnTo>
                      <a:pt x="36" y="30"/>
                    </a:lnTo>
                    <a:lnTo>
                      <a:pt x="0" y="54"/>
                    </a:lnTo>
                    <a:lnTo>
                      <a:pt x="36" y="54"/>
                    </a:lnTo>
                    <a:lnTo>
                      <a:pt x="54" y="42"/>
                    </a:lnTo>
                    <a:lnTo>
                      <a:pt x="72" y="24"/>
                    </a:lnTo>
                    <a:lnTo>
                      <a:pt x="72" y="24"/>
                    </a:lnTo>
                    <a:lnTo>
                      <a:pt x="72" y="0"/>
                    </a:lnTo>
                    <a:lnTo>
                      <a:pt x="7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26" name="Freeform 40"/>
              <p:cNvSpPr>
                <a:spLocks/>
              </p:cNvSpPr>
              <p:nvPr/>
            </p:nvSpPr>
            <p:spPr bwMode="hidden">
              <a:xfrm>
                <a:off x="4505" y="4073"/>
                <a:ext cx="705" cy="108"/>
              </a:xfrm>
              <a:custGeom>
                <a:avLst/>
                <a:gdLst/>
                <a:ahLst/>
                <a:cxnLst>
                  <a:cxn ang="0">
                    <a:pos x="299" y="90"/>
                  </a:cxn>
                  <a:cxn ang="0">
                    <a:pos x="221" y="90"/>
                  </a:cxn>
                  <a:cxn ang="0">
                    <a:pos x="143" y="78"/>
                  </a:cxn>
                  <a:cxn ang="0">
                    <a:pos x="0" y="48"/>
                  </a:cxn>
                  <a:cxn ang="0">
                    <a:pos x="0" y="66"/>
                  </a:cxn>
                  <a:cxn ang="0">
                    <a:pos x="143" y="96"/>
                  </a:cxn>
                  <a:cxn ang="0">
                    <a:pos x="221" y="108"/>
                  </a:cxn>
                  <a:cxn ang="0">
                    <a:pos x="299" y="108"/>
                  </a:cxn>
                  <a:cxn ang="0">
                    <a:pos x="412" y="102"/>
                  </a:cxn>
                  <a:cxn ang="0">
                    <a:pos x="520" y="84"/>
                  </a:cxn>
                  <a:cxn ang="0">
                    <a:pos x="615" y="60"/>
                  </a:cxn>
                  <a:cxn ang="0">
                    <a:pos x="705" y="24"/>
                  </a:cxn>
                  <a:cxn ang="0">
                    <a:pos x="705" y="0"/>
                  </a:cxn>
                  <a:cxn ang="0">
                    <a:pos x="615" y="42"/>
                  </a:cxn>
                  <a:cxn ang="0">
                    <a:pos x="520" y="66"/>
                  </a:cxn>
                  <a:cxn ang="0">
                    <a:pos x="412" y="84"/>
                  </a:cxn>
                  <a:cxn ang="0">
                    <a:pos x="299" y="90"/>
                  </a:cxn>
                  <a:cxn ang="0">
                    <a:pos x="299" y="90"/>
                  </a:cxn>
                </a:cxnLst>
                <a:rect l="0" t="0" r="r" b="b"/>
                <a:pathLst>
                  <a:path w="705" h="108">
                    <a:moveTo>
                      <a:pt x="299" y="90"/>
                    </a:moveTo>
                    <a:lnTo>
                      <a:pt x="221" y="90"/>
                    </a:lnTo>
                    <a:lnTo>
                      <a:pt x="143" y="78"/>
                    </a:lnTo>
                    <a:lnTo>
                      <a:pt x="0" y="48"/>
                    </a:lnTo>
                    <a:lnTo>
                      <a:pt x="0" y="66"/>
                    </a:lnTo>
                    <a:lnTo>
                      <a:pt x="143" y="96"/>
                    </a:lnTo>
                    <a:lnTo>
                      <a:pt x="221" y="108"/>
                    </a:lnTo>
                    <a:lnTo>
                      <a:pt x="299" y="108"/>
                    </a:lnTo>
                    <a:lnTo>
                      <a:pt x="412" y="102"/>
                    </a:lnTo>
                    <a:lnTo>
                      <a:pt x="520" y="84"/>
                    </a:lnTo>
                    <a:lnTo>
                      <a:pt x="615" y="60"/>
                    </a:lnTo>
                    <a:lnTo>
                      <a:pt x="705" y="24"/>
                    </a:lnTo>
                    <a:lnTo>
                      <a:pt x="705" y="0"/>
                    </a:lnTo>
                    <a:lnTo>
                      <a:pt x="615" y="42"/>
                    </a:lnTo>
                    <a:lnTo>
                      <a:pt x="520" y="66"/>
                    </a:lnTo>
                    <a:lnTo>
                      <a:pt x="412" y="84"/>
                    </a:lnTo>
                    <a:lnTo>
                      <a:pt x="299" y="90"/>
                    </a:lnTo>
                    <a:lnTo>
                      <a:pt x="299" y="9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27" name="Freeform 41"/>
              <p:cNvSpPr>
                <a:spLocks/>
              </p:cNvSpPr>
              <p:nvPr/>
            </p:nvSpPr>
            <p:spPr bwMode="hidden">
              <a:xfrm>
                <a:off x="5336" y="3654"/>
                <a:ext cx="143" cy="341"/>
              </a:xfrm>
              <a:custGeom>
                <a:avLst/>
                <a:gdLst/>
                <a:ahLst/>
                <a:cxnLst>
                  <a:cxn ang="0">
                    <a:pos x="119" y="114"/>
                  </a:cxn>
                  <a:cxn ang="0">
                    <a:pos x="113" y="173"/>
                  </a:cxn>
                  <a:cxn ang="0">
                    <a:pos x="89" y="239"/>
                  </a:cxn>
                  <a:cxn ang="0">
                    <a:pos x="47" y="293"/>
                  </a:cxn>
                  <a:cxn ang="0">
                    <a:pos x="0" y="341"/>
                  </a:cxn>
                  <a:cxn ang="0">
                    <a:pos x="29" y="341"/>
                  </a:cxn>
                  <a:cxn ang="0">
                    <a:pos x="77" y="287"/>
                  </a:cxn>
                  <a:cxn ang="0">
                    <a:pos x="113" y="233"/>
                  </a:cxn>
                  <a:cxn ang="0">
                    <a:pos x="137" y="173"/>
                  </a:cxn>
                  <a:cxn ang="0">
                    <a:pos x="143" y="114"/>
                  </a:cxn>
                  <a:cxn ang="0">
                    <a:pos x="137" y="60"/>
                  </a:cxn>
                  <a:cxn ang="0">
                    <a:pos x="119" y="0"/>
                  </a:cxn>
                  <a:cxn ang="0">
                    <a:pos x="89" y="0"/>
                  </a:cxn>
                  <a:cxn ang="0">
                    <a:pos x="113" y="60"/>
                  </a:cxn>
                  <a:cxn ang="0">
                    <a:pos x="119" y="114"/>
                  </a:cxn>
                  <a:cxn ang="0">
                    <a:pos x="119" y="114"/>
                  </a:cxn>
                </a:cxnLst>
                <a:rect l="0" t="0" r="r" b="b"/>
                <a:pathLst>
                  <a:path w="143" h="341">
                    <a:moveTo>
                      <a:pt x="119" y="114"/>
                    </a:moveTo>
                    <a:lnTo>
                      <a:pt x="113" y="173"/>
                    </a:lnTo>
                    <a:lnTo>
                      <a:pt x="89" y="239"/>
                    </a:lnTo>
                    <a:lnTo>
                      <a:pt x="47" y="293"/>
                    </a:lnTo>
                    <a:lnTo>
                      <a:pt x="0" y="341"/>
                    </a:lnTo>
                    <a:lnTo>
                      <a:pt x="29" y="341"/>
                    </a:lnTo>
                    <a:lnTo>
                      <a:pt x="77" y="287"/>
                    </a:lnTo>
                    <a:lnTo>
                      <a:pt x="113" y="233"/>
                    </a:lnTo>
                    <a:lnTo>
                      <a:pt x="137" y="173"/>
                    </a:lnTo>
                    <a:lnTo>
                      <a:pt x="143" y="114"/>
                    </a:lnTo>
                    <a:lnTo>
                      <a:pt x="137" y="60"/>
                    </a:lnTo>
                    <a:lnTo>
                      <a:pt x="119" y="0"/>
                    </a:lnTo>
                    <a:lnTo>
                      <a:pt x="89" y="0"/>
                    </a:lnTo>
                    <a:lnTo>
                      <a:pt x="113" y="60"/>
                    </a:lnTo>
                    <a:lnTo>
                      <a:pt x="119" y="114"/>
                    </a:lnTo>
                    <a:lnTo>
                      <a:pt x="119" y="11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28" name="Freeform 42"/>
              <p:cNvSpPr>
                <a:spLocks/>
              </p:cNvSpPr>
              <p:nvPr/>
            </p:nvSpPr>
            <p:spPr bwMode="hidden">
              <a:xfrm>
                <a:off x="5061" y="3624"/>
                <a:ext cx="83" cy="90"/>
              </a:xfrm>
              <a:custGeom>
                <a:avLst/>
                <a:gdLst/>
                <a:ahLst/>
                <a:cxnLst>
                  <a:cxn ang="0">
                    <a:pos x="59" y="90"/>
                  </a:cxn>
                  <a:cxn ang="0">
                    <a:pos x="83" y="84"/>
                  </a:cxn>
                  <a:cxn ang="0">
                    <a:pos x="71" y="60"/>
                  </a:cxn>
                  <a:cxn ang="0">
                    <a:pos x="53" y="42"/>
                  </a:cxn>
                  <a:cxn ang="0">
                    <a:pos x="6" y="0"/>
                  </a:cxn>
                  <a:cxn ang="0">
                    <a:pos x="0" y="18"/>
                  </a:cxn>
                  <a:cxn ang="0">
                    <a:pos x="35" y="48"/>
                  </a:cxn>
                  <a:cxn ang="0">
                    <a:pos x="59" y="90"/>
                  </a:cxn>
                  <a:cxn ang="0">
                    <a:pos x="59" y="90"/>
                  </a:cxn>
                </a:cxnLst>
                <a:rect l="0" t="0" r="r" b="b"/>
                <a:pathLst>
                  <a:path w="83" h="90">
                    <a:moveTo>
                      <a:pt x="59" y="90"/>
                    </a:moveTo>
                    <a:lnTo>
                      <a:pt x="83" y="84"/>
                    </a:lnTo>
                    <a:lnTo>
                      <a:pt x="71" y="60"/>
                    </a:lnTo>
                    <a:lnTo>
                      <a:pt x="53" y="42"/>
                    </a:lnTo>
                    <a:lnTo>
                      <a:pt x="6" y="0"/>
                    </a:lnTo>
                    <a:lnTo>
                      <a:pt x="0" y="18"/>
                    </a:lnTo>
                    <a:lnTo>
                      <a:pt x="35" y="48"/>
                    </a:lnTo>
                    <a:lnTo>
                      <a:pt x="59" y="90"/>
                    </a:lnTo>
                    <a:lnTo>
                      <a:pt x="59" y="9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29" name="Freeform 43"/>
              <p:cNvSpPr>
                <a:spLocks/>
              </p:cNvSpPr>
              <p:nvPr/>
            </p:nvSpPr>
            <p:spPr bwMode="hidden">
              <a:xfrm>
                <a:off x="4445" y="3552"/>
                <a:ext cx="717" cy="431"/>
              </a:xfrm>
              <a:custGeom>
                <a:avLst/>
                <a:gdLst/>
                <a:ahLst/>
                <a:cxnLst>
                  <a:cxn ang="0">
                    <a:pos x="693" y="216"/>
                  </a:cxn>
                  <a:cxn ang="0">
                    <a:pos x="687" y="257"/>
                  </a:cxn>
                  <a:cxn ang="0">
                    <a:pos x="669" y="293"/>
                  </a:cxn>
                  <a:cxn ang="0">
                    <a:pos x="633" y="329"/>
                  </a:cxn>
                  <a:cxn ang="0">
                    <a:pos x="598" y="359"/>
                  </a:cxn>
                  <a:cxn ang="0">
                    <a:pos x="544" y="383"/>
                  </a:cxn>
                  <a:cxn ang="0">
                    <a:pos x="490" y="401"/>
                  </a:cxn>
                  <a:cxn ang="0">
                    <a:pos x="424" y="413"/>
                  </a:cxn>
                  <a:cxn ang="0">
                    <a:pos x="359" y="419"/>
                  </a:cxn>
                  <a:cxn ang="0">
                    <a:pos x="293" y="413"/>
                  </a:cxn>
                  <a:cxn ang="0">
                    <a:pos x="227" y="401"/>
                  </a:cxn>
                  <a:cxn ang="0">
                    <a:pos x="173" y="383"/>
                  </a:cxn>
                  <a:cxn ang="0">
                    <a:pos x="119" y="359"/>
                  </a:cxn>
                  <a:cxn ang="0">
                    <a:pos x="84" y="329"/>
                  </a:cxn>
                  <a:cxn ang="0">
                    <a:pos x="48" y="293"/>
                  </a:cxn>
                  <a:cxn ang="0">
                    <a:pos x="30" y="257"/>
                  </a:cxn>
                  <a:cxn ang="0">
                    <a:pos x="24" y="216"/>
                  </a:cxn>
                  <a:cxn ang="0">
                    <a:pos x="30" y="174"/>
                  </a:cxn>
                  <a:cxn ang="0">
                    <a:pos x="48" y="138"/>
                  </a:cxn>
                  <a:cxn ang="0">
                    <a:pos x="84" y="102"/>
                  </a:cxn>
                  <a:cxn ang="0">
                    <a:pos x="119" y="72"/>
                  </a:cxn>
                  <a:cxn ang="0">
                    <a:pos x="173" y="48"/>
                  </a:cxn>
                  <a:cxn ang="0">
                    <a:pos x="227" y="30"/>
                  </a:cxn>
                  <a:cxn ang="0">
                    <a:pos x="293" y="18"/>
                  </a:cxn>
                  <a:cxn ang="0">
                    <a:pos x="359" y="12"/>
                  </a:cxn>
                  <a:cxn ang="0">
                    <a:pos x="418" y="18"/>
                  </a:cxn>
                  <a:cxn ang="0">
                    <a:pos x="478" y="30"/>
                  </a:cxn>
                  <a:cxn ang="0">
                    <a:pos x="532" y="48"/>
                  </a:cxn>
                  <a:cxn ang="0">
                    <a:pos x="580" y="66"/>
                  </a:cxn>
                  <a:cxn ang="0">
                    <a:pos x="586" y="48"/>
                  </a:cxn>
                  <a:cxn ang="0">
                    <a:pos x="478" y="12"/>
                  </a:cxn>
                  <a:cxn ang="0">
                    <a:pos x="418" y="6"/>
                  </a:cxn>
                  <a:cxn ang="0">
                    <a:pos x="359" y="0"/>
                  </a:cxn>
                  <a:cxn ang="0">
                    <a:pos x="287" y="6"/>
                  </a:cxn>
                  <a:cxn ang="0">
                    <a:pos x="221" y="18"/>
                  </a:cxn>
                  <a:cxn ang="0">
                    <a:pos x="161" y="36"/>
                  </a:cxn>
                  <a:cxn ang="0">
                    <a:pos x="107" y="66"/>
                  </a:cxn>
                  <a:cxn ang="0">
                    <a:pos x="60" y="96"/>
                  </a:cxn>
                  <a:cxn ang="0">
                    <a:pos x="30" y="132"/>
                  </a:cxn>
                  <a:cxn ang="0">
                    <a:pos x="6" y="174"/>
                  </a:cxn>
                  <a:cxn ang="0">
                    <a:pos x="0" y="216"/>
                  </a:cxn>
                  <a:cxn ang="0">
                    <a:pos x="6" y="257"/>
                  </a:cxn>
                  <a:cxn ang="0">
                    <a:pos x="30" y="299"/>
                  </a:cxn>
                  <a:cxn ang="0">
                    <a:pos x="60" y="335"/>
                  </a:cxn>
                  <a:cxn ang="0">
                    <a:pos x="107" y="371"/>
                  </a:cxn>
                  <a:cxn ang="0">
                    <a:pos x="161" y="395"/>
                  </a:cxn>
                  <a:cxn ang="0">
                    <a:pos x="221" y="413"/>
                  </a:cxn>
                  <a:cxn ang="0">
                    <a:pos x="287" y="425"/>
                  </a:cxn>
                  <a:cxn ang="0">
                    <a:pos x="359" y="431"/>
                  </a:cxn>
                  <a:cxn ang="0">
                    <a:pos x="430" y="425"/>
                  </a:cxn>
                  <a:cxn ang="0">
                    <a:pos x="496" y="413"/>
                  </a:cxn>
                  <a:cxn ang="0">
                    <a:pos x="562" y="395"/>
                  </a:cxn>
                  <a:cxn ang="0">
                    <a:pos x="610" y="371"/>
                  </a:cxn>
                  <a:cxn ang="0">
                    <a:pos x="657" y="335"/>
                  </a:cxn>
                  <a:cxn ang="0">
                    <a:pos x="687" y="299"/>
                  </a:cxn>
                  <a:cxn ang="0">
                    <a:pos x="711" y="257"/>
                  </a:cxn>
                  <a:cxn ang="0">
                    <a:pos x="717" y="216"/>
                  </a:cxn>
                  <a:cxn ang="0">
                    <a:pos x="717" y="204"/>
                  </a:cxn>
                  <a:cxn ang="0">
                    <a:pos x="711" y="192"/>
                  </a:cxn>
                  <a:cxn ang="0">
                    <a:pos x="687" y="198"/>
                  </a:cxn>
                  <a:cxn ang="0">
                    <a:pos x="693" y="210"/>
                  </a:cxn>
                  <a:cxn ang="0">
                    <a:pos x="693" y="216"/>
                  </a:cxn>
                  <a:cxn ang="0">
                    <a:pos x="693" y="216"/>
                  </a:cxn>
                </a:cxnLst>
                <a:rect l="0" t="0" r="r" b="b"/>
                <a:pathLst>
                  <a:path w="717" h="431">
                    <a:moveTo>
                      <a:pt x="693" y="216"/>
                    </a:moveTo>
                    <a:lnTo>
                      <a:pt x="687" y="257"/>
                    </a:lnTo>
                    <a:lnTo>
                      <a:pt x="669" y="293"/>
                    </a:lnTo>
                    <a:lnTo>
                      <a:pt x="633" y="329"/>
                    </a:lnTo>
                    <a:lnTo>
                      <a:pt x="598" y="359"/>
                    </a:lnTo>
                    <a:lnTo>
                      <a:pt x="544" y="383"/>
                    </a:lnTo>
                    <a:lnTo>
                      <a:pt x="490" y="401"/>
                    </a:lnTo>
                    <a:lnTo>
                      <a:pt x="424" y="413"/>
                    </a:lnTo>
                    <a:lnTo>
                      <a:pt x="359" y="419"/>
                    </a:lnTo>
                    <a:lnTo>
                      <a:pt x="293" y="413"/>
                    </a:lnTo>
                    <a:lnTo>
                      <a:pt x="227" y="401"/>
                    </a:lnTo>
                    <a:lnTo>
                      <a:pt x="173" y="383"/>
                    </a:lnTo>
                    <a:lnTo>
                      <a:pt x="119" y="359"/>
                    </a:lnTo>
                    <a:lnTo>
                      <a:pt x="84" y="329"/>
                    </a:lnTo>
                    <a:lnTo>
                      <a:pt x="48" y="293"/>
                    </a:lnTo>
                    <a:lnTo>
                      <a:pt x="30" y="257"/>
                    </a:lnTo>
                    <a:lnTo>
                      <a:pt x="24" y="216"/>
                    </a:lnTo>
                    <a:lnTo>
                      <a:pt x="30" y="174"/>
                    </a:lnTo>
                    <a:lnTo>
                      <a:pt x="48" y="138"/>
                    </a:lnTo>
                    <a:lnTo>
                      <a:pt x="84" y="102"/>
                    </a:lnTo>
                    <a:lnTo>
                      <a:pt x="119" y="72"/>
                    </a:lnTo>
                    <a:lnTo>
                      <a:pt x="173" y="48"/>
                    </a:lnTo>
                    <a:lnTo>
                      <a:pt x="227" y="30"/>
                    </a:lnTo>
                    <a:lnTo>
                      <a:pt x="293" y="18"/>
                    </a:lnTo>
                    <a:lnTo>
                      <a:pt x="359" y="12"/>
                    </a:lnTo>
                    <a:lnTo>
                      <a:pt x="418" y="18"/>
                    </a:lnTo>
                    <a:lnTo>
                      <a:pt x="478" y="30"/>
                    </a:lnTo>
                    <a:lnTo>
                      <a:pt x="532" y="48"/>
                    </a:lnTo>
                    <a:lnTo>
                      <a:pt x="580" y="66"/>
                    </a:lnTo>
                    <a:lnTo>
                      <a:pt x="586" y="48"/>
                    </a:lnTo>
                    <a:lnTo>
                      <a:pt x="478" y="12"/>
                    </a:lnTo>
                    <a:lnTo>
                      <a:pt x="418" y="6"/>
                    </a:lnTo>
                    <a:lnTo>
                      <a:pt x="359" y="0"/>
                    </a:lnTo>
                    <a:lnTo>
                      <a:pt x="287" y="6"/>
                    </a:lnTo>
                    <a:lnTo>
                      <a:pt x="221" y="18"/>
                    </a:lnTo>
                    <a:lnTo>
                      <a:pt x="161" y="36"/>
                    </a:lnTo>
                    <a:lnTo>
                      <a:pt x="107" y="66"/>
                    </a:lnTo>
                    <a:lnTo>
                      <a:pt x="60" y="96"/>
                    </a:lnTo>
                    <a:lnTo>
                      <a:pt x="30" y="132"/>
                    </a:lnTo>
                    <a:lnTo>
                      <a:pt x="6" y="174"/>
                    </a:lnTo>
                    <a:lnTo>
                      <a:pt x="0" y="216"/>
                    </a:lnTo>
                    <a:lnTo>
                      <a:pt x="6" y="257"/>
                    </a:lnTo>
                    <a:lnTo>
                      <a:pt x="30" y="299"/>
                    </a:lnTo>
                    <a:lnTo>
                      <a:pt x="60" y="335"/>
                    </a:lnTo>
                    <a:lnTo>
                      <a:pt x="107" y="371"/>
                    </a:lnTo>
                    <a:lnTo>
                      <a:pt x="161" y="395"/>
                    </a:lnTo>
                    <a:lnTo>
                      <a:pt x="221" y="413"/>
                    </a:lnTo>
                    <a:lnTo>
                      <a:pt x="287" y="425"/>
                    </a:lnTo>
                    <a:lnTo>
                      <a:pt x="359" y="431"/>
                    </a:lnTo>
                    <a:lnTo>
                      <a:pt x="430" y="425"/>
                    </a:lnTo>
                    <a:lnTo>
                      <a:pt x="496" y="413"/>
                    </a:lnTo>
                    <a:lnTo>
                      <a:pt x="562" y="395"/>
                    </a:lnTo>
                    <a:lnTo>
                      <a:pt x="610" y="371"/>
                    </a:lnTo>
                    <a:lnTo>
                      <a:pt x="657" y="335"/>
                    </a:lnTo>
                    <a:lnTo>
                      <a:pt x="687" y="299"/>
                    </a:lnTo>
                    <a:lnTo>
                      <a:pt x="711" y="257"/>
                    </a:lnTo>
                    <a:lnTo>
                      <a:pt x="717" y="216"/>
                    </a:lnTo>
                    <a:lnTo>
                      <a:pt x="717" y="204"/>
                    </a:lnTo>
                    <a:lnTo>
                      <a:pt x="711" y="192"/>
                    </a:lnTo>
                    <a:lnTo>
                      <a:pt x="687" y="198"/>
                    </a:lnTo>
                    <a:lnTo>
                      <a:pt x="693" y="210"/>
                    </a:lnTo>
                    <a:lnTo>
                      <a:pt x="693" y="216"/>
                    </a:lnTo>
                    <a:lnTo>
                      <a:pt x="693" y="216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30" name="Freeform 44"/>
              <p:cNvSpPr>
                <a:spLocks/>
              </p:cNvSpPr>
              <p:nvPr/>
            </p:nvSpPr>
            <p:spPr bwMode="hidden">
              <a:xfrm>
                <a:off x="4349" y="3510"/>
                <a:ext cx="909" cy="533"/>
              </a:xfrm>
              <a:custGeom>
                <a:avLst/>
                <a:gdLst/>
                <a:ahLst/>
                <a:cxnLst>
                  <a:cxn ang="0">
                    <a:pos x="616" y="0"/>
                  </a:cxn>
                  <a:cxn ang="0">
                    <a:pos x="616" y="18"/>
                  </a:cxn>
                  <a:cxn ang="0">
                    <a:pos x="724" y="60"/>
                  </a:cxn>
                  <a:cxn ang="0">
                    <a:pos x="765" y="84"/>
                  </a:cxn>
                  <a:cxn ang="0">
                    <a:pos x="807" y="114"/>
                  </a:cxn>
                  <a:cxn ang="0">
                    <a:pos x="837" y="144"/>
                  </a:cxn>
                  <a:cxn ang="0">
                    <a:pos x="861" y="180"/>
                  </a:cxn>
                  <a:cxn ang="0">
                    <a:pos x="873" y="216"/>
                  </a:cxn>
                  <a:cxn ang="0">
                    <a:pos x="879" y="258"/>
                  </a:cxn>
                  <a:cxn ang="0">
                    <a:pos x="873" y="311"/>
                  </a:cxn>
                  <a:cxn ang="0">
                    <a:pos x="843" y="359"/>
                  </a:cxn>
                  <a:cxn ang="0">
                    <a:pos x="807" y="401"/>
                  </a:cxn>
                  <a:cxn ang="0">
                    <a:pos x="753" y="443"/>
                  </a:cxn>
                  <a:cxn ang="0">
                    <a:pos x="694" y="473"/>
                  </a:cxn>
                  <a:cxn ang="0">
                    <a:pos x="622" y="497"/>
                  </a:cxn>
                  <a:cxn ang="0">
                    <a:pos x="538" y="509"/>
                  </a:cxn>
                  <a:cxn ang="0">
                    <a:pos x="455" y="515"/>
                  </a:cxn>
                  <a:cxn ang="0">
                    <a:pos x="371" y="509"/>
                  </a:cxn>
                  <a:cxn ang="0">
                    <a:pos x="287" y="497"/>
                  </a:cxn>
                  <a:cxn ang="0">
                    <a:pos x="215" y="473"/>
                  </a:cxn>
                  <a:cxn ang="0">
                    <a:pos x="156" y="443"/>
                  </a:cxn>
                  <a:cxn ang="0">
                    <a:pos x="102" y="401"/>
                  </a:cxn>
                  <a:cxn ang="0">
                    <a:pos x="66" y="359"/>
                  </a:cxn>
                  <a:cxn ang="0">
                    <a:pos x="36" y="311"/>
                  </a:cxn>
                  <a:cxn ang="0">
                    <a:pos x="30" y="258"/>
                  </a:cxn>
                  <a:cxn ang="0">
                    <a:pos x="36" y="222"/>
                  </a:cxn>
                  <a:cxn ang="0">
                    <a:pos x="48" y="186"/>
                  </a:cxn>
                  <a:cxn ang="0">
                    <a:pos x="66" y="156"/>
                  </a:cxn>
                  <a:cxn ang="0">
                    <a:pos x="90" y="126"/>
                  </a:cxn>
                  <a:cxn ang="0">
                    <a:pos x="66" y="114"/>
                  </a:cxn>
                  <a:cxn ang="0">
                    <a:pos x="36" y="144"/>
                  </a:cxn>
                  <a:cxn ang="0">
                    <a:pos x="18" y="180"/>
                  </a:cxn>
                  <a:cxn ang="0">
                    <a:pos x="6" y="216"/>
                  </a:cxn>
                  <a:cxn ang="0">
                    <a:pos x="0" y="258"/>
                  </a:cxn>
                  <a:cxn ang="0">
                    <a:pos x="12" y="311"/>
                  </a:cxn>
                  <a:cxn ang="0">
                    <a:pos x="36" y="365"/>
                  </a:cxn>
                  <a:cxn ang="0">
                    <a:pos x="78" y="413"/>
                  </a:cxn>
                  <a:cxn ang="0">
                    <a:pos x="132" y="449"/>
                  </a:cxn>
                  <a:cxn ang="0">
                    <a:pos x="203" y="485"/>
                  </a:cxn>
                  <a:cxn ang="0">
                    <a:pos x="275" y="509"/>
                  </a:cxn>
                  <a:cxn ang="0">
                    <a:pos x="365" y="527"/>
                  </a:cxn>
                  <a:cxn ang="0">
                    <a:pos x="455" y="533"/>
                  </a:cxn>
                  <a:cxn ang="0">
                    <a:pos x="544" y="527"/>
                  </a:cxn>
                  <a:cxn ang="0">
                    <a:pos x="634" y="509"/>
                  </a:cxn>
                  <a:cxn ang="0">
                    <a:pos x="712" y="485"/>
                  </a:cxn>
                  <a:cxn ang="0">
                    <a:pos x="777" y="449"/>
                  </a:cxn>
                  <a:cxn ang="0">
                    <a:pos x="831" y="413"/>
                  </a:cxn>
                  <a:cxn ang="0">
                    <a:pos x="873" y="365"/>
                  </a:cxn>
                  <a:cxn ang="0">
                    <a:pos x="897" y="311"/>
                  </a:cxn>
                  <a:cxn ang="0">
                    <a:pos x="909" y="258"/>
                  </a:cxn>
                  <a:cxn ang="0">
                    <a:pos x="903" y="216"/>
                  </a:cxn>
                  <a:cxn ang="0">
                    <a:pos x="885" y="174"/>
                  </a:cxn>
                  <a:cxn ang="0">
                    <a:pos x="861" y="132"/>
                  </a:cxn>
                  <a:cxn ang="0">
                    <a:pos x="825" y="102"/>
                  </a:cxn>
                  <a:cxn ang="0">
                    <a:pos x="783" y="66"/>
                  </a:cxn>
                  <a:cxn ang="0">
                    <a:pos x="735" y="42"/>
                  </a:cxn>
                  <a:cxn ang="0">
                    <a:pos x="616" y="0"/>
                  </a:cxn>
                  <a:cxn ang="0">
                    <a:pos x="616" y="0"/>
                  </a:cxn>
                </a:cxnLst>
                <a:rect l="0" t="0" r="r" b="b"/>
                <a:pathLst>
                  <a:path w="909" h="533">
                    <a:moveTo>
                      <a:pt x="616" y="0"/>
                    </a:moveTo>
                    <a:lnTo>
                      <a:pt x="616" y="18"/>
                    </a:lnTo>
                    <a:lnTo>
                      <a:pt x="724" y="60"/>
                    </a:lnTo>
                    <a:lnTo>
                      <a:pt x="765" y="84"/>
                    </a:lnTo>
                    <a:lnTo>
                      <a:pt x="807" y="114"/>
                    </a:lnTo>
                    <a:lnTo>
                      <a:pt x="837" y="144"/>
                    </a:lnTo>
                    <a:lnTo>
                      <a:pt x="861" y="180"/>
                    </a:lnTo>
                    <a:lnTo>
                      <a:pt x="873" y="216"/>
                    </a:lnTo>
                    <a:lnTo>
                      <a:pt x="879" y="258"/>
                    </a:lnTo>
                    <a:lnTo>
                      <a:pt x="873" y="311"/>
                    </a:lnTo>
                    <a:lnTo>
                      <a:pt x="843" y="359"/>
                    </a:lnTo>
                    <a:lnTo>
                      <a:pt x="807" y="401"/>
                    </a:lnTo>
                    <a:lnTo>
                      <a:pt x="753" y="443"/>
                    </a:lnTo>
                    <a:lnTo>
                      <a:pt x="694" y="473"/>
                    </a:lnTo>
                    <a:lnTo>
                      <a:pt x="622" y="497"/>
                    </a:lnTo>
                    <a:lnTo>
                      <a:pt x="538" y="509"/>
                    </a:lnTo>
                    <a:lnTo>
                      <a:pt x="455" y="515"/>
                    </a:lnTo>
                    <a:lnTo>
                      <a:pt x="371" y="509"/>
                    </a:lnTo>
                    <a:lnTo>
                      <a:pt x="287" y="497"/>
                    </a:lnTo>
                    <a:lnTo>
                      <a:pt x="215" y="473"/>
                    </a:lnTo>
                    <a:lnTo>
                      <a:pt x="156" y="443"/>
                    </a:lnTo>
                    <a:lnTo>
                      <a:pt x="102" y="401"/>
                    </a:lnTo>
                    <a:lnTo>
                      <a:pt x="66" y="359"/>
                    </a:lnTo>
                    <a:lnTo>
                      <a:pt x="36" y="311"/>
                    </a:lnTo>
                    <a:lnTo>
                      <a:pt x="30" y="258"/>
                    </a:lnTo>
                    <a:lnTo>
                      <a:pt x="36" y="222"/>
                    </a:lnTo>
                    <a:lnTo>
                      <a:pt x="48" y="186"/>
                    </a:lnTo>
                    <a:lnTo>
                      <a:pt x="66" y="156"/>
                    </a:lnTo>
                    <a:lnTo>
                      <a:pt x="90" y="126"/>
                    </a:lnTo>
                    <a:lnTo>
                      <a:pt x="66" y="114"/>
                    </a:lnTo>
                    <a:lnTo>
                      <a:pt x="36" y="144"/>
                    </a:lnTo>
                    <a:lnTo>
                      <a:pt x="18" y="180"/>
                    </a:lnTo>
                    <a:lnTo>
                      <a:pt x="6" y="216"/>
                    </a:lnTo>
                    <a:lnTo>
                      <a:pt x="0" y="258"/>
                    </a:lnTo>
                    <a:lnTo>
                      <a:pt x="12" y="311"/>
                    </a:lnTo>
                    <a:lnTo>
                      <a:pt x="36" y="365"/>
                    </a:lnTo>
                    <a:lnTo>
                      <a:pt x="78" y="413"/>
                    </a:lnTo>
                    <a:lnTo>
                      <a:pt x="132" y="449"/>
                    </a:lnTo>
                    <a:lnTo>
                      <a:pt x="203" y="485"/>
                    </a:lnTo>
                    <a:lnTo>
                      <a:pt x="275" y="509"/>
                    </a:lnTo>
                    <a:lnTo>
                      <a:pt x="365" y="527"/>
                    </a:lnTo>
                    <a:lnTo>
                      <a:pt x="455" y="533"/>
                    </a:lnTo>
                    <a:lnTo>
                      <a:pt x="544" y="527"/>
                    </a:lnTo>
                    <a:lnTo>
                      <a:pt x="634" y="509"/>
                    </a:lnTo>
                    <a:lnTo>
                      <a:pt x="712" y="485"/>
                    </a:lnTo>
                    <a:lnTo>
                      <a:pt x="777" y="449"/>
                    </a:lnTo>
                    <a:lnTo>
                      <a:pt x="831" y="413"/>
                    </a:lnTo>
                    <a:lnTo>
                      <a:pt x="873" y="365"/>
                    </a:lnTo>
                    <a:lnTo>
                      <a:pt x="897" y="311"/>
                    </a:lnTo>
                    <a:lnTo>
                      <a:pt x="909" y="258"/>
                    </a:lnTo>
                    <a:lnTo>
                      <a:pt x="903" y="216"/>
                    </a:lnTo>
                    <a:lnTo>
                      <a:pt x="885" y="174"/>
                    </a:lnTo>
                    <a:lnTo>
                      <a:pt x="861" y="132"/>
                    </a:lnTo>
                    <a:lnTo>
                      <a:pt x="825" y="102"/>
                    </a:lnTo>
                    <a:lnTo>
                      <a:pt x="783" y="66"/>
                    </a:lnTo>
                    <a:lnTo>
                      <a:pt x="735" y="42"/>
                    </a:lnTo>
                    <a:lnTo>
                      <a:pt x="616" y="0"/>
                    </a:lnTo>
                    <a:lnTo>
                      <a:pt x="616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31" name="Freeform 45"/>
              <p:cNvSpPr>
                <a:spLocks/>
              </p:cNvSpPr>
              <p:nvPr/>
            </p:nvSpPr>
            <p:spPr bwMode="hidden">
              <a:xfrm>
                <a:off x="4564" y="3492"/>
                <a:ext cx="365" cy="66"/>
              </a:xfrm>
              <a:custGeom>
                <a:avLst/>
                <a:gdLst/>
                <a:ahLst/>
                <a:cxnLst>
                  <a:cxn ang="0">
                    <a:pos x="240" y="18"/>
                  </a:cxn>
                  <a:cxn ang="0">
                    <a:pos x="299" y="24"/>
                  </a:cxn>
                  <a:cxn ang="0">
                    <a:pos x="359" y="30"/>
                  </a:cxn>
                  <a:cxn ang="0">
                    <a:pos x="365" y="12"/>
                  </a:cxn>
                  <a:cxn ang="0">
                    <a:pos x="305" y="6"/>
                  </a:cxn>
                  <a:cxn ang="0">
                    <a:pos x="240" y="0"/>
                  </a:cxn>
                  <a:cxn ang="0">
                    <a:pos x="174" y="6"/>
                  </a:cxn>
                  <a:cxn ang="0">
                    <a:pos x="114" y="12"/>
                  </a:cxn>
                  <a:cxn ang="0">
                    <a:pos x="0" y="42"/>
                  </a:cxn>
                  <a:cxn ang="0">
                    <a:pos x="0" y="66"/>
                  </a:cxn>
                  <a:cxn ang="0">
                    <a:pos x="54" y="48"/>
                  </a:cxn>
                  <a:cxn ang="0">
                    <a:pos x="114" y="30"/>
                  </a:cxn>
                  <a:cxn ang="0">
                    <a:pos x="174" y="24"/>
                  </a:cxn>
                  <a:cxn ang="0">
                    <a:pos x="240" y="18"/>
                  </a:cxn>
                  <a:cxn ang="0">
                    <a:pos x="240" y="18"/>
                  </a:cxn>
                </a:cxnLst>
                <a:rect l="0" t="0" r="r" b="b"/>
                <a:pathLst>
                  <a:path w="365" h="66">
                    <a:moveTo>
                      <a:pt x="240" y="18"/>
                    </a:moveTo>
                    <a:lnTo>
                      <a:pt x="299" y="24"/>
                    </a:lnTo>
                    <a:lnTo>
                      <a:pt x="359" y="30"/>
                    </a:lnTo>
                    <a:lnTo>
                      <a:pt x="365" y="12"/>
                    </a:lnTo>
                    <a:lnTo>
                      <a:pt x="305" y="6"/>
                    </a:lnTo>
                    <a:lnTo>
                      <a:pt x="240" y="0"/>
                    </a:lnTo>
                    <a:lnTo>
                      <a:pt x="174" y="6"/>
                    </a:lnTo>
                    <a:lnTo>
                      <a:pt x="114" y="12"/>
                    </a:lnTo>
                    <a:lnTo>
                      <a:pt x="0" y="42"/>
                    </a:lnTo>
                    <a:lnTo>
                      <a:pt x="0" y="66"/>
                    </a:lnTo>
                    <a:lnTo>
                      <a:pt x="54" y="48"/>
                    </a:lnTo>
                    <a:lnTo>
                      <a:pt x="114" y="30"/>
                    </a:lnTo>
                    <a:lnTo>
                      <a:pt x="174" y="24"/>
                    </a:lnTo>
                    <a:lnTo>
                      <a:pt x="240" y="18"/>
                    </a:lnTo>
                    <a:lnTo>
                      <a:pt x="240" y="1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32" name="Freeform 46"/>
              <p:cNvSpPr>
                <a:spLocks/>
              </p:cNvSpPr>
              <p:nvPr/>
            </p:nvSpPr>
            <p:spPr bwMode="hidden">
              <a:xfrm>
                <a:off x="4463" y="3558"/>
                <a:ext cx="66" cy="48"/>
              </a:xfrm>
              <a:custGeom>
                <a:avLst/>
                <a:gdLst/>
                <a:ahLst/>
                <a:cxnLst>
                  <a:cxn ang="0">
                    <a:pos x="66" y="18"/>
                  </a:cxn>
                  <a:cxn ang="0">
                    <a:pos x="48" y="0"/>
                  </a:cxn>
                  <a:cxn ang="0">
                    <a:pos x="24" y="12"/>
                  </a:cxn>
                  <a:cxn ang="0">
                    <a:pos x="0" y="30"/>
                  </a:cxn>
                  <a:cxn ang="0">
                    <a:pos x="12" y="48"/>
                  </a:cxn>
                  <a:cxn ang="0">
                    <a:pos x="42" y="30"/>
                  </a:cxn>
                  <a:cxn ang="0">
                    <a:pos x="66" y="18"/>
                  </a:cxn>
                  <a:cxn ang="0">
                    <a:pos x="66" y="18"/>
                  </a:cxn>
                </a:cxnLst>
                <a:rect l="0" t="0" r="r" b="b"/>
                <a:pathLst>
                  <a:path w="66" h="48">
                    <a:moveTo>
                      <a:pt x="66" y="18"/>
                    </a:moveTo>
                    <a:lnTo>
                      <a:pt x="48" y="0"/>
                    </a:lnTo>
                    <a:lnTo>
                      <a:pt x="24" y="12"/>
                    </a:lnTo>
                    <a:lnTo>
                      <a:pt x="0" y="30"/>
                    </a:lnTo>
                    <a:lnTo>
                      <a:pt x="12" y="48"/>
                    </a:lnTo>
                    <a:lnTo>
                      <a:pt x="42" y="30"/>
                    </a:lnTo>
                    <a:lnTo>
                      <a:pt x="66" y="18"/>
                    </a:lnTo>
                    <a:lnTo>
                      <a:pt x="66" y="1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33" name="Oval 47"/>
              <p:cNvSpPr>
                <a:spLocks noChangeArrowheads="1"/>
              </p:cNvSpPr>
              <p:nvPr/>
            </p:nvSpPr>
            <p:spPr bwMode="hidden">
              <a:xfrm>
                <a:off x="4546" y="3608"/>
                <a:ext cx="518" cy="319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eaLnBrk="0" hangingPunct="0"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34" name="Oval 48"/>
              <p:cNvSpPr>
                <a:spLocks noChangeArrowheads="1"/>
              </p:cNvSpPr>
              <p:nvPr/>
            </p:nvSpPr>
            <p:spPr bwMode="hidden">
              <a:xfrm>
                <a:off x="4578" y="3630"/>
                <a:ext cx="446" cy="271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eaLnBrk="0" hangingPunct="0"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35" name="Oval 49"/>
              <p:cNvSpPr>
                <a:spLocks noChangeArrowheads="1"/>
              </p:cNvSpPr>
              <p:nvPr/>
            </p:nvSpPr>
            <p:spPr bwMode="hidden">
              <a:xfrm>
                <a:off x="4610" y="3650"/>
                <a:ext cx="386" cy="233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eaLnBrk="0" hangingPunct="0"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36" name="Oval 50"/>
              <p:cNvSpPr>
                <a:spLocks noChangeArrowheads="1"/>
              </p:cNvSpPr>
              <p:nvPr/>
            </p:nvSpPr>
            <p:spPr bwMode="hidden">
              <a:xfrm>
                <a:off x="4654" y="3678"/>
                <a:ext cx="298" cy="177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eaLnBrk="0" hangingPunct="0"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37" name="Oval 51"/>
              <p:cNvSpPr>
                <a:spLocks noChangeArrowheads="1"/>
              </p:cNvSpPr>
              <p:nvPr/>
            </p:nvSpPr>
            <p:spPr bwMode="hidden">
              <a:xfrm>
                <a:off x="4690" y="3698"/>
                <a:ext cx="222" cy="139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eaLnBrk="0" hangingPunct="0"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38" name="Oval 52"/>
              <p:cNvSpPr>
                <a:spLocks noChangeArrowheads="1"/>
              </p:cNvSpPr>
              <p:nvPr/>
            </p:nvSpPr>
            <p:spPr bwMode="hidden">
              <a:xfrm>
                <a:off x="4738" y="3728"/>
                <a:ext cx="126" cy="81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eaLnBrk="0" hangingPunct="0">
                  <a:defRPr/>
                </a:pPr>
                <a:endParaRPr lang="en-US" dirty="0">
                  <a:cs typeface="+mn-cs"/>
                </a:endParaRPr>
              </a:p>
            </p:txBody>
          </p:sp>
        </p:grpSp>
        <p:grpSp>
          <p:nvGrpSpPr>
            <p:cNvPr id="9" name="Group 53"/>
            <p:cNvGrpSpPr>
              <a:grpSpLocks/>
            </p:cNvGrpSpPr>
            <p:nvPr userDrawn="1"/>
          </p:nvGrpSpPr>
          <p:grpSpPr bwMode="auto">
            <a:xfrm>
              <a:off x="5280" y="3024"/>
              <a:ext cx="425" cy="258"/>
              <a:chOff x="5280" y="3024"/>
              <a:chExt cx="425" cy="258"/>
            </a:xfrm>
          </p:grpSpPr>
          <p:sp>
            <p:nvSpPr>
              <p:cNvPr id="10" name="Freeform 54"/>
              <p:cNvSpPr>
                <a:spLocks/>
              </p:cNvSpPr>
              <p:nvPr/>
            </p:nvSpPr>
            <p:spPr bwMode="hidden">
              <a:xfrm>
                <a:off x="5280" y="3186"/>
                <a:ext cx="383" cy="96"/>
              </a:xfrm>
              <a:custGeom>
                <a:avLst/>
                <a:gdLst/>
                <a:ahLst/>
                <a:cxnLst>
                  <a:cxn ang="0">
                    <a:pos x="209" y="96"/>
                  </a:cxn>
                  <a:cxn ang="0">
                    <a:pos x="143" y="90"/>
                  </a:cxn>
                  <a:cxn ang="0">
                    <a:pos x="83" y="66"/>
                  </a:cxn>
                  <a:cxn ang="0">
                    <a:pos x="35" y="36"/>
                  </a:cxn>
                  <a:cxn ang="0">
                    <a:pos x="6" y="0"/>
                  </a:cxn>
                  <a:cxn ang="0">
                    <a:pos x="0" y="6"/>
                  </a:cxn>
                  <a:cxn ang="0">
                    <a:pos x="29" y="42"/>
                  </a:cxn>
                  <a:cxn ang="0">
                    <a:pos x="77" y="72"/>
                  </a:cxn>
                  <a:cxn ang="0">
                    <a:pos x="137" y="90"/>
                  </a:cxn>
                  <a:cxn ang="0">
                    <a:pos x="209" y="96"/>
                  </a:cxn>
                  <a:cxn ang="0">
                    <a:pos x="263" y="90"/>
                  </a:cxn>
                  <a:cxn ang="0">
                    <a:pos x="311" y="84"/>
                  </a:cxn>
                  <a:cxn ang="0">
                    <a:pos x="352" y="66"/>
                  </a:cxn>
                  <a:cxn ang="0">
                    <a:pos x="382" y="42"/>
                  </a:cxn>
                  <a:cxn ang="0">
                    <a:pos x="376" y="42"/>
                  </a:cxn>
                  <a:cxn ang="0">
                    <a:pos x="346" y="66"/>
                  </a:cxn>
                  <a:cxn ang="0">
                    <a:pos x="305" y="78"/>
                  </a:cxn>
                  <a:cxn ang="0">
                    <a:pos x="263" y="90"/>
                  </a:cxn>
                  <a:cxn ang="0">
                    <a:pos x="209" y="96"/>
                  </a:cxn>
                  <a:cxn ang="0">
                    <a:pos x="209" y="96"/>
                  </a:cxn>
                </a:cxnLst>
                <a:rect l="0" t="0" r="r" b="b"/>
                <a:pathLst>
                  <a:path w="382" h="96">
                    <a:moveTo>
                      <a:pt x="209" y="96"/>
                    </a:moveTo>
                    <a:lnTo>
                      <a:pt x="143" y="90"/>
                    </a:lnTo>
                    <a:lnTo>
                      <a:pt x="83" y="66"/>
                    </a:lnTo>
                    <a:lnTo>
                      <a:pt x="35" y="36"/>
                    </a:lnTo>
                    <a:lnTo>
                      <a:pt x="6" y="0"/>
                    </a:lnTo>
                    <a:lnTo>
                      <a:pt x="0" y="6"/>
                    </a:lnTo>
                    <a:lnTo>
                      <a:pt x="29" y="42"/>
                    </a:lnTo>
                    <a:lnTo>
                      <a:pt x="77" y="72"/>
                    </a:lnTo>
                    <a:lnTo>
                      <a:pt x="137" y="90"/>
                    </a:lnTo>
                    <a:lnTo>
                      <a:pt x="209" y="96"/>
                    </a:lnTo>
                    <a:lnTo>
                      <a:pt x="263" y="90"/>
                    </a:lnTo>
                    <a:lnTo>
                      <a:pt x="311" y="84"/>
                    </a:lnTo>
                    <a:lnTo>
                      <a:pt x="352" y="66"/>
                    </a:lnTo>
                    <a:lnTo>
                      <a:pt x="382" y="42"/>
                    </a:lnTo>
                    <a:lnTo>
                      <a:pt x="376" y="42"/>
                    </a:lnTo>
                    <a:lnTo>
                      <a:pt x="346" y="66"/>
                    </a:lnTo>
                    <a:lnTo>
                      <a:pt x="305" y="78"/>
                    </a:lnTo>
                    <a:lnTo>
                      <a:pt x="263" y="90"/>
                    </a:lnTo>
                    <a:lnTo>
                      <a:pt x="209" y="96"/>
                    </a:lnTo>
                    <a:lnTo>
                      <a:pt x="209" y="9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11" name="Freeform 55"/>
              <p:cNvSpPr>
                <a:spLocks/>
              </p:cNvSpPr>
              <p:nvPr/>
            </p:nvSpPr>
            <p:spPr bwMode="hidden">
              <a:xfrm>
                <a:off x="5315" y="3024"/>
                <a:ext cx="258" cy="54"/>
              </a:xfrm>
              <a:custGeom>
                <a:avLst/>
                <a:gdLst/>
                <a:ahLst/>
                <a:cxnLst>
                  <a:cxn ang="0">
                    <a:pos x="174" y="0"/>
                  </a:cxn>
                  <a:cxn ang="0">
                    <a:pos x="216" y="6"/>
                  </a:cxn>
                  <a:cxn ang="0">
                    <a:pos x="258" y="12"/>
                  </a:cxn>
                  <a:cxn ang="0">
                    <a:pos x="252" y="6"/>
                  </a:cxn>
                  <a:cxn ang="0">
                    <a:pos x="216" y="0"/>
                  </a:cxn>
                  <a:cxn ang="0">
                    <a:pos x="174" y="0"/>
                  </a:cxn>
                  <a:cxn ang="0">
                    <a:pos x="120" y="6"/>
                  </a:cxn>
                  <a:cxn ang="0">
                    <a:pos x="78" y="12"/>
                  </a:cxn>
                  <a:cxn ang="0">
                    <a:pos x="36" y="30"/>
                  </a:cxn>
                  <a:cxn ang="0">
                    <a:pos x="0" y="48"/>
                  </a:cxn>
                  <a:cxn ang="0">
                    <a:pos x="6" y="54"/>
                  </a:cxn>
                  <a:cxn ang="0">
                    <a:pos x="36" y="36"/>
                  </a:cxn>
                  <a:cxn ang="0">
                    <a:pos x="78" y="18"/>
                  </a:cxn>
                  <a:cxn ang="0">
                    <a:pos x="120" y="6"/>
                  </a:cxn>
                  <a:cxn ang="0">
                    <a:pos x="174" y="0"/>
                  </a:cxn>
                  <a:cxn ang="0">
                    <a:pos x="174" y="0"/>
                  </a:cxn>
                </a:cxnLst>
                <a:rect l="0" t="0" r="r" b="b"/>
                <a:pathLst>
                  <a:path w="258" h="54">
                    <a:moveTo>
                      <a:pt x="174" y="0"/>
                    </a:moveTo>
                    <a:lnTo>
                      <a:pt x="216" y="6"/>
                    </a:lnTo>
                    <a:lnTo>
                      <a:pt x="258" y="12"/>
                    </a:lnTo>
                    <a:lnTo>
                      <a:pt x="252" y="6"/>
                    </a:lnTo>
                    <a:lnTo>
                      <a:pt x="216" y="0"/>
                    </a:lnTo>
                    <a:lnTo>
                      <a:pt x="174" y="0"/>
                    </a:lnTo>
                    <a:lnTo>
                      <a:pt x="120" y="6"/>
                    </a:lnTo>
                    <a:lnTo>
                      <a:pt x="78" y="12"/>
                    </a:lnTo>
                    <a:lnTo>
                      <a:pt x="36" y="30"/>
                    </a:lnTo>
                    <a:lnTo>
                      <a:pt x="0" y="48"/>
                    </a:lnTo>
                    <a:lnTo>
                      <a:pt x="6" y="54"/>
                    </a:lnTo>
                    <a:lnTo>
                      <a:pt x="36" y="36"/>
                    </a:lnTo>
                    <a:lnTo>
                      <a:pt x="78" y="18"/>
                    </a:lnTo>
                    <a:lnTo>
                      <a:pt x="120" y="6"/>
                    </a:lnTo>
                    <a:lnTo>
                      <a:pt x="174" y="0"/>
                    </a:lnTo>
                    <a:lnTo>
                      <a:pt x="17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12" name="Freeform 56"/>
              <p:cNvSpPr>
                <a:spLocks/>
              </p:cNvSpPr>
              <p:nvPr/>
            </p:nvSpPr>
            <p:spPr bwMode="hidden">
              <a:xfrm>
                <a:off x="5645" y="3066"/>
                <a:ext cx="60" cy="156"/>
              </a:xfrm>
              <a:custGeom>
                <a:avLst/>
                <a:gdLst/>
                <a:ahLst/>
                <a:cxnLst>
                  <a:cxn ang="0">
                    <a:pos x="54" y="90"/>
                  </a:cxn>
                  <a:cxn ang="0">
                    <a:pos x="48" y="126"/>
                  </a:cxn>
                  <a:cxn ang="0">
                    <a:pos x="24" y="156"/>
                  </a:cxn>
                  <a:cxn ang="0">
                    <a:pos x="30" y="156"/>
                  </a:cxn>
                  <a:cxn ang="0">
                    <a:pos x="54" y="126"/>
                  </a:cxn>
                  <a:cxn ang="0">
                    <a:pos x="60" y="90"/>
                  </a:cxn>
                  <a:cxn ang="0">
                    <a:pos x="54" y="66"/>
                  </a:cxn>
                  <a:cxn ang="0">
                    <a:pos x="48" y="42"/>
                  </a:cxn>
                  <a:cxn ang="0">
                    <a:pos x="30" y="18"/>
                  </a:cxn>
                  <a:cxn ang="0">
                    <a:pos x="6" y="0"/>
                  </a:cxn>
                  <a:cxn ang="0">
                    <a:pos x="0" y="6"/>
                  </a:cxn>
                  <a:cxn ang="0">
                    <a:pos x="24" y="24"/>
                  </a:cxn>
                  <a:cxn ang="0">
                    <a:pos x="42" y="42"/>
                  </a:cxn>
                  <a:cxn ang="0">
                    <a:pos x="48" y="66"/>
                  </a:cxn>
                  <a:cxn ang="0">
                    <a:pos x="54" y="90"/>
                  </a:cxn>
                  <a:cxn ang="0">
                    <a:pos x="54" y="90"/>
                  </a:cxn>
                </a:cxnLst>
                <a:rect l="0" t="0" r="r" b="b"/>
                <a:pathLst>
                  <a:path w="60" h="156">
                    <a:moveTo>
                      <a:pt x="54" y="90"/>
                    </a:moveTo>
                    <a:lnTo>
                      <a:pt x="48" y="126"/>
                    </a:lnTo>
                    <a:lnTo>
                      <a:pt x="24" y="156"/>
                    </a:lnTo>
                    <a:lnTo>
                      <a:pt x="30" y="156"/>
                    </a:lnTo>
                    <a:lnTo>
                      <a:pt x="54" y="126"/>
                    </a:lnTo>
                    <a:lnTo>
                      <a:pt x="60" y="90"/>
                    </a:lnTo>
                    <a:lnTo>
                      <a:pt x="54" y="66"/>
                    </a:lnTo>
                    <a:lnTo>
                      <a:pt x="48" y="42"/>
                    </a:lnTo>
                    <a:lnTo>
                      <a:pt x="30" y="18"/>
                    </a:lnTo>
                    <a:lnTo>
                      <a:pt x="6" y="0"/>
                    </a:lnTo>
                    <a:lnTo>
                      <a:pt x="0" y="6"/>
                    </a:lnTo>
                    <a:lnTo>
                      <a:pt x="24" y="24"/>
                    </a:lnTo>
                    <a:lnTo>
                      <a:pt x="42" y="42"/>
                    </a:lnTo>
                    <a:lnTo>
                      <a:pt x="48" y="66"/>
                    </a:lnTo>
                    <a:lnTo>
                      <a:pt x="54" y="90"/>
                    </a:lnTo>
                    <a:lnTo>
                      <a:pt x="54" y="9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13" name="Freeform 57"/>
              <p:cNvSpPr>
                <a:spLocks/>
              </p:cNvSpPr>
              <p:nvPr/>
            </p:nvSpPr>
            <p:spPr bwMode="hidden">
              <a:xfrm>
                <a:off x="5375" y="3246"/>
                <a:ext cx="192" cy="18"/>
              </a:xfrm>
              <a:custGeom>
                <a:avLst/>
                <a:gdLst/>
                <a:ahLst/>
                <a:cxnLst>
                  <a:cxn ang="0">
                    <a:pos x="114" y="12"/>
                  </a:cxn>
                  <a:cxn ang="0">
                    <a:pos x="72" y="6"/>
                  </a:cxn>
                  <a:cxn ang="0">
                    <a:pos x="30" y="0"/>
                  </a:cxn>
                  <a:cxn ang="0">
                    <a:pos x="0" y="0"/>
                  </a:cxn>
                  <a:cxn ang="0">
                    <a:pos x="54" y="12"/>
                  </a:cxn>
                  <a:cxn ang="0">
                    <a:pos x="114" y="18"/>
                  </a:cxn>
                  <a:cxn ang="0">
                    <a:pos x="156" y="18"/>
                  </a:cxn>
                  <a:cxn ang="0">
                    <a:pos x="192" y="12"/>
                  </a:cxn>
                  <a:cxn ang="0">
                    <a:pos x="186" y="0"/>
                  </a:cxn>
                  <a:cxn ang="0">
                    <a:pos x="150" y="6"/>
                  </a:cxn>
                  <a:cxn ang="0">
                    <a:pos x="114" y="12"/>
                  </a:cxn>
                  <a:cxn ang="0">
                    <a:pos x="114" y="12"/>
                  </a:cxn>
                </a:cxnLst>
                <a:rect l="0" t="0" r="r" b="b"/>
                <a:pathLst>
                  <a:path w="192" h="18">
                    <a:moveTo>
                      <a:pt x="114" y="12"/>
                    </a:moveTo>
                    <a:lnTo>
                      <a:pt x="72" y="6"/>
                    </a:lnTo>
                    <a:lnTo>
                      <a:pt x="30" y="0"/>
                    </a:lnTo>
                    <a:lnTo>
                      <a:pt x="0" y="0"/>
                    </a:lnTo>
                    <a:lnTo>
                      <a:pt x="54" y="12"/>
                    </a:lnTo>
                    <a:lnTo>
                      <a:pt x="114" y="18"/>
                    </a:lnTo>
                    <a:lnTo>
                      <a:pt x="156" y="18"/>
                    </a:lnTo>
                    <a:lnTo>
                      <a:pt x="192" y="12"/>
                    </a:lnTo>
                    <a:lnTo>
                      <a:pt x="186" y="0"/>
                    </a:lnTo>
                    <a:lnTo>
                      <a:pt x="150" y="6"/>
                    </a:lnTo>
                    <a:lnTo>
                      <a:pt x="114" y="12"/>
                    </a:lnTo>
                    <a:lnTo>
                      <a:pt x="114" y="1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14" name="Freeform 58"/>
              <p:cNvSpPr>
                <a:spLocks/>
              </p:cNvSpPr>
              <p:nvPr/>
            </p:nvSpPr>
            <p:spPr bwMode="hidden">
              <a:xfrm>
                <a:off x="5304" y="3042"/>
                <a:ext cx="161" cy="186"/>
              </a:xfrm>
              <a:custGeom>
                <a:avLst/>
                <a:gdLst/>
                <a:ahLst/>
                <a:cxnLst>
                  <a:cxn ang="0">
                    <a:pos x="11" y="114"/>
                  </a:cxn>
                  <a:cxn ang="0">
                    <a:pos x="17" y="96"/>
                  </a:cxn>
                  <a:cxn ang="0">
                    <a:pos x="23" y="78"/>
                  </a:cxn>
                  <a:cxn ang="0">
                    <a:pos x="53" y="42"/>
                  </a:cxn>
                  <a:cxn ang="0">
                    <a:pos x="101" y="18"/>
                  </a:cxn>
                  <a:cxn ang="0">
                    <a:pos x="155" y="6"/>
                  </a:cxn>
                  <a:cxn ang="0">
                    <a:pos x="161" y="0"/>
                  </a:cxn>
                  <a:cxn ang="0">
                    <a:pos x="95" y="12"/>
                  </a:cxn>
                  <a:cxn ang="0">
                    <a:pos x="47" y="36"/>
                  </a:cxn>
                  <a:cxn ang="0">
                    <a:pos x="11" y="72"/>
                  </a:cxn>
                  <a:cxn ang="0">
                    <a:pos x="5" y="90"/>
                  </a:cxn>
                  <a:cxn ang="0">
                    <a:pos x="0" y="114"/>
                  </a:cxn>
                  <a:cxn ang="0">
                    <a:pos x="11" y="150"/>
                  </a:cxn>
                  <a:cxn ang="0">
                    <a:pos x="23" y="168"/>
                  </a:cxn>
                  <a:cxn ang="0">
                    <a:pos x="41" y="186"/>
                  </a:cxn>
                  <a:cxn ang="0">
                    <a:pos x="65" y="186"/>
                  </a:cxn>
                  <a:cxn ang="0">
                    <a:pos x="41" y="168"/>
                  </a:cxn>
                  <a:cxn ang="0">
                    <a:pos x="23" y="150"/>
                  </a:cxn>
                  <a:cxn ang="0">
                    <a:pos x="17" y="132"/>
                  </a:cxn>
                  <a:cxn ang="0">
                    <a:pos x="11" y="114"/>
                  </a:cxn>
                  <a:cxn ang="0">
                    <a:pos x="11" y="114"/>
                  </a:cxn>
                </a:cxnLst>
                <a:rect l="0" t="0" r="r" b="b"/>
                <a:pathLst>
                  <a:path w="161" h="186">
                    <a:moveTo>
                      <a:pt x="11" y="114"/>
                    </a:moveTo>
                    <a:lnTo>
                      <a:pt x="17" y="96"/>
                    </a:lnTo>
                    <a:lnTo>
                      <a:pt x="23" y="78"/>
                    </a:lnTo>
                    <a:lnTo>
                      <a:pt x="53" y="42"/>
                    </a:lnTo>
                    <a:lnTo>
                      <a:pt x="101" y="18"/>
                    </a:lnTo>
                    <a:lnTo>
                      <a:pt x="155" y="6"/>
                    </a:lnTo>
                    <a:lnTo>
                      <a:pt x="161" y="0"/>
                    </a:lnTo>
                    <a:lnTo>
                      <a:pt x="95" y="12"/>
                    </a:lnTo>
                    <a:lnTo>
                      <a:pt x="47" y="36"/>
                    </a:lnTo>
                    <a:lnTo>
                      <a:pt x="11" y="72"/>
                    </a:lnTo>
                    <a:lnTo>
                      <a:pt x="5" y="90"/>
                    </a:lnTo>
                    <a:lnTo>
                      <a:pt x="0" y="114"/>
                    </a:lnTo>
                    <a:lnTo>
                      <a:pt x="11" y="150"/>
                    </a:lnTo>
                    <a:lnTo>
                      <a:pt x="23" y="168"/>
                    </a:lnTo>
                    <a:lnTo>
                      <a:pt x="41" y="186"/>
                    </a:lnTo>
                    <a:lnTo>
                      <a:pt x="65" y="186"/>
                    </a:lnTo>
                    <a:lnTo>
                      <a:pt x="41" y="168"/>
                    </a:lnTo>
                    <a:lnTo>
                      <a:pt x="23" y="150"/>
                    </a:lnTo>
                    <a:lnTo>
                      <a:pt x="17" y="132"/>
                    </a:lnTo>
                    <a:lnTo>
                      <a:pt x="11" y="114"/>
                    </a:lnTo>
                    <a:lnTo>
                      <a:pt x="11" y="11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15" name="Freeform 59"/>
              <p:cNvSpPr>
                <a:spLocks/>
              </p:cNvSpPr>
              <p:nvPr/>
            </p:nvSpPr>
            <p:spPr bwMode="hidden">
              <a:xfrm>
                <a:off x="5489" y="3042"/>
                <a:ext cx="186" cy="210"/>
              </a:xfrm>
              <a:custGeom>
                <a:avLst/>
                <a:gdLst/>
                <a:ahLst/>
                <a:cxnLst>
                  <a:cxn ang="0">
                    <a:pos x="0" y="6"/>
                  </a:cxn>
                  <a:cxn ang="0">
                    <a:pos x="66" y="12"/>
                  </a:cxn>
                  <a:cxn ang="0">
                    <a:pos x="119" y="36"/>
                  </a:cxn>
                  <a:cxn ang="0">
                    <a:pos x="155" y="72"/>
                  </a:cxn>
                  <a:cxn ang="0">
                    <a:pos x="161" y="90"/>
                  </a:cxn>
                  <a:cxn ang="0">
                    <a:pos x="167" y="114"/>
                  </a:cxn>
                  <a:cxn ang="0">
                    <a:pos x="161" y="138"/>
                  </a:cxn>
                  <a:cxn ang="0">
                    <a:pos x="149" y="162"/>
                  </a:cxn>
                  <a:cxn ang="0">
                    <a:pos x="119" y="180"/>
                  </a:cxn>
                  <a:cxn ang="0">
                    <a:pos x="90" y="198"/>
                  </a:cxn>
                  <a:cxn ang="0">
                    <a:pos x="96" y="210"/>
                  </a:cxn>
                  <a:cxn ang="0">
                    <a:pos x="131" y="192"/>
                  </a:cxn>
                  <a:cxn ang="0">
                    <a:pos x="161" y="168"/>
                  </a:cxn>
                  <a:cxn ang="0">
                    <a:pos x="179" y="144"/>
                  </a:cxn>
                  <a:cxn ang="0">
                    <a:pos x="185" y="114"/>
                  </a:cxn>
                  <a:cxn ang="0">
                    <a:pos x="179" y="90"/>
                  </a:cxn>
                  <a:cxn ang="0">
                    <a:pos x="173" y="66"/>
                  </a:cxn>
                  <a:cxn ang="0">
                    <a:pos x="155" y="48"/>
                  </a:cxn>
                  <a:cxn ang="0">
                    <a:pos x="131" y="30"/>
                  </a:cxn>
                  <a:cxn ang="0">
                    <a:pos x="72" y="6"/>
                  </a:cxn>
                  <a:cxn ang="0">
                    <a:pos x="0" y="0"/>
                  </a:cxn>
                  <a:cxn ang="0">
                    <a:pos x="0" y="6"/>
                  </a:cxn>
                  <a:cxn ang="0">
                    <a:pos x="0" y="6"/>
                  </a:cxn>
                  <a:cxn ang="0">
                    <a:pos x="0" y="6"/>
                  </a:cxn>
                </a:cxnLst>
                <a:rect l="0" t="0" r="r" b="b"/>
                <a:pathLst>
                  <a:path w="185" h="210">
                    <a:moveTo>
                      <a:pt x="0" y="6"/>
                    </a:moveTo>
                    <a:lnTo>
                      <a:pt x="66" y="12"/>
                    </a:lnTo>
                    <a:lnTo>
                      <a:pt x="119" y="36"/>
                    </a:lnTo>
                    <a:lnTo>
                      <a:pt x="155" y="72"/>
                    </a:lnTo>
                    <a:lnTo>
                      <a:pt x="161" y="90"/>
                    </a:lnTo>
                    <a:lnTo>
                      <a:pt x="167" y="114"/>
                    </a:lnTo>
                    <a:lnTo>
                      <a:pt x="161" y="138"/>
                    </a:lnTo>
                    <a:lnTo>
                      <a:pt x="149" y="162"/>
                    </a:lnTo>
                    <a:lnTo>
                      <a:pt x="119" y="180"/>
                    </a:lnTo>
                    <a:lnTo>
                      <a:pt x="90" y="198"/>
                    </a:lnTo>
                    <a:lnTo>
                      <a:pt x="96" y="210"/>
                    </a:lnTo>
                    <a:lnTo>
                      <a:pt x="131" y="192"/>
                    </a:lnTo>
                    <a:lnTo>
                      <a:pt x="161" y="168"/>
                    </a:lnTo>
                    <a:lnTo>
                      <a:pt x="179" y="144"/>
                    </a:lnTo>
                    <a:lnTo>
                      <a:pt x="185" y="114"/>
                    </a:lnTo>
                    <a:lnTo>
                      <a:pt x="179" y="90"/>
                    </a:lnTo>
                    <a:lnTo>
                      <a:pt x="173" y="66"/>
                    </a:lnTo>
                    <a:lnTo>
                      <a:pt x="155" y="48"/>
                    </a:lnTo>
                    <a:lnTo>
                      <a:pt x="131" y="30"/>
                    </a:lnTo>
                    <a:lnTo>
                      <a:pt x="72" y="6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0" y="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16" name="Freeform 60"/>
              <p:cNvSpPr>
                <a:spLocks noEditPoints="1"/>
              </p:cNvSpPr>
              <p:nvPr/>
            </p:nvSpPr>
            <p:spPr bwMode="hidden">
              <a:xfrm>
                <a:off x="5345" y="3058"/>
                <a:ext cx="299" cy="186"/>
              </a:xfrm>
              <a:custGeom>
                <a:avLst/>
                <a:gdLst/>
                <a:ahLst/>
                <a:cxnLst>
                  <a:cxn ang="0">
                    <a:pos x="150" y="0"/>
                  </a:cxn>
                  <a:cxn ang="0">
                    <a:pos x="90" y="6"/>
                  </a:cxn>
                  <a:cxn ang="0">
                    <a:pos x="42" y="30"/>
                  </a:cxn>
                  <a:cxn ang="0">
                    <a:pos x="12" y="54"/>
                  </a:cxn>
                  <a:cxn ang="0">
                    <a:pos x="6" y="72"/>
                  </a:cxn>
                  <a:cxn ang="0">
                    <a:pos x="0" y="90"/>
                  </a:cxn>
                  <a:cxn ang="0">
                    <a:pos x="6" y="108"/>
                  </a:cxn>
                  <a:cxn ang="0">
                    <a:pos x="12" y="126"/>
                  </a:cxn>
                  <a:cxn ang="0">
                    <a:pos x="42" y="156"/>
                  </a:cxn>
                  <a:cxn ang="0">
                    <a:pos x="90" y="180"/>
                  </a:cxn>
                  <a:cxn ang="0">
                    <a:pos x="150" y="186"/>
                  </a:cxn>
                  <a:cxn ang="0">
                    <a:pos x="209" y="180"/>
                  </a:cxn>
                  <a:cxn ang="0">
                    <a:pos x="257" y="156"/>
                  </a:cxn>
                  <a:cxn ang="0">
                    <a:pos x="287" y="126"/>
                  </a:cxn>
                  <a:cxn ang="0">
                    <a:pos x="299" y="108"/>
                  </a:cxn>
                  <a:cxn ang="0">
                    <a:pos x="299" y="90"/>
                  </a:cxn>
                  <a:cxn ang="0">
                    <a:pos x="299" y="72"/>
                  </a:cxn>
                  <a:cxn ang="0">
                    <a:pos x="287" y="54"/>
                  </a:cxn>
                  <a:cxn ang="0">
                    <a:pos x="257" y="30"/>
                  </a:cxn>
                  <a:cxn ang="0">
                    <a:pos x="209" y="6"/>
                  </a:cxn>
                  <a:cxn ang="0">
                    <a:pos x="150" y="0"/>
                  </a:cxn>
                  <a:cxn ang="0">
                    <a:pos x="150" y="0"/>
                  </a:cxn>
                  <a:cxn ang="0">
                    <a:pos x="150" y="180"/>
                  </a:cxn>
                  <a:cxn ang="0">
                    <a:pos x="96" y="174"/>
                  </a:cxn>
                  <a:cxn ang="0">
                    <a:pos x="48" y="156"/>
                  </a:cxn>
                  <a:cxn ang="0">
                    <a:pos x="18" y="126"/>
                  </a:cxn>
                  <a:cxn ang="0">
                    <a:pos x="12" y="108"/>
                  </a:cxn>
                  <a:cxn ang="0">
                    <a:pos x="6" y="90"/>
                  </a:cxn>
                  <a:cxn ang="0">
                    <a:pos x="12" y="72"/>
                  </a:cxn>
                  <a:cxn ang="0">
                    <a:pos x="18" y="54"/>
                  </a:cxn>
                  <a:cxn ang="0">
                    <a:pos x="48" y="30"/>
                  </a:cxn>
                  <a:cxn ang="0">
                    <a:pos x="96" y="12"/>
                  </a:cxn>
                  <a:cxn ang="0">
                    <a:pos x="150" y="6"/>
                  </a:cxn>
                  <a:cxn ang="0">
                    <a:pos x="203" y="12"/>
                  </a:cxn>
                  <a:cxn ang="0">
                    <a:pos x="251" y="30"/>
                  </a:cxn>
                  <a:cxn ang="0">
                    <a:pos x="281" y="54"/>
                  </a:cxn>
                  <a:cxn ang="0">
                    <a:pos x="293" y="72"/>
                  </a:cxn>
                  <a:cxn ang="0">
                    <a:pos x="293" y="90"/>
                  </a:cxn>
                  <a:cxn ang="0">
                    <a:pos x="293" y="108"/>
                  </a:cxn>
                  <a:cxn ang="0">
                    <a:pos x="281" y="126"/>
                  </a:cxn>
                  <a:cxn ang="0">
                    <a:pos x="251" y="156"/>
                  </a:cxn>
                  <a:cxn ang="0">
                    <a:pos x="203" y="174"/>
                  </a:cxn>
                  <a:cxn ang="0">
                    <a:pos x="150" y="180"/>
                  </a:cxn>
                  <a:cxn ang="0">
                    <a:pos x="150" y="180"/>
                  </a:cxn>
                </a:cxnLst>
                <a:rect l="0" t="0" r="r" b="b"/>
                <a:pathLst>
                  <a:path w="299" h="186">
                    <a:moveTo>
                      <a:pt x="150" y="0"/>
                    </a:moveTo>
                    <a:lnTo>
                      <a:pt x="90" y="6"/>
                    </a:lnTo>
                    <a:lnTo>
                      <a:pt x="42" y="30"/>
                    </a:lnTo>
                    <a:lnTo>
                      <a:pt x="12" y="54"/>
                    </a:lnTo>
                    <a:lnTo>
                      <a:pt x="6" y="72"/>
                    </a:lnTo>
                    <a:lnTo>
                      <a:pt x="0" y="90"/>
                    </a:lnTo>
                    <a:lnTo>
                      <a:pt x="6" y="108"/>
                    </a:lnTo>
                    <a:lnTo>
                      <a:pt x="12" y="126"/>
                    </a:lnTo>
                    <a:lnTo>
                      <a:pt x="42" y="156"/>
                    </a:lnTo>
                    <a:lnTo>
                      <a:pt x="90" y="180"/>
                    </a:lnTo>
                    <a:lnTo>
                      <a:pt x="150" y="186"/>
                    </a:lnTo>
                    <a:lnTo>
                      <a:pt x="209" y="180"/>
                    </a:lnTo>
                    <a:lnTo>
                      <a:pt x="257" y="156"/>
                    </a:lnTo>
                    <a:lnTo>
                      <a:pt x="287" y="126"/>
                    </a:lnTo>
                    <a:lnTo>
                      <a:pt x="299" y="108"/>
                    </a:lnTo>
                    <a:lnTo>
                      <a:pt x="299" y="90"/>
                    </a:lnTo>
                    <a:lnTo>
                      <a:pt x="299" y="72"/>
                    </a:lnTo>
                    <a:lnTo>
                      <a:pt x="287" y="54"/>
                    </a:lnTo>
                    <a:lnTo>
                      <a:pt x="257" y="30"/>
                    </a:lnTo>
                    <a:lnTo>
                      <a:pt x="209" y="6"/>
                    </a:lnTo>
                    <a:lnTo>
                      <a:pt x="150" y="0"/>
                    </a:lnTo>
                    <a:lnTo>
                      <a:pt x="150" y="0"/>
                    </a:lnTo>
                    <a:close/>
                    <a:moveTo>
                      <a:pt x="150" y="180"/>
                    </a:moveTo>
                    <a:lnTo>
                      <a:pt x="96" y="174"/>
                    </a:lnTo>
                    <a:lnTo>
                      <a:pt x="48" y="156"/>
                    </a:lnTo>
                    <a:lnTo>
                      <a:pt x="18" y="126"/>
                    </a:lnTo>
                    <a:lnTo>
                      <a:pt x="12" y="108"/>
                    </a:lnTo>
                    <a:lnTo>
                      <a:pt x="6" y="90"/>
                    </a:lnTo>
                    <a:lnTo>
                      <a:pt x="12" y="72"/>
                    </a:lnTo>
                    <a:lnTo>
                      <a:pt x="18" y="54"/>
                    </a:lnTo>
                    <a:lnTo>
                      <a:pt x="48" y="30"/>
                    </a:lnTo>
                    <a:lnTo>
                      <a:pt x="96" y="12"/>
                    </a:lnTo>
                    <a:lnTo>
                      <a:pt x="150" y="6"/>
                    </a:lnTo>
                    <a:lnTo>
                      <a:pt x="203" y="12"/>
                    </a:lnTo>
                    <a:lnTo>
                      <a:pt x="251" y="30"/>
                    </a:lnTo>
                    <a:lnTo>
                      <a:pt x="281" y="54"/>
                    </a:lnTo>
                    <a:lnTo>
                      <a:pt x="293" y="72"/>
                    </a:lnTo>
                    <a:lnTo>
                      <a:pt x="293" y="90"/>
                    </a:lnTo>
                    <a:lnTo>
                      <a:pt x="293" y="108"/>
                    </a:lnTo>
                    <a:lnTo>
                      <a:pt x="281" y="126"/>
                    </a:lnTo>
                    <a:lnTo>
                      <a:pt x="251" y="156"/>
                    </a:lnTo>
                    <a:lnTo>
                      <a:pt x="203" y="174"/>
                    </a:lnTo>
                    <a:lnTo>
                      <a:pt x="150" y="180"/>
                    </a:lnTo>
                    <a:lnTo>
                      <a:pt x="150" y="18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>
                  <a:defRPr/>
                </a:pPr>
                <a:endParaRPr lang="en-US" dirty="0">
                  <a:cs typeface="+mn-cs"/>
                </a:endParaRPr>
              </a:p>
            </p:txBody>
          </p:sp>
          <p:grpSp>
            <p:nvGrpSpPr>
              <p:cNvPr id="17" name="Group 61"/>
              <p:cNvGrpSpPr>
                <a:grpSpLocks/>
              </p:cNvGrpSpPr>
              <p:nvPr/>
            </p:nvGrpSpPr>
            <p:grpSpPr bwMode="auto">
              <a:xfrm>
                <a:off x="5381" y="3085"/>
                <a:ext cx="227" cy="132"/>
                <a:chOff x="5381" y="3085"/>
                <a:chExt cx="227" cy="132"/>
              </a:xfrm>
            </p:grpSpPr>
            <p:sp>
              <p:nvSpPr>
                <p:cNvPr id="18" name="Oval 62"/>
                <p:cNvSpPr>
                  <a:spLocks noChangeArrowheads="1"/>
                </p:cNvSpPr>
                <p:nvPr userDrawn="1"/>
              </p:nvSpPr>
              <p:spPr bwMode="hidden">
                <a:xfrm>
                  <a:off x="5381" y="3085"/>
                  <a:ext cx="227" cy="132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chemeClr val="accent2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pPr eaLnBrk="0" hangingPunct="0"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19" name="Oval 63"/>
                <p:cNvSpPr>
                  <a:spLocks noChangeArrowheads="1"/>
                </p:cNvSpPr>
                <p:nvPr userDrawn="1"/>
              </p:nvSpPr>
              <p:spPr bwMode="hidden">
                <a:xfrm>
                  <a:off x="5403" y="3099"/>
                  <a:ext cx="182" cy="102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100000">
                      <a:schemeClr val="bg1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pPr eaLnBrk="0" hangingPunct="0"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20" name="Oval 64"/>
                <p:cNvSpPr>
                  <a:spLocks noChangeArrowheads="1"/>
                </p:cNvSpPr>
                <p:nvPr userDrawn="1"/>
              </p:nvSpPr>
              <p:spPr bwMode="hidden">
                <a:xfrm>
                  <a:off x="5431" y="3109"/>
                  <a:ext cx="125" cy="82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chemeClr val="accent2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pPr eaLnBrk="0" hangingPunct="0"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21" name="Oval 65"/>
                <p:cNvSpPr>
                  <a:spLocks noChangeArrowheads="1"/>
                </p:cNvSpPr>
                <p:nvPr userDrawn="1"/>
              </p:nvSpPr>
              <p:spPr bwMode="hidden">
                <a:xfrm>
                  <a:off x="5458" y="3125"/>
                  <a:ext cx="73" cy="47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100000">
                      <a:schemeClr val="bg1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pPr eaLnBrk="0" hangingPunct="0">
                    <a:defRPr/>
                  </a:pPr>
                  <a:endParaRPr lang="en-US" dirty="0">
                    <a:cs typeface="+mn-cs"/>
                  </a:endParaRPr>
                </a:p>
              </p:txBody>
            </p:sp>
          </p:grpSp>
        </p:grpSp>
      </p:grpSp>
      <p:sp>
        <p:nvSpPr>
          <p:cNvPr id="97346" name="Rectangle 66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692275"/>
            <a:ext cx="7772400" cy="1736725"/>
          </a:xfrm>
        </p:spPr>
        <p:txBody>
          <a:bodyPr anchor="b" anchorCtr="1"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97347" name="Rectangle 67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68" name="Rectangle 68"/>
          <p:cNvSpPr>
            <a:spLocks noGrp="1" noChangeArrowheads="1"/>
          </p:cNvSpPr>
          <p:nvPr>
            <p:ph type="dt" sz="quarter" idx="10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07F3D42-E801-4436-AA6E-730D39DFFA16}" type="datetimeFigureOut">
              <a:rPr lang="th-TH"/>
              <a:pPr>
                <a:defRPr/>
              </a:pPr>
              <a:t>13/02/55</a:t>
            </a:fld>
            <a:endParaRPr lang="th-TH"/>
          </a:p>
        </p:txBody>
      </p:sp>
      <p:sp>
        <p:nvSpPr>
          <p:cNvPr id="69" name="Rectangle 69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0" name="Rectangle 70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45CA585-248C-4A87-B0D4-4EDBFB83269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6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70527F5-6626-4683-9312-D49EADFF8661}" type="datetimeFigureOut">
              <a:rPr lang="th-TH"/>
              <a:pPr>
                <a:defRPr/>
              </a:pPr>
              <a:t>13/02/55</a:t>
            </a:fld>
            <a:endParaRPr lang="th-TH"/>
          </a:p>
        </p:txBody>
      </p:sp>
      <p:sp>
        <p:nvSpPr>
          <p:cNvPr id="5" name="Rectangle 7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7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D3EEA4A-3D51-41E4-9081-645AA4D2A4D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6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6FAFD14-0BA7-4A85-B116-E3BB7A87D8A1}" type="datetimeFigureOut">
              <a:rPr lang="th-TH"/>
              <a:pPr>
                <a:defRPr/>
              </a:pPr>
              <a:t>13/02/55</a:t>
            </a:fld>
            <a:endParaRPr lang="th-TH"/>
          </a:p>
        </p:txBody>
      </p:sp>
      <p:sp>
        <p:nvSpPr>
          <p:cNvPr id="5" name="Rectangle 7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7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11949F-8C90-4F96-BDB0-61CDFFC6180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7910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7910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6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0240593-81C8-400B-A607-6CAD7173DFE9}" type="datetimeFigureOut">
              <a:rPr lang="th-TH"/>
              <a:pPr>
                <a:defRPr/>
              </a:pPr>
              <a:t>13/02/55</a:t>
            </a:fld>
            <a:endParaRPr lang="th-TH"/>
          </a:p>
        </p:txBody>
      </p:sp>
      <p:sp>
        <p:nvSpPr>
          <p:cNvPr id="6" name="Rectangle 7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Rectangle 7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55774D1-93B3-4F5F-8373-6E1346C9679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6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5356924-BCF4-47A9-9F7D-6F61488C998D}" type="datetimeFigureOut">
              <a:rPr lang="th-TH"/>
              <a:pPr>
                <a:defRPr/>
              </a:pPr>
              <a:t>13/02/55</a:t>
            </a:fld>
            <a:endParaRPr lang="th-TH"/>
          </a:p>
        </p:txBody>
      </p:sp>
      <p:sp>
        <p:nvSpPr>
          <p:cNvPr id="8" name="Rectangle 7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9" name="Rectangle 7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21A20CB-7198-4EDD-90C4-8A9857AEEBD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6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ACF16A1-8CBE-4C13-8492-1DEEE2D9853A}" type="datetimeFigureOut">
              <a:rPr lang="th-TH"/>
              <a:pPr>
                <a:defRPr/>
              </a:pPr>
              <a:t>13/02/55</a:t>
            </a:fld>
            <a:endParaRPr lang="th-TH"/>
          </a:p>
        </p:txBody>
      </p:sp>
      <p:sp>
        <p:nvSpPr>
          <p:cNvPr id="4" name="Rectangle 7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7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6114373-D68F-4FA4-A9F5-17159FEAA0F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78E7127-D4C0-4BF1-8083-DF535FDF35DA}" type="datetimeFigureOut">
              <a:rPr lang="th-TH"/>
              <a:pPr>
                <a:defRPr/>
              </a:pPr>
              <a:t>13/02/55</a:t>
            </a:fld>
            <a:endParaRPr lang="th-TH"/>
          </a:p>
        </p:txBody>
      </p:sp>
      <p:sp>
        <p:nvSpPr>
          <p:cNvPr id="3" name="Rectangle 7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4" name="Rectangle 7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9DB0702-D0D8-4DF4-8149-333AF061F4D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6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55F9F60-A80D-497E-B3A0-71D88127F67C}" type="datetimeFigureOut">
              <a:rPr lang="th-TH"/>
              <a:pPr>
                <a:defRPr/>
              </a:pPr>
              <a:t>13/02/55</a:t>
            </a:fld>
            <a:endParaRPr lang="th-TH"/>
          </a:p>
        </p:txBody>
      </p:sp>
      <p:sp>
        <p:nvSpPr>
          <p:cNvPr id="6" name="Rectangle 7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Rectangle 7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1FD8CA-D3AC-4522-AE24-3ED81C558C0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6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3FA2AA0-97D2-411E-B496-B62C7322A073}" type="datetimeFigureOut">
              <a:rPr lang="th-TH"/>
              <a:pPr>
                <a:defRPr/>
              </a:pPr>
              <a:t>13/02/55</a:t>
            </a:fld>
            <a:endParaRPr lang="th-TH"/>
          </a:p>
        </p:txBody>
      </p:sp>
      <p:sp>
        <p:nvSpPr>
          <p:cNvPr id="6" name="Rectangle 7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Rectangle 7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FB0F5F3-C1A5-494B-BB6F-F40E3584F4B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6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93DB02A-749A-49CC-B5A0-71C3C7FE7EBE}" type="datetimeFigureOut">
              <a:rPr lang="th-TH"/>
              <a:pPr>
                <a:defRPr/>
              </a:pPr>
              <a:t>13/02/55</a:t>
            </a:fld>
            <a:endParaRPr lang="th-TH"/>
          </a:p>
        </p:txBody>
      </p:sp>
      <p:sp>
        <p:nvSpPr>
          <p:cNvPr id="5" name="Rectangle 7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7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D06E528-E8F8-42F4-A496-CC88520F63D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611346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611346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6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72459CF-72B9-44AF-AA84-82BEEE2646B5}" type="datetimeFigureOut">
              <a:rPr lang="th-TH"/>
              <a:pPr>
                <a:defRPr/>
              </a:pPr>
              <a:t>13/02/55</a:t>
            </a:fld>
            <a:endParaRPr lang="th-TH"/>
          </a:p>
        </p:txBody>
      </p:sp>
      <p:sp>
        <p:nvSpPr>
          <p:cNvPr id="5" name="Rectangle 7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7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28D8D13-1753-4CD6-9C96-C7E9D07FD40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791075"/>
          </a:xfrm>
        </p:spPr>
        <p:txBody>
          <a:bodyPr/>
          <a:lstStyle/>
          <a:p>
            <a:pPr lvl="0"/>
            <a:endParaRPr lang="en-US" noProof="0" dirty="0" smtClean="0"/>
          </a:p>
        </p:txBody>
      </p:sp>
      <p:sp>
        <p:nvSpPr>
          <p:cNvPr id="4" name="Rectangle 6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D0D620-7722-4CB8-BF38-1A00665CEDE7}" type="datetimeFigureOut">
              <a:rPr lang="th-TH"/>
              <a:pPr>
                <a:defRPr/>
              </a:pPr>
              <a:t>13/02/55</a:t>
            </a:fld>
            <a:endParaRPr lang="th-TH"/>
          </a:p>
        </p:txBody>
      </p:sp>
      <p:sp>
        <p:nvSpPr>
          <p:cNvPr id="5" name="Rectangle 7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7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8ED598C-8C8F-43D1-8A6F-E25DEA2FECF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7910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7910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6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031156-0AEE-4FA5-B7CA-3DCD2299AB01}" type="datetimeFigureOut">
              <a:rPr lang="th-TH"/>
              <a:pPr>
                <a:defRPr/>
              </a:pPr>
              <a:t>13/02/55</a:t>
            </a:fld>
            <a:endParaRPr lang="th-TH"/>
          </a:p>
        </p:txBody>
      </p:sp>
      <p:sp>
        <p:nvSpPr>
          <p:cNvPr id="6" name="Rectangle 7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Rectangle 7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9C04729-FC31-4550-AB1B-6A94B2B4970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Freeform 2"/>
          <p:cNvSpPr>
            <a:spLocks/>
          </p:cNvSpPr>
          <p:nvPr/>
        </p:nvSpPr>
        <p:spPr bwMode="hidden">
          <a:xfrm>
            <a:off x="6627813" y="6429375"/>
            <a:ext cx="285750" cy="209550"/>
          </a:xfrm>
          <a:custGeom>
            <a:avLst/>
            <a:gdLst/>
            <a:ahLst/>
            <a:cxnLst>
              <a:cxn ang="0">
                <a:pos x="0" y="132"/>
              </a:cxn>
              <a:cxn ang="0">
                <a:pos x="29" y="132"/>
              </a:cxn>
              <a:cxn ang="0">
                <a:pos x="77" y="108"/>
              </a:cxn>
              <a:cxn ang="0">
                <a:pos x="119" y="78"/>
              </a:cxn>
              <a:cxn ang="0">
                <a:pos x="155" y="48"/>
              </a:cxn>
              <a:cxn ang="0">
                <a:pos x="179" y="12"/>
              </a:cxn>
              <a:cxn ang="0">
                <a:pos x="173" y="6"/>
              </a:cxn>
              <a:cxn ang="0">
                <a:pos x="167" y="0"/>
              </a:cxn>
              <a:cxn ang="0">
                <a:pos x="137" y="42"/>
              </a:cxn>
              <a:cxn ang="0">
                <a:pos x="101" y="78"/>
              </a:cxn>
              <a:cxn ang="0">
                <a:pos x="53" y="108"/>
              </a:cxn>
              <a:cxn ang="0">
                <a:pos x="0" y="132"/>
              </a:cxn>
              <a:cxn ang="0">
                <a:pos x="0" y="132"/>
              </a:cxn>
            </a:cxnLst>
            <a:rect l="0" t="0" r="r" b="b"/>
            <a:pathLst>
              <a:path w="179" h="132">
                <a:moveTo>
                  <a:pt x="0" y="132"/>
                </a:moveTo>
                <a:lnTo>
                  <a:pt x="29" y="132"/>
                </a:lnTo>
                <a:lnTo>
                  <a:pt x="77" y="108"/>
                </a:lnTo>
                <a:lnTo>
                  <a:pt x="119" y="78"/>
                </a:lnTo>
                <a:lnTo>
                  <a:pt x="155" y="48"/>
                </a:lnTo>
                <a:lnTo>
                  <a:pt x="179" y="12"/>
                </a:lnTo>
                <a:lnTo>
                  <a:pt x="173" y="6"/>
                </a:lnTo>
                <a:lnTo>
                  <a:pt x="167" y="0"/>
                </a:lnTo>
                <a:lnTo>
                  <a:pt x="137" y="42"/>
                </a:lnTo>
                <a:lnTo>
                  <a:pt x="101" y="78"/>
                </a:lnTo>
                <a:lnTo>
                  <a:pt x="53" y="108"/>
                </a:lnTo>
                <a:lnTo>
                  <a:pt x="0" y="132"/>
                </a:lnTo>
                <a:lnTo>
                  <a:pt x="0" y="132"/>
                </a:lnTo>
                <a:close/>
              </a:path>
            </a:pathLst>
          </a:custGeom>
          <a:gradFill rotWithShape="0">
            <a:gsLst>
              <a:gs pos="0">
                <a:schemeClr val="accent2"/>
              </a:gs>
              <a:gs pos="100000">
                <a:schemeClr val="accent2">
                  <a:gamma/>
                  <a:shade val="87843"/>
                  <a:invGamma/>
                </a:schemeClr>
              </a:gs>
            </a:gsLst>
            <a:lin ang="18900000" scaled="1"/>
          </a:gradFill>
          <a:ln w="9525">
            <a:noFill/>
            <a:round/>
            <a:headEnd/>
            <a:tailEnd/>
          </a:ln>
        </p:spPr>
        <p:txBody>
          <a:bodyPr/>
          <a:lstStyle/>
          <a:p>
            <a:pPr eaLnBrk="0" hangingPunct="0">
              <a:defRPr/>
            </a:pPr>
            <a:endParaRPr lang="en-US" dirty="0">
              <a:cs typeface="+mn-cs"/>
            </a:endParaRPr>
          </a:p>
        </p:txBody>
      </p:sp>
      <p:grpSp>
        <p:nvGrpSpPr>
          <p:cNvPr id="1027" name="Group 3"/>
          <p:cNvGrpSpPr>
            <a:grpSpLocks/>
          </p:cNvGrpSpPr>
          <p:nvPr/>
        </p:nvGrpSpPr>
        <p:grpSpPr bwMode="auto">
          <a:xfrm>
            <a:off x="3175" y="4267200"/>
            <a:ext cx="9140825" cy="2590800"/>
            <a:chOff x="2" y="2688"/>
            <a:chExt cx="5758" cy="1632"/>
          </a:xfrm>
        </p:grpSpPr>
        <p:sp>
          <p:nvSpPr>
            <p:cNvPr id="96260" name="Freeform 4"/>
            <p:cNvSpPr>
              <a:spLocks/>
            </p:cNvSpPr>
            <p:nvPr/>
          </p:nvSpPr>
          <p:spPr bwMode="hidden">
            <a:xfrm>
              <a:off x="2" y="2688"/>
              <a:ext cx="5758" cy="1632"/>
            </a:xfrm>
            <a:custGeom>
              <a:avLst/>
              <a:gdLst/>
              <a:ahLst/>
              <a:cxnLst>
                <a:cxn ang="0">
                  <a:pos x="5740" y="4316"/>
                </a:cxn>
                <a:cxn ang="0">
                  <a:pos x="0" y="4316"/>
                </a:cxn>
                <a:cxn ang="0">
                  <a:pos x="0" y="0"/>
                </a:cxn>
                <a:cxn ang="0">
                  <a:pos x="5740" y="0"/>
                </a:cxn>
                <a:cxn ang="0">
                  <a:pos x="5740" y="4316"/>
                </a:cxn>
                <a:cxn ang="0">
                  <a:pos x="5740" y="4316"/>
                </a:cxn>
              </a:cxnLst>
              <a:rect l="0" t="0" r="r" b="b"/>
              <a:pathLst>
                <a:path w="5740" h="4316">
                  <a:moveTo>
                    <a:pt x="5740" y="4316"/>
                  </a:moveTo>
                  <a:lnTo>
                    <a:pt x="0" y="4316"/>
                  </a:lnTo>
                  <a:lnTo>
                    <a:pt x="0" y="0"/>
                  </a:lnTo>
                  <a:lnTo>
                    <a:pt x="5740" y="0"/>
                  </a:lnTo>
                  <a:lnTo>
                    <a:pt x="5740" y="4316"/>
                  </a:lnTo>
                  <a:lnTo>
                    <a:pt x="5740" y="431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accent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0" hangingPunct="0">
                <a:defRPr/>
              </a:pPr>
              <a:endParaRPr lang="en-US" dirty="0">
                <a:cs typeface="+mn-cs"/>
              </a:endParaRPr>
            </a:p>
          </p:txBody>
        </p:sp>
        <p:grpSp>
          <p:nvGrpSpPr>
            <p:cNvPr id="1035" name="Group 5"/>
            <p:cNvGrpSpPr>
              <a:grpSpLocks/>
            </p:cNvGrpSpPr>
            <p:nvPr userDrawn="1"/>
          </p:nvGrpSpPr>
          <p:grpSpPr bwMode="auto">
            <a:xfrm>
              <a:off x="3528" y="3715"/>
              <a:ext cx="792" cy="521"/>
              <a:chOff x="3527" y="3715"/>
              <a:chExt cx="792" cy="521"/>
            </a:xfrm>
          </p:grpSpPr>
          <p:sp>
            <p:nvSpPr>
              <p:cNvPr id="96262" name="Oval 6"/>
              <p:cNvSpPr>
                <a:spLocks noChangeArrowheads="1"/>
              </p:cNvSpPr>
              <p:nvPr/>
            </p:nvSpPr>
            <p:spPr bwMode="hidden">
              <a:xfrm>
                <a:off x="3686" y="3810"/>
                <a:ext cx="532" cy="327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eaLnBrk="0" hangingPunct="0"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96263" name="Oval 7"/>
              <p:cNvSpPr>
                <a:spLocks noChangeArrowheads="1"/>
              </p:cNvSpPr>
              <p:nvPr/>
            </p:nvSpPr>
            <p:spPr bwMode="hidden">
              <a:xfrm>
                <a:off x="3726" y="3840"/>
                <a:ext cx="452" cy="275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0980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eaLnBrk="0" hangingPunct="0"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96264" name="Oval 8"/>
              <p:cNvSpPr>
                <a:spLocks noChangeArrowheads="1"/>
              </p:cNvSpPr>
              <p:nvPr/>
            </p:nvSpPr>
            <p:spPr bwMode="hidden">
              <a:xfrm>
                <a:off x="3782" y="3872"/>
                <a:ext cx="344" cy="207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eaLnBrk="0" hangingPunct="0"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96265" name="Oval 9"/>
              <p:cNvSpPr>
                <a:spLocks noChangeArrowheads="1"/>
              </p:cNvSpPr>
              <p:nvPr/>
            </p:nvSpPr>
            <p:spPr bwMode="hidden">
              <a:xfrm>
                <a:off x="3822" y="3896"/>
                <a:ext cx="262" cy="159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eaLnBrk="0" hangingPunct="0"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96266" name="Oval 10"/>
              <p:cNvSpPr>
                <a:spLocks noChangeArrowheads="1"/>
              </p:cNvSpPr>
              <p:nvPr/>
            </p:nvSpPr>
            <p:spPr bwMode="hidden">
              <a:xfrm>
                <a:off x="3856" y="3922"/>
                <a:ext cx="192" cy="107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eaLnBrk="0" hangingPunct="0"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96267" name="Freeform 11"/>
              <p:cNvSpPr>
                <a:spLocks/>
              </p:cNvSpPr>
              <p:nvPr/>
            </p:nvSpPr>
            <p:spPr bwMode="hidden">
              <a:xfrm>
                <a:off x="3575" y="3715"/>
                <a:ext cx="383" cy="161"/>
              </a:xfrm>
              <a:custGeom>
                <a:avLst/>
                <a:gdLst/>
                <a:ahLst/>
                <a:cxnLst>
                  <a:cxn ang="0">
                    <a:pos x="376" y="12"/>
                  </a:cxn>
                  <a:cxn ang="0">
                    <a:pos x="257" y="24"/>
                  </a:cxn>
                  <a:cxn ang="0">
                    <a:pos x="149" y="54"/>
                  </a:cxn>
                  <a:cxn ang="0">
                    <a:pos x="101" y="77"/>
                  </a:cxn>
                  <a:cxn ang="0">
                    <a:pos x="59" y="101"/>
                  </a:cxn>
                  <a:cxn ang="0">
                    <a:pos x="24" y="131"/>
                  </a:cxn>
                  <a:cxn ang="0">
                    <a:pos x="0" y="161"/>
                  </a:cxn>
                  <a:cxn ang="0">
                    <a:pos x="0" y="137"/>
                  </a:cxn>
                  <a:cxn ang="0">
                    <a:pos x="29" y="107"/>
                  </a:cxn>
                  <a:cxn ang="0">
                    <a:pos x="65" y="83"/>
                  </a:cxn>
                  <a:cxn ang="0">
                    <a:pos x="155" y="36"/>
                  </a:cxn>
                  <a:cxn ang="0">
                    <a:pos x="257" y="12"/>
                  </a:cxn>
                  <a:cxn ang="0">
                    <a:pos x="376" y="0"/>
                  </a:cxn>
                  <a:cxn ang="0">
                    <a:pos x="376" y="0"/>
                  </a:cxn>
                  <a:cxn ang="0">
                    <a:pos x="382" y="0"/>
                  </a:cxn>
                  <a:cxn ang="0">
                    <a:pos x="382" y="12"/>
                  </a:cxn>
                  <a:cxn ang="0">
                    <a:pos x="376" y="12"/>
                  </a:cxn>
                  <a:cxn ang="0">
                    <a:pos x="376" y="12"/>
                  </a:cxn>
                  <a:cxn ang="0">
                    <a:pos x="376" y="12"/>
                  </a:cxn>
                </a:cxnLst>
                <a:rect l="0" t="0" r="r" b="b"/>
                <a:pathLst>
                  <a:path w="382" h="161">
                    <a:moveTo>
                      <a:pt x="376" y="12"/>
                    </a:moveTo>
                    <a:lnTo>
                      <a:pt x="257" y="24"/>
                    </a:lnTo>
                    <a:lnTo>
                      <a:pt x="149" y="54"/>
                    </a:lnTo>
                    <a:lnTo>
                      <a:pt x="101" y="77"/>
                    </a:lnTo>
                    <a:lnTo>
                      <a:pt x="59" y="101"/>
                    </a:lnTo>
                    <a:lnTo>
                      <a:pt x="24" y="131"/>
                    </a:lnTo>
                    <a:lnTo>
                      <a:pt x="0" y="161"/>
                    </a:lnTo>
                    <a:lnTo>
                      <a:pt x="0" y="137"/>
                    </a:lnTo>
                    <a:lnTo>
                      <a:pt x="29" y="107"/>
                    </a:lnTo>
                    <a:lnTo>
                      <a:pt x="65" y="83"/>
                    </a:lnTo>
                    <a:lnTo>
                      <a:pt x="155" y="36"/>
                    </a:lnTo>
                    <a:lnTo>
                      <a:pt x="257" y="12"/>
                    </a:lnTo>
                    <a:lnTo>
                      <a:pt x="376" y="0"/>
                    </a:lnTo>
                    <a:lnTo>
                      <a:pt x="376" y="0"/>
                    </a:lnTo>
                    <a:lnTo>
                      <a:pt x="382" y="0"/>
                    </a:lnTo>
                    <a:lnTo>
                      <a:pt x="382" y="12"/>
                    </a:lnTo>
                    <a:lnTo>
                      <a:pt x="376" y="12"/>
                    </a:lnTo>
                    <a:lnTo>
                      <a:pt x="376" y="12"/>
                    </a:lnTo>
                    <a:lnTo>
                      <a:pt x="376" y="1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96268" name="Freeform 12"/>
              <p:cNvSpPr>
                <a:spLocks/>
              </p:cNvSpPr>
              <p:nvPr/>
            </p:nvSpPr>
            <p:spPr bwMode="hidden">
              <a:xfrm>
                <a:off x="3695" y="4170"/>
                <a:ext cx="444" cy="66"/>
              </a:xfrm>
              <a:custGeom>
                <a:avLst/>
                <a:gdLst/>
                <a:ahLst/>
                <a:cxnLst>
                  <a:cxn ang="0">
                    <a:pos x="257" y="54"/>
                  </a:cxn>
                  <a:cxn ang="0">
                    <a:pos x="353" y="48"/>
                  </a:cxn>
                  <a:cxn ang="0">
                    <a:pos x="443" y="24"/>
                  </a:cxn>
                  <a:cxn ang="0">
                    <a:pos x="443" y="36"/>
                  </a:cxn>
                  <a:cxn ang="0">
                    <a:pos x="353" y="60"/>
                  </a:cxn>
                  <a:cxn ang="0">
                    <a:pos x="257" y="66"/>
                  </a:cxn>
                  <a:cxn ang="0">
                    <a:pos x="186" y="60"/>
                  </a:cxn>
                  <a:cxn ang="0">
                    <a:pos x="120" y="48"/>
                  </a:cxn>
                  <a:cxn ang="0">
                    <a:pos x="60" y="36"/>
                  </a:cxn>
                  <a:cxn ang="0">
                    <a:pos x="0" y="12"/>
                  </a:cxn>
                  <a:cxn ang="0">
                    <a:pos x="0" y="0"/>
                  </a:cxn>
                  <a:cxn ang="0">
                    <a:pos x="54" y="24"/>
                  </a:cxn>
                  <a:cxn ang="0">
                    <a:pos x="120" y="36"/>
                  </a:cxn>
                  <a:cxn ang="0">
                    <a:pos x="186" y="48"/>
                  </a:cxn>
                  <a:cxn ang="0">
                    <a:pos x="257" y="54"/>
                  </a:cxn>
                  <a:cxn ang="0">
                    <a:pos x="257" y="54"/>
                  </a:cxn>
                </a:cxnLst>
                <a:rect l="0" t="0" r="r" b="b"/>
                <a:pathLst>
                  <a:path w="443" h="66">
                    <a:moveTo>
                      <a:pt x="257" y="54"/>
                    </a:moveTo>
                    <a:lnTo>
                      <a:pt x="353" y="48"/>
                    </a:lnTo>
                    <a:lnTo>
                      <a:pt x="443" y="24"/>
                    </a:lnTo>
                    <a:lnTo>
                      <a:pt x="443" y="36"/>
                    </a:lnTo>
                    <a:lnTo>
                      <a:pt x="353" y="60"/>
                    </a:lnTo>
                    <a:lnTo>
                      <a:pt x="257" y="66"/>
                    </a:lnTo>
                    <a:lnTo>
                      <a:pt x="186" y="60"/>
                    </a:lnTo>
                    <a:lnTo>
                      <a:pt x="120" y="48"/>
                    </a:lnTo>
                    <a:lnTo>
                      <a:pt x="60" y="36"/>
                    </a:lnTo>
                    <a:lnTo>
                      <a:pt x="0" y="12"/>
                    </a:lnTo>
                    <a:lnTo>
                      <a:pt x="0" y="0"/>
                    </a:lnTo>
                    <a:lnTo>
                      <a:pt x="54" y="24"/>
                    </a:lnTo>
                    <a:lnTo>
                      <a:pt x="120" y="36"/>
                    </a:lnTo>
                    <a:lnTo>
                      <a:pt x="186" y="48"/>
                    </a:lnTo>
                    <a:lnTo>
                      <a:pt x="257" y="54"/>
                    </a:lnTo>
                    <a:lnTo>
                      <a:pt x="257" y="5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shade val="84706"/>
                      <a:invGamma/>
                    </a:schemeClr>
                  </a:gs>
                  <a:gs pos="100000">
                    <a:schemeClr val="accent2"/>
                  </a:gs>
                </a:gsLst>
                <a:lin ang="189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96269" name="Freeform 13"/>
              <p:cNvSpPr>
                <a:spLocks/>
              </p:cNvSpPr>
              <p:nvPr/>
            </p:nvSpPr>
            <p:spPr bwMode="hidden">
              <a:xfrm>
                <a:off x="3527" y="3906"/>
                <a:ext cx="89" cy="216"/>
              </a:xfrm>
              <a:custGeom>
                <a:avLst/>
                <a:gdLst/>
                <a:ahLst/>
                <a:cxnLst>
                  <a:cxn ang="0">
                    <a:pos x="12" y="66"/>
                  </a:cxn>
                  <a:cxn ang="0">
                    <a:pos x="18" y="108"/>
                  </a:cxn>
                  <a:cxn ang="0">
                    <a:pos x="36" y="144"/>
                  </a:cxn>
                  <a:cxn ang="0">
                    <a:pos x="60" y="180"/>
                  </a:cxn>
                  <a:cxn ang="0">
                    <a:pos x="89" y="216"/>
                  </a:cxn>
                  <a:cxn ang="0">
                    <a:pos x="72" y="216"/>
                  </a:cxn>
                  <a:cxn ang="0">
                    <a:pos x="42" y="180"/>
                  </a:cxn>
                  <a:cxn ang="0">
                    <a:pos x="18" y="144"/>
                  </a:cxn>
                  <a:cxn ang="0">
                    <a:pos x="6" y="108"/>
                  </a:cxn>
                  <a:cxn ang="0">
                    <a:pos x="0" y="66"/>
                  </a:cxn>
                  <a:cxn ang="0">
                    <a:pos x="0" y="30"/>
                  </a:cxn>
                  <a:cxn ang="0">
                    <a:pos x="12" y="0"/>
                  </a:cxn>
                  <a:cxn ang="0">
                    <a:pos x="30" y="0"/>
                  </a:cxn>
                  <a:cxn ang="0">
                    <a:pos x="18" y="30"/>
                  </a:cxn>
                  <a:cxn ang="0">
                    <a:pos x="12" y="66"/>
                  </a:cxn>
                  <a:cxn ang="0">
                    <a:pos x="12" y="66"/>
                  </a:cxn>
                </a:cxnLst>
                <a:rect l="0" t="0" r="r" b="b"/>
                <a:pathLst>
                  <a:path w="89" h="216">
                    <a:moveTo>
                      <a:pt x="12" y="66"/>
                    </a:moveTo>
                    <a:lnTo>
                      <a:pt x="18" y="108"/>
                    </a:lnTo>
                    <a:lnTo>
                      <a:pt x="36" y="144"/>
                    </a:lnTo>
                    <a:lnTo>
                      <a:pt x="60" y="180"/>
                    </a:lnTo>
                    <a:lnTo>
                      <a:pt x="89" y="216"/>
                    </a:lnTo>
                    <a:lnTo>
                      <a:pt x="72" y="216"/>
                    </a:lnTo>
                    <a:lnTo>
                      <a:pt x="42" y="180"/>
                    </a:lnTo>
                    <a:lnTo>
                      <a:pt x="18" y="144"/>
                    </a:lnTo>
                    <a:lnTo>
                      <a:pt x="6" y="108"/>
                    </a:lnTo>
                    <a:lnTo>
                      <a:pt x="0" y="66"/>
                    </a:lnTo>
                    <a:lnTo>
                      <a:pt x="0" y="30"/>
                    </a:lnTo>
                    <a:lnTo>
                      <a:pt x="12" y="0"/>
                    </a:lnTo>
                    <a:lnTo>
                      <a:pt x="30" y="0"/>
                    </a:lnTo>
                    <a:lnTo>
                      <a:pt x="18" y="30"/>
                    </a:lnTo>
                    <a:lnTo>
                      <a:pt x="12" y="66"/>
                    </a:lnTo>
                    <a:lnTo>
                      <a:pt x="12" y="6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96270" name="Freeform 14"/>
              <p:cNvSpPr>
                <a:spLocks/>
              </p:cNvSpPr>
              <p:nvPr/>
            </p:nvSpPr>
            <p:spPr bwMode="hidden">
              <a:xfrm>
                <a:off x="3569" y="3745"/>
                <a:ext cx="750" cy="461"/>
              </a:xfrm>
              <a:custGeom>
                <a:avLst/>
                <a:gdLst/>
                <a:ahLst/>
                <a:cxnLst>
                  <a:cxn ang="0">
                    <a:pos x="382" y="443"/>
                  </a:cxn>
                  <a:cxn ang="0">
                    <a:pos x="311" y="437"/>
                  </a:cxn>
                  <a:cxn ang="0">
                    <a:pos x="245" y="425"/>
                  </a:cxn>
                  <a:cxn ang="0">
                    <a:pos x="185" y="407"/>
                  </a:cxn>
                  <a:cxn ang="0">
                    <a:pos x="131" y="383"/>
                  </a:cxn>
                  <a:cxn ang="0">
                    <a:pos x="83" y="347"/>
                  </a:cxn>
                  <a:cxn ang="0">
                    <a:pos x="53" y="311"/>
                  </a:cxn>
                  <a:cxn ang="0">
                    <a:pos x="30" y="269"/>
                  </a:cxn>
                  <a:cxn ang="0">
                    <a:pos x="24" y="227"/>
                  </a:cxn>
                  <a:cxn ang="0">
                    <a:pos x="30" y="185"/>
                  </a:cxn>
                  <a:cxn ang="0">
                    <a:pos x="53" y="143"/>
                  </a:cxn>
                  <a:cxn ang="0">
                    <a:pos x="83" y="107"/>
                  </a:cxn>
                  <a:cxn ang="0">
                    <a:pos x="131" y="77"/>
                  </a:cxn>
                  <a:cxn ang="0">
                    <a:pos x="185" y="47"/>
                  </a:cxn>
                  <a:cxn ang="0">
                    <a:pos x="245" y="30"/>
                  </a:cxn>
                  <a:cxn ang="0">
                    <a:pos x="311" y="18"/>
                  </a:cxn>
                  <a:cxn ang="0">
                    <a:pos x="382" y="12"/>
                  </a:cxn>
                  <a:cxn ang="0">
                    <a:pos x="478" y="18"/>
                  </a:cxn>
                  <a:cxn ang="0">
                    <a:pos x="562" y="41"/>
                  </a:cxn>
                  <a:cxn ang="0">
                    <a:pos x="562" y="36"/>
                  </a:cxn>
                  <a:cxn ang="0">
                    <a:pos x="562" y="30"/>
                  </a:cxn>
                  <a:cxn ang="0">
                    <a:pos x="478" y="6"/>
                  </a:cxn>
                  <a:cxn ang="0">
                    <a:pos x="382" y="0"/>
                  </a:cxn>
                  <a:cxn ang="0">
                    <a:pos x="305" y="6"/>
                  </a:cxn>
                  <a:cxn ang="0">
                    <a:pos x="233" y="18"/>
                  </a:cxn>
                  <a:cxn ang="0">
                    <a:pos x="167" y="41"/>
                  </a:cxn>
                  <a:cxn ang="0">
                    <a:pos x="113" y="65"/>
                  </a:cxn>
                  <a:cxn ang="0">
                    <a:pos x="65" y="101"/>
                  </a:cxn>
                  <a:cxn ang="0">
                    <a:pos x="30" y="137"/>
                  </a:cxn>
                  <a:cxn ang="0">
                    <a:pos x="6" y="179"/>
                  </a:cxn>
                  <a:cxn ang="0">
                    <a:pos x="0" y="227"/>
                  </a:cxn>
                  <a:cxn ang="0">
                    <a:pos x="6" y="275"/>
                  </a:cxn>
                  <a:cxn ang="0">
                    <a:pos x="30" y="317"/>
                  </a:cxn>
                  <a:cxn ang="0">
                    <a:pos x="65" y="359"/>
                  </a:cxn>
                  <a:cxn ang="0">
                    <a:pos x="113" y="395"/>
                  </a:cxn>
                  <a:cxn ang="0">
                    <a:pos x="167" y="419"/>
                  </a:cxn>
                  <a:cxn ang="0">
                    <a:pos x="233" y="443"/>
                  </a:cxn>
                  <a:cxn ang="0">
                    <a:pos x="305" y="455"/>
                  </a:cxn>
                  <a:cxn ang="0">
                    <a:pos x="382" y="461"/>
                  </a:cxn>
                  <a:cxn ang="0">
                    <a:pos x="448" y="455"/>
                  </a:cxn>
                  <a:cxn ang="0">
                    <a:pos x="508" y="449"/>
                  </a:cxn>
                  <a:cxn ang="0">
                    <a:pos x="609" y="413"/>
                  </a:cxn>
                  <a:cxn ang="0">
                    <a:pos x="657" y="389"/>
                  </a:cxn>
                  <a:cxn ang="0">
                    <a:pos x="693" y="359"/>
                  </a:cxn>
                  <a:cxn ang="0">
                    <a:pos x="723" y="329"/>
                  </a:cxn>
                  <a:cxn ang="0">
                    <a:pos x="747" y="293"/>
                  </a:cxn>
                  <a:cxn ang="0">
                    <a:pos x="741" y="287"/>
                  </a:cxn>
                  <a:cxn ang="0">
                    <a:pos x="729" y="281"/>
                  </a:cxn>
                  <a:cxn ang="0">
                    <a:pos x="711" y="317"/>
                  </a:cxn>
                  <a:cxn ang="0">
                    <a:pos x="681" y="347"/>
                  </a:cxn>
                  <a:cxn ang="0">
                    <a:pos x="645" y="377"/>
                  </a:cxn>
                  <a:cxn ang="0">
                    <a:pos x="604" y="401"/>
                  </a:cxn>
                  <a:cxn ang="0">
                    <a:pos x="502" y="431"/>
                  </a:cxn>
                  <a:cxn ang="0">
                    <a:pos x="442" y="443"/>
                  </a:cxn>
                  <a:cxn ang="0">
                    <a:pos x="382" y="443"/>
                  </a:cxn>
                  <a:cxn ang="0">
                    <a:pos x="382" y="443"/>
                  </a:cxn>
                </a:cxnLst>
                <a:rect l="0" t="0" r="r" b="b"/>
                <a:pathLst>
                  <a:path w="747" h="461">
                    <a:moveTo>
                      <a:pt x="382" y="443"/>
                    </a:moveTo>
                    <a:lnTo>
                      <a:pt x="311" y="437"/>
                    </a:lnTo>
                    <a:lnTo>
                      <a:pt x="245" y="425"/>
                    </a:lnTo>
                    <a:lnTo>
                      <a:pt x="185" y="407"/>
                    </a:lnTo>
                    <a:lnTo>
                      <a:pt x="131" y="383"/>
                    </a:lnTo>
                    <a:lnTo>
                      <a:pt x="83" y="347"/>
                    </a:lnTo>
                    <a:lnTo>
                      <a:pt x="53" y="311"/>
                    </a:lnTo>
                    <a:lnTo>
                      <a:pt x="30" y="269"/>
                    </a:lnTo>
                    <a:lnTo>
                      <a:pt x="24" y="227"/>
                    </a:lnTo>
                    <a:lnTo>
                      <a:pt x="30" y="185"/>
                    </a:lnTo>
                    <a:lnTo>
                      <a:pt x="53" y="143"/>
                    </a:lnTo>
                    <a:lnTo>
                      <a:pt x="83" y="107"/>
                    </a:lnTo>
                    <a:lnTo>
                      <a:pt x="131" y="77"/>
                    </a:lnTo>
                    <a:lnTo>
                      <a:pt x="185" y="47"/>
                    </a:lnTo>
                    <a:lnTo>
                      <a:pt x="245" y="30"/>
                    </a:lnTo>
                    <a:lnTo>
                      <a:pt x="311" y="18"/>
                    </a:lnTo>
                    <a:lnTo>
                      <a:pt x="382" y="12"/>
                    </a:lnTo>
                    <a:lnTo>
                      <a:pt x="478" y="18"/>
                    </a:lnTo>
                    <a:lnTo>
                      <a:pt x="562" y="41"/>
                    </a:lnTo>
                    <a:lnTo>
                      <a:pt x="562" y="36"/>
                    </a:lnTo>
                    <a:lnTo>
                      <a:pt x="562" y="30"/>
                    </a:lnTo>
                    <a:lnTo>
                      <a:pt x="478" y="6"/>
                    </a:lnTo>
                    <a:lnTo>
                      <a:pt x="382" y="0"/>
                    </a:lnTo>
                    <a:lnTo>
                      <a:pt x="305" y="6"/>
                    </a:lnTo>
                    <a:lnTo>
                      <a:pt x="233" y="18"/>
                    </a:lnTo>
                    <a:lnTo>
                      <a:pt x="167" y="41"/>
                    </a:lnTo>
                    <a:lnTo>
                      <a:pt x="113" y="65"/>
                    </a:lnTo>
                    <a:lnTo>
                      <a:pt x="65" y="101"/>
                    </a:lnTo>
                    <a:lnTo>
                      <a:pt x="30" y="137"/>
                    </a:lnTo>
                    <a:lnTo>
                      <a:pt x="6" y="179"/>
                    </a:lnTo>
                    <a:lnTo>
                      <a:pt x="0" y="227"/>
                    </a:lnTo>
                    <a:lnTo>
                      <a:pt x="6" y="275"/>
                    </a:lnTo>
                    <a:lnTo>
                      <a:pt x="30" y="317"/>
                    </a:lnTo>
                    <a:lnTo>
                      <a:pt x="65" y="359"/>
                    </a:lnTo>
                    <a:lnTo>
                      <a:pt x="113" y="395"/>
                    </a:lnTo>
                    <a:lnTo>
                      <a:pt x="167" y="419"/>
                    </a:lnTo>
                    <a:lnTo>
                      <a:pt x="233" y="443"/>
                    </a:lnTo>
                    <a:lnTo>
                      <a:pt x="305" y="455"/>
                    </a:lnTo>
                    <a:lnTo>
                      <a:pt x="382" y="461"/>
                    </a:lnTo>
                    <a:lnTo>
                      <a:pt x="448" y="455"/>
                    </a:lnTo>
                    <a:lnTo>
                      <a:pt x="508" y="449"/>
                    </a:lnTo>
                    <a:lnTo>
                      <a:pt x="609" y="413"/>
                    </a:lnTo>
                    <a:lnTo>
                      <a:pt x="657" y="389"/>
                    </a:lnTo>
                    <a:lnTo>
                      <a:pt x="693" y="359"/>
                    </a:lnTo>
                    <a:lnTo>
                      <a:pt x="723" y="329"/>
                    </a:lnTo>
                    <a:lnTo>
                      <a:pt x="747" y="293"/>
                    </a:lnTo>
                    <a:lnTo>
                      <a:pt x="741" y="287"/>
                    </a:lnTo>
                    <a:lnTo>
                      <a:pt x="729" y="281"/>
                    </a:lnTo>
                    <a:lnTo>
                      <a:pt x="711" y="317"/>
                    </a:lnTo>
                    <a:lnTo>
                      <a:pt x="681" y="347"/>
                    </a:lnTo>
                    <a:lnTo>
                      <a:pt x="645" y="377"/>
                    </a:lnTo>
                    <a:lnTo>
                      <a:pt x="604" y="401"/>
                    </a:lnTo>
                    <a:lnTo>
                      <a:pt x="502" y="431"/>
                    </a:lnTo>
                    <a:lnTo>
                      <a:pt x="442" y="443"/>
                    </a:lnTo>
                    <a:lnTo>
                      <a:pt x="382" y="443"/>
                    </a:lnTo>
                    <a:lnTo>
                      <a:pt x="382" y="443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path path="rect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96271" name="Freeform 15"/>
              <p:cNvSpPr>
                <a:spLocks/>
              </p:cNvSpPr>
              <p:nvPr/>
            </p:nvSpPr>
            <p:spPr bwMode="hidden">
              <a:xfrm>
                <a:off x="4037" y="3721"/>
                <a:ext cx="96" cy="3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12"/>
                  </a:cxn>
                  <a:cxn ang="0">
                    <a:pos x="48" y="18"/>
                  </a:cxn>
                  <a:cxn ang="0">
                    <a:pos x="96" y="30"/>
                  </a:cxn>
                  <a:cxn ang="0">
                    <a:pos x="96" y="24"/>
                  </a:cxn>
                  <a:cxn ang="0">
                    <a:pos x="96" y="18"/>
                  </a:cxn>
                  <a:cxn ang="0">
                    <a:pos x="48" y="12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w="96" h="30">
                    <a:moveTo>
                      <a:pt x="0" y="0"/>
                    </a:moveTo>
                    <a:lnTo>
                      <a:pt x="0" y="12"/>
                    </a:lnTo>
                    <a:lnTo>
                      <a:pt x="48" y="18"/>
                    </a:lnTo>
                    <a:lnTo>
                      <a:pt x="96" y="30"/>
                    </a:lnTo>
                    <a:lnTo>
                      <a:pt x="96" y="24"/>
                    </a:lnTo>
                    <a:lnTo>
                      <a:pt x="96" y="18"/>
                    </a:lnTo>
                    <a:lnTo>
                      <a:pt x="48" y="12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96272" name="Oval 16"/>
              <p:cNvSpPr>
                <a:spLocks noChangeArrowheads="1"/>
              </p:cNvSpPr>
              <p:nvPr/>
            </p:nvSpPr>
            <p:spPr bwMode="hidden">
              <a:xfrm>
                <a:off x="3910" y="3948"/>
                <a:ext cx="84" cy="53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eaLnBrk="0" hangingPunct="0">
                  <a:defRPr/>
                </a:pPr>
                <a:endParaRPr lang="en-US" dirty="0">
                  <a:cs typeface="+mn-cs"/>
                </a:endParaRPr>
              </a:p>
            </p:txBody>
          </p:sp>
        </p:grpSp>
        <p:grpSp>
          <p:nvGrpSpPr>
            <p:cNvPr id="1036" name="Group 17"/>
            <p:cNvGrpSpPr>
              <a:grpSpLocks/>
            </p:cNvGrpSpPr>
            <p:nvPr userDrawn="1"/>
          </p:nvGrpSpPr>
          <p:grpSpPr bwMode="auto">
            <a:xfrm>
              <a:off x="1776" y="3631"/>
              <a:ext cx="1626" cy="683"/>
              <a:chOff x="1776" y="3631"/>
              <a:chExt cx="1626" cy="683"/>
            </a:xfrm>
          </p:grpSpPr>
          <p:sp>
            <p:nvSpPr>
              <p:cNvPr id="96274" name="Oval 18"/>
              <p:cNvSpPr>
                <a:spLocks noChangeArrowheads="1"/>
              </p:cNvSpPr>
              <p:nvPr/>
            </p:nvSpPr>
            <p:spPr bwMode="hidden">
              <a:xfrm>
                <a:off x="2268" y="3934"/>
                <a:ext cx="638" cy="377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87843"/>
                      <a:invGamma/>
                    </a:schemeClr>
                  </a:gs>
                  <a:gs pos="100000">
                    <a:schemeClr val="accent2"/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eaLnBrk="0" hangingPunct="0"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96275" name="Oval 19"/>
              <p:cNvSpPr>
                <a:spLocks noChangeArrowheads="1"/>
              </p:cNvSpPr>
              <p:nvPr/>
            </p:nvSpPr>
            <p:spPr bwMode="hidden">
              <a:xfrm>
                <a:off x="2314" y="3958"/>
                <a:ext cx="543" cy="332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eaLnBrk="0" hangingPunct="0"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96276" name="Oval 20"/>
              <p:cNvSpPr>
                <a:spLocks noChangeArrowheads="1"/>
              </p:cNvSpPr>
              <p:nvPr/>
            </p:nvSpPr>
            <p:spPr bwMode="hidden">
              <a:xfrm>
                <a:off x="2341" y="3979"/>
                <a:ext cx="501" cy="299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0980"/>
                      <a:invGamma/>
                    </a:schemeClr>
                  </a:gs>
                  <a:gs pos="100000">
                    <a:schemeClr val="accent2"/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eaLnBrk="0" hangingPunct="0"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96277" name="Oval 21"/>
              <p:cNvSpPr>
                <a:spLocks noChangeArrowheads="1"/>
              </p:cNvSpPr>
              <p:nvPr/>
            </p:nvSpPr>
            <p:spPr bwMode="hidden">
              <a:xfrm>
                <a:off x="2368" y="3997"/>
                <a:ext cx="444" cy="258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8784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eaLnBrk="0" hangingPunct="0"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96278" name="Oval 22"/>
              <p:cNvSpPr>
                <a:spLocks noChangeArrowheads="1"/>
              </p:cNvSpPr>
              <p:nvPr/>
            </p:nvSpPr>
            <p:spPr bwMode="hidden">
              <a:xfrm>
                <a:off x="2385" y="4005"/>
                <a:ext cx="413" cy="240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eaLnBrk="0" hangingPunct="0"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96279" name="Oval 23"/>
              <p:cNvSpPr>
                <a:spLocks noChangeArrowheads="1"/>
              </p:cNvSpPr>
              <p:nvPr/>
            </p:nvSpPr>
            <p:spPr bwMode="hidden">
              <a:xfrm>
                <a:off x="2437" y="4026"/>
                <a:ext cx="306" cy="192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8784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eaLnBrk="0" hangingPunct="0"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96280" name="Oval 24"/>
              <p:cNvSpPr>
                <a:spLocks noChangeArrowheads="1"/>
              </p:cNvSpPr>
              <p:nvPr/>
            </p:nvSpPr>
            <p:spPr bwMode="hidden">
              <a:xfrm>
                <a:off x="2476" y="4056"/>
                <a:ext cx="227" cy="135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eaLnBrk="0" hangingPunct="0"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96281" name="Oval 25"/>
              <p:cNvSpPr>
                <a:spLocks noChangeArrowheads="1"/>
              </p:cNvSpPr>
              <p:nvPr/>
            </p:nvSpPr>
            <p:spPr bwMode="hidden">
              <a:xfrm>
                <a:off x="2542" y="4097"/>
                <a:ext cx="90" cy="60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eaLnBrk="0" hangingPunct="0"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96282" name="Freeform 26"/>
              <p:cNvSpPr>
                <a:spLocks/>
              </p:cNvSpPr>
              <p:nvPr/>
            </p:nvSpPr>
            <p:spPr bwMode="hidden">
              <a:xfrm>
                <a:off x="2585" y="3822"/>
                <a:ext cx="449" cy="186"/>
              </a:xfrm>
              <a:custGeom>
                <a:avLst/>
                <a:gdLst/>
                <a:ahLst/>
                <a:cxnLst>
                  <a:cxn ang="0">
                    <a:pos x="6" y="6"/>
                  </a:cxn>
                  <a:cxn ang="0">
                    <a:pos x="78" y="12"/>
                  </a:cxn>
                  <a:cxn ang="0">
                    <a:pos x="150" y="18"/>
                  </a:cxn>
                  <a:cxn ang="0">
                    <a:pos x="215" y="36"/>
                  </a:cxn>
                  <a:cxn ang="0">
                    <a:pos x="275" y="60"/>
                  </a:cxn>
                  <a:cxn ang="0">
                    <a:pos x="329" y="84"/>
                  </a:cxn>
                  <a:cxn ang="0">
                    <a:pos x="377" y="114"/>
                  </a:cxn>
                  <a:cxn ang="0">
                    <a:pos x="419" y="150"/>
                  </a:cxn>
                  <a:cxn ang="0">
                    <a:pos x="448" y="186"/>
                  </a:cxn>
                  <a:cxn ang="0">
                    <a:pos x="448" y="162"/>
                  </a:cxn>
                  <a:cxn ang="0">
                    <a:pos x="413" y="126"/>
                  </a:cxn>
                  <a:cxn ang="0">
                    <a:pos x="371" y="96"/>
                  </a:cxn>
                  <a:cxn ang="0">
                    <a:pos x="323" y="66"/>
                  </a:cxn>
                  <a:cxn ang="0">
                    <a:pos x="269" y="48"/>
                  </a:cxn>
                  <a:cxn ang="0">
                    <a:pos x="144" y="12"/>
                  </a:cxn>
                  <a:cxn ang="0">
                    <a:pos x="78" y="6"/>
                  </a:cxn>
                  <a:cxn ang="0">
                    <a:pos x="6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6"/>
                  </a:cxn>
                  <a:cxn ang="0">
                    <a:pos x="0" y="6"/>
                  </a:cxn>
                  <a:cxn ang="0">
                    <a:pos x="6" y="6"/>
                  </a:cxn>
                  <a:cxn ang="0">
                    <a:pos x="6" y="6"/>
                  </a:cxn>
                </a:cxnLst>
                <a:rect l="0" t="0" r="r" b="b"/>
                <a:pathLst>
                  <a:path w="448" h="186">
                    <a:moveTo>
                      <a:pt x="6" y="6"/>
                    </a:moveTo>
                    <a:lnTo>
                      <a:pt x="78" y="12"/>
                    </a:lnTo>
                    <a:lnTo>
                      <a:pt x="150" y="18"/>
                    </a:lnTo>
                    <a:lnTo>
                      <a:pt x="215" y="36"/>
                    </a:lnTo>
                    <a:lnTo>
                      <a:pt x="275" y="60"/>
                    </a:lnTo>
                    <a:lnTo>
                      <a:pt x="329" y="84"/>
                    </a:lnTo>
                    <a:lnTo>
                      <a:pt x="377" y="114"/>
                    </a:lnTo>
                    <a:lnTo>
                      <a:pt x="419" y="150"/>
                    </a:lnTo>
                    <a:lnTo>
                      <a:pt x="448" y="186"/>
                    </a:lnTo>
                    <a:lnTo>
                      <a:pt x="448" y="162"/>
                    </a:lnTo>
                    <a:lnTo>
                      <a:pt x="413" y="126"/>
                    </a:lnTo>
                    <a:lnTo>
                      <a:pt x="371" y="96"/>
                    </a:lnTo>
                    <a:lnTo>
                      <a:pt x="323" y="66"/>
                    </a:lnTo>
                    <a:lnTo>
                      <a:pt x="269" y="48"/>
                    </a:lnTo>
                    <a:lnTo>
                      <a:pt x="144" y="12"/>
                    </a:lnTo>
                    <a:lnTo>
                      <a:pt x="78" y="6"/>
                    </a:lnTo>
                    <a:lnTo>
                      <a:pt x="6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6" y="6"/>
                    </a:lnTo>
                    <a:lnTo>
                      <a:pt x="6" y="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shade val="90980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96283" name="Freeform 27"/>
              <p:cNvSpPr>
                <a:spLocks/>
              </p:cNvSpPr>
              <p:nvPr/>
            </p:nvSpPr>
            <p:spPr bwMode="hidden">
              <a:xfrm>
                <a:off x="2142" y="3852"/>
                <a:ext cx="892" cy="462"/>
              </a:xfrm>
              <a:custGeom>
                <a:avLst/>
                <a:gdLst/>
                <a:ahLst/>
                <a:cxnLst>
                  <a:cxn ang="0">
                    <a:pos x="23" y="276"/>
                  </a:cxn>
                  <a:cxn ang="0">
                    <a:pos x="29" y="222"/>
                  </a:cxn>
                  <a:cxn ang="0">
                    <a:pos x="59" y="174"/>
                  </a:cxn>
                  <a:cxn ang="0">
                    <a:pos x="95" y="132"/>
                  </a:cxn>
                  <a:cxn ang="0">
                    <a:pos x="149" y="96"/>
                  </a:cxn>
                  <a:cxn ang="0">
                    <a:pos x="209" y="60"/>
                  </a:cxn>
                  <a:cxn ang="0">
                    <a:pos x="281" y="36"/>
                  </a:cxn>
                  <a:cxn ang="0">
                    <a:pos x="364" y="24"/>
                  </a:cxn>
                  <a:cxn ang="0">
                    <a:pos x="448" y="18"/>
                  </a:cxn>
                  <a:cxn ang="0">
                    <a:pos x="532" y="24"/>
                  </a:cxn>
                  <a:cxn ang="0">
                    <a:pos x="609" y="36"/>
                  </a:cxn>
                  <a:cxn ang="0">
                    <a:pos x="681" y="60"/>
                  </a:cxn>
                  <a:cxn ang="0">
                    <a:pos x="741" y="96"/>
                  </a:cxn>
                  <a:cxn ang="0">
                    <a:pos x="795" y="132"/>
                  </a:cxn>
                  <a:cxn ang="0">
                    <a:pos x="831" y="174"/>
                  </a:cxn>
                  <a:cxn ang="0">
                    <a:pos x="861" y="222"/>
                  </a:cxn>
                  <a:cxn ang="0">
                    <a:pos x="867" y="276"/>
                  </a:cxn>
                  <a:cxn ang="0">
                    <a:pos x="855" y="330"/>
                  </a:cxn>
                  <a:cxn ang="0">
                    <a:pos x="831" y="378"/>
                  </a:cxn>
                  <a:cxn ang="0">
                    <a:pos x="783" y="426"/>
                  </a:cxn>
                  <a:cxn ang="0">
                    <a:pos x="723" y="462"/>
                  </a:cxn>
                  <a:cxn ang="0">
                    <a:pos x="765" y="462"/>
                  </a:cxn>
                  <a:cxn ang="0">
                    <a:pos x="819" y="426"/>
                  </a:cxn>
                  <a:cxn ang="0">
                    <a:pos x="855" y="378"/>
                  </a:cxn>
                  <a:cxn ang="0">
                    <a:pos x="884" y="330"/>
                  </a:cxn>
                  <a:cxn ang="0">
                    <a:pos x="890" y="276"/>
                  </a:cxn>
                  <a:cxn ang="0">
                    <a:pos x="884" y="222"/>
                  </a:cxn>
                  <a:cxn ang="0">
                    <a:pos x="855" y="168"/>
                  </a:cxn>
                  <a:cxn ang="0">
                    <a:pos x="813" y="120"/>
                  </a:cxn>
                  <a:cxn ang="0">
                    <a:pos x="759" y="84"/>
                  </a:cxn>
                  <a:cxn ang="0">
                    <a:pos x="693" y="48"/>
                  </a:cxn>
                  <a:cxn ang="0">
                    <a:pos x="621" y="24"/>
                  </a:cxn>
                  <a:cxn ang="0">
                    <a:pos x="538" y="6"/>
                  </a:cxn>
                  <a:cxn ang="0">
                    <a:pos x="448" y="0"/>
                  </a:cxn>
                  <a:cxn ang="0">
                    <a:pos x="358" y="6"/>
                  </a:cxn>
                  <a:cxn ang="0">
                    <a:pos x="275" y="24"/>
                  </a:cxn>
                  <a:cxn ang="0">
                    <a:pos x="197" y="48"/>
                  </a:cxn>
                  <a:cxn ang="0">
                    <a:pos x="131" y="84"/>
                  </a:cxn>
                  <a:cxn ang="0">
                    <a:pos x="77" y="120"/>
                  </a:cxn>
                  <a:cxn ang="0">
                    <a:pos x="35" y="168"/>
                  </a:cxn>
                  <a:cxn ang="0">
                    <a:pos x="12" y="222"/>
                  </a:cxn>
                  <a:cxn ang="0">
                    <a:pos x="0" y="276"/>
                  </a:cxn>
                  <a:cxn ang="0">
                    <a:pos x="6" y="330"/>
                  </a:cxn>
                  <a:cxn ang="0">
                    <a:pos x="35" y="378"/>
                  </a:cxn>
                  <a:cxn ang="0">
                    <a:pos x="71" y="426"/>
                  </a:cxn>
                  <a:cxn ang="0">
                    <a:pos x="125" y="462"/>
                  </a:cxn>
                  <a:cxn ang="0">
                    <a:pos x="167" y="462"/>
                  </a:cxn>
                  <a:cxn ang="0">
                    <a:pos x="107" y="426"/>
                  </a:cxn>
                  <a:cxn ang="0">
                    <a:pos x="59" y="378"/>
                  </a:cxn>
                  <a:cxn ang="0">
                    <a:pos x="35" y="330"/>
                  </a:cxn>
                  <a:cxn ang="0">
                    <a:pos x="23" y="276"/>
                  </a:cxn>
                  <a:cxn ang="0">
                    <a:pos x="23" y="276"/>
                  </a:cxn>
                </a:cxnLst>
                <a:rect l="0" t="0" r="r" b="b"/>
                <a:pathLst>
                  <a:path w="890" h="462">
                    <a:moveTo>
                      <a:pt x="23" y="276"/>
                    </a:moveTo>
                    <a:lnTo>
                      <a:pt x="29" y="222"/>
                    </a:lnTo>
                    <a:lnTo>
                      <a:pt x="59" y="174"/>
                    </a:lnTo>
                    <a:lnTo>
                      <a:pt x="95" y="132"/>
                    </a:lnTo>
                    <a:lnTo>
                      <a:pt x="149" y="96"/>
                    </a:lnTo>
                    <a:lnTo>
                      <a:pt x="209" y="60"/>
                    </a:lnTo>
                    <a:lnTo>
                      <a:pt x="281" y="36"/>
                    </a:lnTo>
                    <a:lnTo>
                      <a:pt x="364" y="24"/>
                    </a:lnTo>
                    <a:lnTo>
                      <a:pt x="448" y="18"/>
                    </a:lnTo>
                    <a:lnTo>
                      <a:pt x="532" y="24"/>
                    </a:lnTo>
                    <a:lnTo>
                      <a:pt x="609" y="36"/>
                    </a:lnTo>
                    <a:lnTo>
                      <a:pt x="681" y="60"/>
                    </a:lnTo>
                    <a:lnTo>
                      <a:pt x="741" y="96"/>
                    </a:lnTo>
                    <a:lnTo>
                      <a:pt x="795" y="132"/>
                    </a:lnTo>
                    <a:lnTo>
                      <a:pt x="831" y="174"/>
                    </a:lnTo>
                    <a:lnTo>
                      <a:pt x="861" y="222"/>
                    </a:lnTo>
                    <a:lnTo>
                      <a:pt x="867" y="276"/>
                    </a:lnTo>
                    <a:lnTo>
                      <a:pt x="855" y="330"/>
                    </a:lnTo>
                    <a:lnTo>
                      <a:pt x="831" y="378"/>
                    </a:lnTo>
                    <a:lnTo>
                      <a:pt x="783" y="426"/>
                    </a:lnTo>
                    <a:lnTo>
                      <a:pt x="723" y="462"/>
                    </a:lnTo>
                    <a:lnTo>
                      <a:pt x="765" y="462"/>
                    </a:lnTo>
                    <a:lnTo>
                      <a:pt x="819" y="426"/>
                    </a:lnTo>
                    <a:lnTo>
                      <a:pt x="855" y="378"/>
                    </a:lnTo>
                    <a:lnTo>
                      <a:pt x="884" y="330"/>
                    </a:lnTo>
                    <a:lnTo>
                      <a:pt x="890" y="276"/>
                    </a:lnTo>
                    <a:lnTo>
                      <a:pt x="884" y="222"/>
                    </a:lnTo>
                    <a:lnTo>
                      <a:pt x="855" y="168"/>
                    </a:lnTo>
                    <a:lnTo>
                      <a:pt x="813" y="120"/>
                    </a:lnTo>
                    <a:lnTo>
                      <a:pt x="759" y="84"/>
                    </a:lnTo>
                    <a:lnTo>
                      <a:pt x="693" y="48"/>
                    </a:lnTo>
                    <a:lnTo>
                      <a:pt x="621" y="24"/>
                    </a:lnTo>
                    <a:lnTo>
                      <a:pt x="538" y="6"/>
                    </a:lnTo>
                    <a:lnTo>
                      <a:pt x="448" y="0"/>
                    </a:lnTo>
                    <a:lnTo>
                      <a:pt x="358" y="6"/>
                    </a:lnTo>
                    <a:lnTo>
                      <a:pt x="275" y="24"/>
                    </a:lnTo>
                    <a:lnTo>
                      <a:pt x="197" y="48"/>
                    </a:lnTo>
                    <a:lnTo>
                      <a:pt x="131" y="84"/>
                    </a:lnTo>
                    <a:lnTo>
                      <a:pt x="77" y="120"/>
                    </a:lnTo>
                    <a:lnTo>
                      <a:pt x="35" y="168"/>
                    </a:lnTo>
                    <a:lnTo>
                      <a:pt x="12" y="222"/>
                    </a:lnTo>
                    <a:lnTo>
                      <a:pt x="0" y="276"/>
                    </a:lnTo>
                    <a:lnTo>
                      <a:pt x="6" y="330"/>
                    </a:lnTo>
                    <a:lnTo>
                      <a:pt x="35" y="378"/>
                    </a:lnTo>
                    <a:lnTo>
                      <a:pt x="71" y="426"/>
                    </a:lnTo>
                    <a:lnTo>
                      <a:pt x="125" y="462"/>
                    </a:lnTo>
                    <a:lnTo>
                      <a:pt x="167" y="462"/>
                    </a:lnTo>
                    <a:lnTo>
                      <a:pt x="107" y="426"/>
                    </a:lnTo>
                    <a:lnTo>
                      <a:pt x="59" y="378"/>
                    </a:lnTo>
                    <a:lnTo>
                      <a:pt x="35" y="330"/>
                    </a:lnTo>
                    <a:lnTo>
                      <a:pt x="23" y="276"/>
                    </a:lnTo>
                    <a:lnTo>
                      <a:pt x="23" y="27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4706"/>
                      <a:invGamma/>
                    </a:schemeClr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96284" name="Freeform 28"/>
              <p:cNvSpPr>
                <a:spLocks/>
              </p:cNvSpPr>
              <p:nvPr/>
            </p:nvSpPr>
            <p:spPr bwMode="hidden">
              <a:xfrm>
                <a:off x="2082" y="3828"/>
                <a:ext cx="407" cy="486"/>
              </a:xfrm>
              <a:custGeom>
                <a:avLst/>
                <a:gdLst/>
                <a:ahLst/>
                <a:cxnLst>
                  <a:cxn ang="0">
                    <a:pos x="18" y="300"/>
                  </a:cxn>
                  <a:cxn ang="0">
                    <a:pos x="24" y="246"/>
                  </a:cxn>
                  <a:cxn ang="0">
                    <a:pos x="48" y="198"/>
                  </a:cxn>
                  <a:cxn ang="0">
                    <a:pos x="83" y="150"/>
                  </a:cxn>
                  <a:cxn ang="0">
                    <a:pos x="131" y="108"/>
                  </a:cxn>
                  <a:cxn ang="0">
                    <a:pos x="185" y="72"/>
                  </a:cxn>
                  <a:cxn ang="0">
                    <a:pos x="251" y="42"/>
                  </a:cxn>
                  <a:cxn ang="0">
                    <a:pos x="329" y="24"/>
                  </a:cxn>
                  <a:cxn ang="0">
                    <a:pos x="406" y="6"/>
                  </a:cxn>
                  <a:cxn ang="0">
                    <a:pos x="406" y="0"/>
                  </a:cxn>
                  <a:cxn ang="0">
                    <a:pos x="323" y="12"/>
                  </a:cxn>
                  <a:cxn ang="0">
                    <a:pos x="245" y="36"/>
                  </a:cxn>
                  <a:cxn ang="0">
                    <a:pos x="179" y="66"/>
                  </a:cxn>
                  <a:cxn ang="0">
                    <a:pos x="119" y="102"/>
                  </a:cxn>
                  <a:cxn ang="0">
                    <a:pos x="72" y="144"/>
                  </a:cxn>
                  <a:cxn ang="0">
                    <a:pos x="30" y="192"/>
                  </a:cxn>
                  <a:cxn ang="0">
                    <a:pos x="6" y="246"/>
                  </a:cxn>
                  <a:cxn ang="0">
                    <a:pos x="0" y="300"/>
                  </a:cxn>
                  <a:cxn ang="0">
                    <a:pos x="6" y="348"/>
                  </a:cxn>
                  <a:cxn ang="0">
                    <a:pos x="30" y="396"/>
                  </a:cxn>
                  <a:cxn ang="0">
                    <a:pos x="66" y="444"/>
                  </a:cxn>
                  <a:cxn ang="0">
                    <a:pos x="107" y="486"/>
                  </a:cxn>
                  <a:cxn ang="0">
                    <a:pos x="131" y="486"/>
                  </a:cxn>
                  <a:cxn ang="0">
                    <a:pos x="83" y="450"/>
                  </a:cxn>
                  <a:cxn ang="0">
                    <a:pos x="48" y="402"/>
                  </a:cxn>
                  <a:cxn ang="0">
                    <a:pos x="24" y="354"/>
                  </a:cxn>
                  <a:cxn ang="0">
                    <a:pos x="18" y="300"/>
                  </a:cxn>
                  <a:cxn ang="0">
                    <a:pos x="18" y="300"/>
                  </a:cxn>
                </a:cxnLst>
                <a:rect l="0" t="0" r="r" b="b"/>
                <a:pathLst>
                  <a:path w="406" h="486">
                    <a:moveTo>
                      <a:pt x="18" y="300"/>
                    </a:moveTo>
                    <a:lnTo>
                      <a:pt x="24" y="246"/>
                    </a:lnTo>
                    <a:lnTo>
                      <a:pt x="48" y="198"/>
                    </a:lnTo>
                    <a:lnTo>
                      <a:pt x="83" y="150"/>
                    </a:lnTo>
                    <a:lnTo>
                      <a:pt x="131" y="108"/>
                    </a:lnTo>
                    <a:lnTo>
                      <a:pt x="185" y="72"/>
                    </a:lnTo>
                    <a:lnTo>
                      <a:pt x="251" y="42"/>
                    </a:lnTo>
                    <a:lnTo>
                      <a:pt x="329" y="24"/>
                    </a:lnTo>
                    <a:lnTo>
                      <a:pt x="406" y="6"/>
                    </a:lnTo>
                    <a:lnTo>
                      <a:pt x="406" y="0"/>
                    </a:lnTo>
                    <a:lnTo>
                      <a:pt x="323" y="12"/>
                    </a:lnTo>
                    <a:lnTo>
                      <a:pt x="245" y="36"/>
                    </a:lnTo>
                    <a:lnTo>
                      <a:pt x="179" y="66"/>
                    </a:lnTo>
                    <a:lnTo>
                      <a:pt x="119" y="102"/>
                    </a:lnTo>
                    <a:lnTo>
                      <a:pt x="72" y="144"/>
                    </a:lnTo>
                    <a:lnTo>
                      <a:pt x="30" y="192"/>
                    </a:lnTo>
                    <a:lnTo>
                      <a:pt x="6" y="246"/>
                    </a:lnTo>
                    <a:lnTo>
                      <a:pt x="0" y="300"/>
                    </a:lnTo>
                    <a:lnTo>
                      <a:pt x="6" y="348"/>
                    </a:lnTo>
                    <a:lnTo>
                      <a:pt x="30" y="396"/>
                    </a:lnTo>
                    <a:lnTo>
                      <a:pt x="66" y="444"/>
                    </a:lnTo>
                    <a:lnTo>
                      <a:pt x="107" y="486"/>
                    </a:lnTo>
                    <a:lnTo>
                      <a:pt x="131" y="486"/>
                    </a:lnTo>
                    <a:lnTo>
                      <a:pt x="83" y="450"/>
                    </a:lnTo>
                    <a:lnTo>
                      <a:pt x="48" y="402"/>
                    </a:lnTo>
                    <a:lnTo>
                      <a:pt x="24" y="354"/>
                    </a:lnTo>
                    <a:lnTo>
                      <a:pt x="18" y="300"/>
                    </a:lnTo>
                    <a:lnTo>
                      <a:pt x="18" y="30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96285" name="Freeform 29"/>
              <p:cNvSpPr>
                <a:spLocks/>
              </p:cNvSpPr>
              <p:nvPr/>
            </p:nvSpPr>
            <p:spPr bwMode="hidden">
              <a:xfrm>
                <a:off x="2987" y="4044"/>
                <a:ext cx="108" cy="252"/>
              </a:xfrm>
              <a:custGeom>
                <a:avLst/>
                <a:gdLst/>
                <a:ahLst/>
                <a:cxnLst>
                  <a:cxn ang="0">
                    <a:pos x="89" y="84"/>
                  </a:cxn>
                  <a:cxn ang="0">
                    <a:pos x="83" y="132"/>
                  </a:cxn>
                  <a:cxn ang="0">
                    <a:pos x="65" y="174"/>
                  </a:cxn>
                  <a:cxn ang="0">
                    <a:pos x="36" y="216"/>
                  </a:cxn>
                  <a:cxn ang="0">
                    <a:pos x="0" y="252"/>
                  </a:cxn>
                  <a:cxn ang="0">
                    <a:pos x="18" y="252"/>
                  </a:cxn>
                  <a:cxn ang="0">
                    <a:pos x="53" y="216"/>
                  </a:cxn>
                  <a:cxn ang="0">
                    <a:pos x="83" y="174"/>
                  </a:cxn>
                  <a:cxn ang="0">
                    <a:pos x="101" y="132"/>
                  </a:cxn>
                  <a:cxn ang="0">
                    <a:pos x="107" y="84"/>
                  </a:cxn>
                  <a:cxn ang="0">
                    <a:pos x="101" y="42"/>
                  </a:cxn>
                  <a:cxn ang="0">
                    <a:pos x="89" y="0"/>
                  </a:cxn>
                  <a:cxn ang="0">
                    <a:pos x="65" y="0"/>
                  </a:cxn>
                  <a:cxn ang="0">
                    <a:pos x="83" y="42"/>
                  </a:cxn>
                  <a:cxn ang="0">
                    <a:pos x="89" y="84"/>
                  </a:cxn>
                  <a:cxn ang="0">
                    <a:pos x="89" y="84"/>
                  </a:cxn>
                </a:cxnLst>
                <a:rect l="0" t="0" r="r" b="b"/>
                <a:pathLst>
                  <a:path w="107" h="252">
                    <a:moveTo>
                      <a:pt x="89" y="84"/>
                    </a:moveTo>
                    <a:lnTo>
                      <a:pt x="83" y="132"/>
                    </a:lnTo>
                    <a:lnTo>
                      <a:pt x="65" y="174"/>
                    </a:lnTo>
                    <a:lnTo>
                      <a:pt x="36" y="216"/>
                    </a:lnTo>
                    <a:lnTo>
                      <a:pt x="0" y="252"/>
                    </a:lnTo>
                    <a:lnTo>
                      <a:pt x="18" y="252"/>
                    </a:lnTo>
                    <a:lnTo>
                      <a:pt x="53" y="216"/>
                    </a:lnTo>
                    <a:lnTo>
                      <a:pt x="83" y="174"/>
                    </a:lnTo>
                    <a:lnTo>
                      <a:pt x="101" y="132"/>
                    </a:lnTo>
                    <a:lnTo>
                      <a:pt x="107" y="84"/>
                    </a:lnTo>
                    <a:lnTo>
                      <a:pt x="101" y="42"/>
                    </a:lnTo>
                    <a:lnTo>
                      <a:pt x="89" y="0"/>
                    </a:lnTo>
                    <a:lnTo>
                      <a:pt x="65" y="0"/>
                    </a:lnTo>
                    <a:lnTo>
                      <a:pt x="83" y="42"/>
                    </a:lnTo>
                    <a:lnTo>
                      <a:pt x="89" y="84"/>
                    </a:lnTo>
                    <a:lnTo>
                      <a:pt x="89" y="8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1961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96286" name="Freeform 30"/>
              <p:cNvSpPr>
                <a:spLocks/>
              </p:cNvSpPr>
              <p:nvPr/>
            </p:nvSpPr>
            <p:spPr bwMode="hidden">
              <a:xfrm>
                <a:off x="2068" y="3685"/>
                <a:ext cx="835" cy="150"/>
              </a:xfrm>
              <a:custGeom>
                <a:avLst/>
                <a:gdLst/>
                <a:ahLst/>
                <a:cxnLst>
                  <a:cxn ang="0">
                    <a:pos x="518" y="18"/>
                  </a:cxn>
                  <a:cxn ang="0">
                    <a:pos x="597" y="24"/>
                  </a:cxn>
                  <a:cxn ang="0">
                    <a:pos x="682" y="30"/>
                  </a:cxn>
                  <a:cxn ang="0">
                    <a:pos x="755" y="42"/>
                  </a:cxn>
                  <a:cxn ang="0">
                    <a:pos x="828" y="60"/>
                  </a:cxn>
                  <a:cxn ang="0">
                    <a:pos x="835" y="42"/>
                  </a:cxn>
                  <a:cxn ang="0">
                    <a:pos x="761" y="24"/>
                  </a:cxn>
                  <a:cxn ang="0">
                    <a:pos x="688" y="12"/>
                  </a:cxn>
                  <a:cxn ang="0">
                    <a:pos x="603" y="6"/>
                  </a:cxn>
                  <a:cxn ang="0">
                    <a:pos x="518" y="0"/>
                  </a:cxn>
                  <a:cxn ang="0">
                    <a:pos x="372" y="12"/>
                  </a:cxn>
                  <a:cxn ang="0">
                    <a:pos x="232" y="36"/>
                  </a:cxn>
                  <a:cxn ang="0">
                    <a:pos x="110" y="78"/>
                  </a:cxn>
                  <a:cxn ang="0">
                    <a:pos x="0" y="132"/>
                  </a:cxn>
                  <a:cxn ang="0">
                    <a:pos x="19" y="150"/>
                  </a:cxn>
                  <a:cxn ang="0">
                    <a:pos x="122" y="96"/>
                  </a:cxn>
                  <a:cxn ang="0">
                    <a:pos x="244" y="54"/>
                  </a:cxn>
                  <a:cxn ang="0">
                    <a:pos x="378" y="30"/>
                  </a:cxn>
                  <a:cxn ang="0">
                    <a:pos x="518" y="18"/>
                  </a:cxn>
                  <a:cxn ang="0">
                    <a:pos x="518" y="18"/>
                  </a:cxn>
                </a:cxnLst>
                <a:rect l="0" t="0" r="r" b="b"/>
                <a:pathLst>
                  <a:path w="835" h="150">
                    <a:moveTo>
                      <a:pt x="518" y="18"/>
                    </a:moveTo>
                    <a:lnTo>
                      <a:pt x="597" y="24"/>
                    </a:lnTo>
                    <a:lnTo>
                      <a:pt x="682" y="30"/>
                    </a:lnTo>
                    <a:lnTo>
                      <a:pt x="755" y="42"/>
                    </a:lnTo>
                    <a:lnTo>
                      <a:pt x="828" y="60"/>
                    </a:lnTo>
                    <a:lnTo>
                      <a:pt x="835" y="42"/>
                    </a:lnTo>
                    <a:lnTo>
                      <a:pt x="761" y="24"/>
                    </a:lnTo>
                    <a:lnTo>
                      <a:pt x="688" y="12"/>
                    </a:lnTo>
                    <a:lnTo>
                      <a:pt x="603" y="6"/>
                    </a:lnTo>
                    <a:lnTo>
                      <a:pt x="518" y="0"/>
                    </a:lnTo>
                    <a:lnTo>
                      <a:pt x="372" y="12"/>
                    </a:lnTo>
                    <a:lnTo>
                      <a:pt x="232" y="36"/>
                    </a:lnTo>
                    <a:lnTo>
                      <a:pt x="110" y="78"/>
                    </a:lnTo>
                    <a:lnTo>
                      <a:pt x="0" y="132"/>
                    </a:lnTo>
                    <a:lnTo>
                      <a:pt x="19" y="150"/>
                    </a:lnTo>
                    <a:lnTo>
                      <a:pt x="122" y="96"/>
                    </a:lnTo>
                    <a:lnTo>
                      <a:pt x="244" y="54"/>
                    </a:lnTo>
                    <a:lnTo>
                      <a:pt x="378" y="30"/>
                    </a:lnTo>
                    <a:lnTo>
                      <a:pt x="518" y="18"/>
                    </a:lnTo>
                    <a:lnTo>
                      <a:pt x="518" y="18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96287" name="Freeform 31"/>
              <p:cNvSpPr>
                <a:spLocks/>
              </p:cNvSpPr>
              <p:nvPr/>
            </p:nvSpPr>
            <p:spPr bwMode="hidden">
              <a:xfrm>
                <a:off x="1867" y="3853"/>
                <a:ext cx="171" cy="461"/>
              </a:xfrm>
              <a:custGeom>
                <a:avLst/>
                <a:gdLst/>
                <a:ahLst/>
                <a:cxnLst>
                  <a:cxn ang="0">
                    <a:pos x="31" y="263"/>
                  </a:cxn>
                  <a:cxn ang="0">
                    <a:pos x="43" y="191"/>
                  </a:cxn>
                  <a:cxn ang="0">
                    <a:pos x="67" y="131"/>
                  </a:cxn>
                  <a:cxn ang="0">
                    <a:pos x="116" y="72"/>
                  </a:cxn>
                  <a:cxn ang="0">
                    <a:pos x="171" y="18"/>
                  </a:cxn>
                  <a:cxn ang="0">
                    <a:pos x="153" y="0"/>
                  </a:cxn>
                  <a:cxn ang="0">
                    <a:pos x="86" y="60"/>
                  </a:cxn>
                  <a:cxn ang="0">
                    <a:pos x="43" y="120"/>
                  </a:cxn>
                  <a:cxn ang="0">
                    <a:pos x="13" y="191"/>
                  </a:cxn>
                  <a:cxn ang="0">
                    <a:pos x="0" y="263"/>
                  </a:cxn>
                  <a:cxn ang="0">
                    <a:pos x="6" y="317"/>
                  </a:cxn>
                  <a:cxn ang="0">
                    <a:pos x="25" y="365"/>
                  </a:cxn>
                  <a:cxn ang="0">
                    <a:pos x="49" y="413"/>
                  </a:cxn>
                  <a:cxn ang="0">
                    <a:pos x="86" y="461"/>
                  </a:cxn>
                  <a:cxn ang="0">
                    <a:pos x="122" y="461"/>
                  </a:cxn>
                  <a:cxn ang="0">
                    <a:pos x="86" y="413"/>
                  </a:cxn>
                  <a:cxn ang="0">
                    <a:pos x="55" y="365"/>
                  </a:cxn>
                  <a:cxn ang="0">
                    <a:pos x="37" y="317"/>
                  </a:cxn>
                  <a:cxn ang="0">
                    <a:pos x="31" y="263"/>
                  </a:cxn>
                  <a:cxn ang="0">
                    <a:pos x="31" y="263"/>
                  </a:cxn>
                </a:cxnLst>
                <a:rect l="0" t="0" r="r" b="b"/>
                <a:pathLst>
                  <a:path w="171" h="461">
                    <a:moveTo>
                      <a:pt x="31" y="263"/>
                    </a:moveTo>
                    <a:lnTo>
                      <a:pt x="43" y="191"/>
                    </a:lnTo>
                    <a:lnTo>
                      <a:pt x="67" y="131"/>
                    </a:lnTo>
                    <a:lnTo>
                      <a:pt x="116" y="72"/>
                    </a:lnTo>
                    <a:lnTo>
                      <a:pt x="171" y="18"/>
                    </a:lnTo>
                    <a:lnTo>
                      <a:pt x="153" y="0"/>
                    </a:lnTo>
                    <a:lnTo>
                      <a:pt x="86" y="60"/>
                    </a:lnTo>
                    <a:lnTo>
                      <a:pt x="43" y="120"/>
                    </a:lnTo>
                    <a:lnTo>
                      <a:pt x="13" y="191"/>
                    </a:lnTo>
                    <a:lnTo>
                      <a:pt x="0" y="263"/>
                    </a:lnTo>
                    <a:lnTo>
                      <a:pt x="6" y="317"/>
                    </a:lnTo>
                    <a:lnTo>
                      <a:pt x="25" y="365"/>
                    </a:lnTo>
                    <a:lnTo>
                      <a:pt x="49" y="413"/>
                    </a:lnTo>
                    <a:lnTo>
                      <a:pt x="86" y="461"/>
                    </a:lnTo>
                    <a:lnTo>
                      <a:pt x="122" y="461"/>
                    </a:lnTo>
                    <a:lnTo>
                      <a:pt x="86" y="413"/>
                    </a:lnTo>
                    <a:lnTo>
                      <a:pt x="55" y="365"/>
                    </a:lnTo>
                    <a:lnTo>
                      <a:pt x="37" y="317"/>
                    </a:lnTo>
                    <a:lnTo>
                      <a:pt x="31" y="263"/>
                    </a:lnTo>
                    <a:lnTo>
                      <a:pt x="31" y="263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96288" name="Freeform 32"/>
              <p:cNvSpPr>
                <a:spLocks/>
              </p:cNvSpPr>
              <p:nvPr/>
            </p:nvSpPr>
            <p:spPr bwMode="hidden">
              <a:xfrm>
                <a:off x="2951" y="3751"/>
                <a:ext cx="360" cy="563"/>
              </a:xfrm>
              <a:custGeom>
                <a:avLst/>
                <a:gdLst/>
                <a:ahLst/>
                <a:cxnLst>
                  <a:cxn ang="0">
                    <a:pos x="360" y="365"/>
                  </a:cxn>
                  <a:cxn ang="0">
                    <a:pos x="353" y="305"/>
                  </a:cxn>
                  <a:cxn ang="0">
                    <a:pos x="335" y="251"/>
                  </a:cxn>
                  <a:cxn ang="0">
                    <a:pos x="305" y="204"/>
                  </a:cxn>
                  <a:cxn ang="0">
                    <a:pos x="262" y="156"/>
                  </a:cxn>
                  <a:cxn ang="0">
                    <a:pos x="213" y="108"/>
                  </a:cxn>
                  <a:cxn ang="0">
                    <a:pos x="159" y="66"/>
                  </a:cxn>
                  <a:cxn ang="0">
                    <a:pos x="92" y="30"/>
                  </a:cxn>
                  <a:cxn ang="0">
                    <a:pos x="19" y="0"/>
                  </a:cxn>
                  <a:cxn ang="0">
                    <a:pos x="0" y="12"/>
                  </a:cxn>
                  <a:cxn ang="0">
                    <a:pos x="67" y="42"/>
                  </a:cxn>
                  <a:cxn ang="0">
                    <a:pos x="134" y="78"/>
                  </a:cxn>
                  <a:cxn ang="0">
                    <a:pos x="189" y="114"/>
                  </a:cxn>
                  <a:cxn ang="0">
                    <a:pos x="238" y="162"/>
                  </a:cxn>
                  <a:cxn ang="0">
                    <a:pos x="274" y="210"/>
                  </a:cxn>
                  <a:cxn ang="0">
                    <a:pos x="299" y="257"/>
                  </a:cxn>
                  <a:cxn ang="0">
                    <a:pos x="317" y="311"/>
                  </a:cxn>
                  <a:cxn ang="0">
                    <a:pos x="323" y="365"/>
                  </a:cxn>
                  <a:cxn ang="0">
                    <a:pos x="317" y="419"/>
                  </a:cxn>
                  <a:cxn ang="0">
                    <a:pos x="299" y="467"/>
                  </a:cxn>
                  <a:cxn ang="0">
                    <a:pos x="274" y="515"/>
                  </a:cxn>
                  <a:cxn ang="0">
                    <a:pos x="238" y="563"/>
                  </a:cxn>
                  <a:cxn ang="0">
                    <a:pos x="268" y="563"/>
                  </a:cxn>
                  <a:cxn ang="0">
                    <a:pos x="311" y="515"/>
                  </a:cxn>
                  <a:cxn ang="0">
                    <a:pos x="335" y="467"/>
                  </a:cxn>
                  <a:cxn ang="0">
                    <a:pos x="353" y="419"/>
                  </a:cxn>
                  <a:cxn ang="0">
                    <a:pos x="360" y="365"/>
                  </a:cxn>
                  <a:cxn ang="0">
                    <a:pos x="360" y="365"/>
                  </a:cxn>
                </a:cxnLst>
                <a:rect l="0" t="0" r="r" b="b"/>
                <a:pathLst>
                  <a:path w="360" h="563">
                    <a:moveTo>
                      <a:pt x="360" y="365"/>
                    </a:moveTo>
                    <a:lnTo>
                      <a:pt x="353" y="305"/>
                    </a:lnTo>
                    <a:lnTo>
                      <a:pt x="335" y="251"/>
                    </a:lnTo>
                    <a:lnTo>
                      <a:pt x="305" y="204"/>
                    </a:lnTo>
                    <a:lnTo>
                      <a:pt x="262" y="156"/>
                    </a:lnTo>
                    <a:lnTo>
                      <a:pt x="213" y="108"/>
                    </a:lnTo>
                    <a:lnTo>
                      <a:pt x="159" y="66"/>
                    </a:lnTo>
                    <a:lnTo>
                      <a:pt x="92" y="30"/>
                    </a:lnTo>
                    <a:lnTo>
                      <a:pt x="19" y="0"/>
                    </a:lnTo>
                    <a:lnTo>
                      <a:pt x="0" y="12"/>
                    </a:lnTo>
                    <a:lnTo>
                      <a:pt x="67" y="42"/>
                    </a:lnTo>
                    <a:lnTo>
                      <a:pt x="134" y="78"/>
                    </a:lnTo>
                    <a:lnTo>
                      <a:pt x="189" y="114"/>
                    </a:lnTo>
                    <a:lnTo>
                      <a:pt x="238" y="162"/>
                    </a:lnTo>
                    <a:lnTo>
                      <a:pt x="274" y="210"/>
                    </a:lnTo>
                    <a:lnTo>
                      <a:pt x="299" y="257"/>
                    </a:lnTo>
                    <a:lnTo>
                      <a:pt x="317" y="311"/>
                    </a:lnTo>
                    <a:lnTo>
                      <a:pt x="323" y="365"/>
                    </a:lnTo>
                    <a:lnTo>
                      <a:pt x="317" y="419"/>
                    </a:lnTo>
                    <a:lnTo>
                      <a:pt x="299" y="467"/>
                    </a:lnTo>
                    <a:lnTo>
                      <a:pt x="274" y="515"/>
                    </a:lnTo>
                    <a:lnTo>
                      <a:pt x="238" y="563"/>
                    </a:lnTo>
                    <a:lnTo>
                      <a:pt x="268" y="563"/>
                    </a:lnTo>
                    <a:lnTo>
                      <a:pt x="311" y="515"/>
                    </a:lnTo>
                    <a:lnTo>
                      <a:pt x="335" y="467"/>
                    </a:lnTo>
                    <a:lnTo>
                      <a:pt x="353" y="419"/>
                    </a:lnTo>
                    <a:lnTo>
                      <a:pt x="360" y="365"/>
                    </a:lnTo>
                    <a:lnTo>
                      <a:pt x="360" y="3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96289" name="Freeform 33"/>
              <p:cNvSpPr>
                <a:spLocks/>
              </p:cNvSpPr>
              <p:nvPr/>
            </p:nvSpPr>
            <p:spPr bwMode="hidden">
              <a:xfrm>
                <a:off x="2318" y="3631"/>
                <a:ext cx="1078" cy="425"/>
              </a:xfrm>
              <a:custGeom>
                <a:avLst/>
                <a:gdLst/>
                <a:ahLst/>
                <a:cxnLst>
                  <a:cxn ang="0">
                    <a:pos x="1053" y="425"/>
                  </a:cxn>
                  <a:cxn ang="0">
                    <a:pos x="1078" y="419"/>
                  </a:cxn>
                  <a:cxn ang="0">
                    <a:pos x="1066" y="377"/>
                  </a:cxn>
                  <a:cxn ang="0">
                    <a:pos x="1047" y="336"/>
                  </a:cxn>
                  <a:cxn ang="0">
                    <a:pos x="986" y="252"/>
                  </a:cxn>
                  <a:cxn ang="0">
                    <a:pos x="907" y="180"/>
                  </a:cxn>
                  <a:cxn ang="0">
                    <a:pos x="810" y="120"/>
                  </a:cxn>
                  <a:cxn ang="0">
                    <a:pos x="694" y="72"/>
                  </a:cxn>
                  <a:cxn ang="0">
                    <a:pos x="560" y="30"/>
                  </a:cxn>
                  <a:cxn ang="0">
                    <a:pos x="420" y="6"/>
                  </a:cxn>
                  <a:cxn ang="0">
                    <a:pos x="268" y="0"/>
                  </a:cxn>
                  <a:cxn ang="0">
                    <a:pos x="134" y="6"/>
                  </a:cxn>
                  <a:cxn ang="0">
                    <a:pos x="0" y="24"/>
                  </a:cxn>
                  <a:cxn ang="0">
                    <a:pos x="12" y="36"/>
                  </a:cxn>
                  <a:cxn ang="0">
                    <a:pos x="134" y="18"/>
                  </a:cxn>
                  <a:cxn ang="0">
                    <a:pos x="268" y="12"/>
                  </a:cxn>
                  <a:cxn ang="0">
                    <a:pos x="420" y="18"/>
                  </a:cxn>
                  <a:cxn ang="0">
                    <a:pos x="554" y="42"/>
                  </a:cxn>
                  <a:cxn ang="0">
                    <a:pos x="682" y="84"/>
                  </a:cxn>
                  <a:cxn ang="0">
                    <a:pos x="798" y="132"/>
                  </a:cxn>
                  <a:cxn ang="0">
                    <a:pos x="895" y="192"/>
                  </a:cxn>
                  <a:cxn ang="0">
                    <a:pos x="968" y="264"/>
                  </a:cxn>
                  <a:cxn ang="0">
                    <a:pos x="999" y="300"/>
                  </a:cxn>
                  <a:cxn ang="0">
                    <a:pos x="1023" y="342"/>
                  </a:cxn>
                  <a:cxn ang="0">
                    <a:pos x="1041" y="383"/>
                  </a:cxn>
                  <a:cxn ang="0">
                    <a:pos x="1053" y="425"/>
                  </a:cxn>
                  <a:cxn ang="0">
                    <a:pos x="1053" y="425"/>
                  </a:cxn>
                </a:cxnLst>
                <a:rect l="0" t="0" r="r" b="b"/>
                <a:pathLst>
                  <a:path w="1078" h="425">
                    <a:moveTo>
                      <a:pt x="1053" y="425"/>
                    </a:moveTo>
                    <a:lnTo>
                      <a:pt x="1078" y="419"/>
                    </a:lnTo>
                    <a:lnTo>
                      <a:pt x="1066" y="377"/>
                    </a:lnTo>
                    <a:lnTo>
                      <a:pt x="1047" y="336"/>
                    </a:lnTo>
                    <a:lnTo>
                      <a:pt x="986" y="252"/>
                    </a:lnTo>
                    <a:lnTo>
                      <a:pt x="907" y="180"/>
                    </a:lnTo>
                    <a:lnTo>
                      <a:pt x="810" y="120"/>
                    </a:lnTo>
                    <a:lnTo>
                      <a:pt x="694" y="72"/>
                    </a:lnTo>
                    <a:lnTo>
                      <a:pt x="560" y="30"/>
                    </a:lnTo>
                    <a:lnTo>
                      <a:pt x="420" y="6"/>
                    </a:lnTo>
                    <a:lnTo>
                      <a:pt x="268" y="0"/>
                    </a:lnTo>
                    <a:lnTo>
                      <a:pt x="134" y="6"/>
                    </a:lnTo>
                    <a:lnTo>
                      <a:pt x="0" y="24"/>
                    </a:lnTo>
                    <a:lnTo>
                      <a:pt x="12" y="36"/>
                    </a:lnTo>
                    <a:lnTo>
                      <a:pt x="134" y="18"/>
                    </a:lnTo>
                    <a:lnTo>
                      <a:pt x="268" y="12"/>
                    </a:lnTo>
                    <a:lnTo>
                      <a:pt x="420" y="18"/>
                    </a:lnTo>
                    <a:lnTo>
                      <a:pt x="554" y="42"/>
                    </a:lnTo>
                    <a:lnTo>
                      <a:pt x="682" y="84"/>
                    </a:lnTo>
                    <a:lnTo>
                      <a:pt x="798" y="132"/>
                    </a:lnTo>
                    <a:lnTo>
                      <a:pt x="895" y="192"/>
                    </a:lnTo>
                    <a:lnTo>
                      <a:pt x="968" y="264"/>
                    </a:lnTo>
                    <a:lnTo>
                      <a:pt x="999" y="300"/>
                    </a:lnTo>
                    <a:lnTo>
                      <a:pt x="1023" y="342"/>
                    </a:lnTo>
                    <a:lnTo>
                      <a:pt x="1041" y="383"/>
                    </a:lnTo>
                    <a:lnTo>
                      <a:pt x="1053" y="425"/>
                    </a:lnTo>
                    <a:lnTo>
                      <a:pt x="1053" y="42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96290" name="Freeform 34"/>
              <p:cNvSpPr>
                <a:spLocks/>
              </p:cNvSpPr>
              <p:nvPr/>
            </p:nvSpPr>
            <p:spPr bwMode="hidden">
              <a:xfrm>
                <a:off x="3304" y="4080"/>
                <a:ext cx="98" cy="234"/>
              </a:xfrm>
              <a:custGeom>
                <a:avLst/>
                <a:gdLst/>
                <a:ahLst/>
                <a:cxnLst>
                  <a:cxn ang="0">
                    <a:pos x="0" y="234"/>
                  </a:cxn>
                  <a:cxn ang="0">
                    <a:pos x="25" y="234"/>
                  </a:cxn>
                  <a:cxn ang="0">
                    <a:pos x="55" y="186"/>
                  </a:cxn>
                  <a:cxn ang="0">
                    <a:pos x="80" y="138"/>
                  </a:cxn>
                  <a:cxn ang="0">
                    <a:pos x="92" y="90"/>
                  </a:cxn>
                  <a:cxn ang="0">
                    <a:pos x="98" y="36"/>
                  </a:cxn>
                  <a:cxn ang="0">
                    <a:pos x="98" y="0"/>
                  </a:cxn>
                  <a:cxn ang="0">
                    <a:pos x="74" y="0"/>
                  </a:cxn>
                  <a:cxn ang="0">
                    <a:pos x="74" y="36"/>
                  </a:cxn>
                  <a:cxn ang="0">
                    <a:pos x="67" y="90"/>
                  </a:cxn>
                  <a:cxn ang="0">
                    <a:pos x="55" y="138"/>
                  </a:cxn>
                  <a:cxn ang="0">
                    <a:pos x="31" y="186"/>
                  </a:cxn>
                  <a:cxn ang="0">
                    <a:pos x="0" y="234"/>
                  </a:cxn>
                  <a:cxn ang="0">
                    <a:pos x="0" y="234"/>
                  </a:cxn>
                </a:cxnLst>
                <a:rect l="0" t="0" r="r" b="b"/>
                <a:pathLst>
                  <a:path w="98" h="234">
                    <a:moveTo>
                      <a:pt x="0" y="234"/>
                    </a:moveTo>
                    <a:lnTo>
                      <a:pt x="25" y="234"/>
                    </a:lnTo>
                    <a:lnTo>
                      <a:pt x="55" y="186"/>
                    </a:lnTo>
                    <a:lnTo>
                      <a:pt x="80" y="138"/>
                    </a:lnTo>
                    <a:lnTo>
                      <a:pt x="92" y="90"/>
                    </a:lnTo>
                    <a:lnTo>
                      <a:pt x="98" y="36"/>
                    </a:lnTo>
                    <a:lnTo>
                      <a:pt x="98" y="0"/>
                    </a:lnTo>
                    <a:lnTo>
                      <a:pt x="74" y="0"/>
                    </a:lnTo>
                    <a:lnTo>
                      <a:pt x="74" y="36"/>
                    </a:lnTo>
                    <a:lnTo>
                      <a:pt x="67" y="90"/>
                    </a:lnTo>
                    <a:lnTo>
                      <a:pt x="55" y="138"/>
                    </a:lnTo>
                    <a:lnTo>
                      <a:pt x="31" y="186"/>
                    </a:lnTo>
                    <a:lnTo>
                      <a:pt x="0" y="234"/>
                    </a:lnTo>
                    <a:lnTo>
                      <a:pt x="0" y="23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96291" name="Freeform 35"/>
              <p:cNvSpPr>
                <a:spLocks/>
              </p:cNvSpPr>
              <p:nvPr/>
            </p:nvSpPr>
            <p:spPr bwMode="hidden">
              <a:xfrm>
                <a:off x="1776" y="3673"/>
                <a:ext cx="481" cy="641"/>
              </a:xfrm>
              <a:custGeom>
                <a:avLst/>
                <a:gdLst/>
                <a:ahLst/>
                <a:cxnLst>
                  <a:cxn ang="0">
                    <a:pos x="18" y="443"/>
                  </a:cxn>
                  <a:cxn ang="0">
                    <a:pos x="24" y="371"/>
                  </a:cxn>
                  <a:cxn ang="0">
                    <a:pos x="55" y="305"/>
                  </a:cxn>
                  <a:cxn ang="0">
                    <a:pos x="91" y="246"/>
                  </a:cxn>
                  <a:cxn ang="0">
                    <a:pos x="146" y="186"/>
                  </a:cxn>
                  <a:cxn ang="0">
                    <a:pos x="213" y="132"/>
                  </a:cxn>
                  <a:cxn ang="0">
                    <a:pos x="292" y="84"/>
                  </a:cxn>
                  <a:cxn ang="0">
                    <a:pos x="384" y="48"/>
                  </a:cxn>
                  <a:cxn ang="0">
                    <a:pos x="481" y="12"/>
                  </a:cxn>
                  <a:cxn ang="0">
                    <a:pos x="457" y="0"/>
                  </a:cxn>
                  <a:cxn ang="0">
                    <a:pos x="359" y="36"/>
                  </a:cxn>
                  <a:cxn ang="0">
                    <a:pos x="274" y="78"/>
                  </a:cxn>
                  <a:cxn ang="0">
                    <a:pos x="195" y="126"/>
                  </a:cxn>
                  <a:cxn ang="0">
                    <a:pos x="128" y="180"/>
                  </a:cxn>
                  <a:cxn ang="0">
                    <a:pos x="73" y="240"/>
                  </a:cxn>
                  <a:cxn ang="0">
                    <a:pos x="37" y="305"/>
                  </a:cxn>
                  <a:cxn ang="0">
                    <a:pos x="6" y="371"/>
                  </a:cxn>
                  <a:cxn ang="0">
                    <a:pos x="0" y="443"/>
                  </a:cxn>
                  <a:cxn ang="0">
                    <a:pos x="6" y="497"/>
                  </a:cxn>
                  <a:cxn ang="0">
                    <a:pos x="18" y="545"/>
                  </a:cxn>
                  <a:cxn ang="0">
                    <a:pos x="43" y="593"/>
                  </a:cxn>
                  <a:cxn ang="0">
                    <a:pos x="73" y="641"/>
                  </a:cxn>
                  <a:cxn ang="0">
                    <a:pos x="97" y="641"/>
                  </a:cxn>
                  <a:cxn ang="0">
                    <a:pos x="67" y="593"/>
                  </a:cxn>
                  <a:cxn ang="0">
                    <a:pos x="43" y="545"/>
                  </a:cxn>
                  <a:cxn ang="0">
                    <a:pos x="24" y="497"/>
                  </a:cxn>
                  <a:cxn ang="0">
                    <a:pos x="18" y="443"/>
                  </a:cxn>
                  <a:cxn ang="0">
                    <a:pos x="18" y="443"/>
                  </a:cxn>
                </a:cxnLst>
                <a:rect l="0" t="0" r="r" b="b"/>
                <a:pathLst>
                  <a:path w="481" h="641">
                    <a:moveTo>
                      <a:pt x="18" y="443"/>
                    </a:moveTo>
                    <a:lnTo>
                      <a:pt x="24" y="371"/>
                    </a:lnTo>
                    <a:lnTo>
                      <a:pt x="55" y="305"/>
                    </a:lnTo>
                    <a:lnTo>
                      <a:pt x="91" y="246"/>
                    </a:lnTo>
                    <a:lnTo>
                      <a:pt x="146" y="186"/>
                    </a:lnTo>
                    <a:lnTo>
                      <a:pt x="213" y="132"/>
                    </a:lnTo>
                    <a:lnTo>
                      <a:pt x="292" y="84"/>
                    </a:lnTo>
                    <a:lnTo>
                      <a:pt x="384" y="48"/>
                    </a:lnTo>
                    <a:lnTo>
                      <a:pt x="481" y="12"/>
                    </a:lnTo>
                    <a:lnTo>
                      <a:pt x="457" y="0"/>
                    </a:lnTo>
                    <a:lnTo>
                      <a:pt x="359" y="36"/>
                    </a:lnTo>
                    <a:lnTo>
                      <a:pt x="274" y="78"/>
                    </a:lnTo>
                    <a:lnTo>
                      <a:pt x="195" y="126"/>
                    </a:lnTo>
                    <a:lnTo>
                      <a:pt x="128" y="180"/>
                    </a:lnTo>
                    <a:lnTo>
                      <a:pt x="73" y="240"/>
                    </a:lnTo>
                    <a:lnTo>
                      <a:pt x="37" y="305"/>
                    </a:lnTo>
                    <a:lnTo>
                      <a:pt x="6" y="371"/>
                    </a:lnTo>
                    <a:lnTo>
                      <a:pt x="0" y="443"/>
                    </a:lnTo>
                    <a:lnTo>
                      <a:pt x="6" y="497"/>
                    </a:lnTo>
                    <a:lnTo>
                      <a:pt x="18" y="545"/>
                    </a:lnTo>
                    <a:lnTo>
                      <a:pt x="43" y="593"/>
                    </a:lnTo>
                    <a:lnTo>
                      <a:pt x="73" y="641"/>
                    </a:lnTo>
                    <a:lnTo>
                      <a:pt x="97" y="641"/>
                    </a:lnTo>
                    <a:lnTo>
                      <a:pt x="67" y="593"/>
                    </a:lnTo>
                    <a:lnTo>
                      <a:pt x="43" y="545"/>
                    </a:lnTo>
                    <a:lnTo>
                      <a:pt x="24" y="497"/>
                    </a:lnTo>
                    <a:lnTo>
                      <a:pt x="18" y="443"/>
                    </a:lnTo>
                    <a:lnTo>
                      <a:pt x="18" y="443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>
                  <a:defRPr/>
                </a:pPr>
                <a:endParaRPr lang="en-US" dirty="0">
                  <a:cs typeface="+mn-cs"/>
                </a:endParaRPr>
              </a:p>
            </p:txBody>
          </p:sp>
        </p:grpSp>
        <p:grpSp>
          <p:nvGrpSpPr>
            <p:cNvPr id="1037" name="Group 36"/>
            <p:cNvGrpSpPr>
              <a:grpSpLocks/>
            </p:cNvGrpSpPr>
            <p:nvPr userDrawn="1"/>
          </p:nvGrpSpPr>
          <p:grpSpPr bwMode="auto">
            <a:xfrm>
              <a:off x="4128" y="3360"/>
              <a:ext cx="1351" cy="821"/>
              <a:chOff x="4128" y="3360"/>
              <a:chExt cx="1351" cy="821"/>
            </a:xfrm>
          </p:grpSpPr>
          <p:sp>
            <p:nvSpPr>
              <p:cNvPr id="96293" name="Freeform 37"/>
              <p:cNvSpPr>
                <a:spLocks noEditPoints="1"/>
              </p:cNvSpPr>
              <p:nvPr/>
            </p:nvSpPr>
            <p:spPr bwMode="hidden">
              <a:xfrm>
                <a:off x="4200" y="3402"/>
                <a:ext cx="1201" cy="731"/>
              </a:xfrm>
              <a:custGeom>
                <a:avLst/>
                <a:gdLst/>
                <a:ahLst/>
                <a:cxnLst>
                  <a:cxn ang="0">
                    <a:pos x="484" y="6"/>
                  </a:cxn>
                  <a:cxn ang="0">
                    <a:pos x="263" y="60"/>
                  </a:cxn>
                  <a:cxn ang="0">
                    <a:pos x="101" y="162"/>
                  </a:cxn>
                  <a:cxn ang="0">
                    <a:pos x="12" y="294"/>
                  </a:cxn>
                  <a:cxn ang="0">
                    <a:pos x="0" y="366"/>
                  </a:cxn>
                  <a:cxn ang="0">
                    <a:pos x="12" y="437"/>
                  </a:cxn>
                  <a:cxn ang="0">
                    <a:pos x="101" y="569"/>
                  </a:cxn>
                  <a:cxn ang="0">
                    <a:pos x="263" y="671"/>
                  </a:cxn>
                  <a:cxn ang="0">
                    <a:pos x="484" y="725"/>
                  </a:cxn>
                  <a:cxn ang="0">
                    <a:pos x="723" y="725"/>
                  </a:cxn>
                  <a:cxn ang="0">
                    <a:pos x="938" y="671"/>
                  </a:cxn>
                  <a:cxn ang="0">
                    <a:pos x="1100" y="569"/>
                  </a:cxn>
                  <a:cxn ang="0">
                    <a:pos x="1189" y="437"/>
                  </a:cxn>
                  <a:cxn ang="0">
                    <a:pos x="1201" y="366"/>
                  </a:cxn>
                  <a:cxn ang="0">
                    <a:pos x="1189" y="294"/>
                  </a:cxn>
                  <a:cxn ang="0">
                    <a:pos x="1100" y="162"/>
                  </a:cxn>
                  <a:cxn ang="0">
                    <a:pos x="938" y="60"/>
                  </a:cxn>
                  <a:cxn ang="0">
                    <a:pos x="723" y="6"/>
                  </a:cxn>
                  <a:cxn ang="0">
                    <a:pos x="604" y="0"/>
                  </a:cxn>
                  <a:cxn ang="0">
                    <a:pos x="490" y="701"/>
                  </a:cxn>
                  <a:cxn ang="0">
                    <a:pos x="287" y="647"/>
                  </a:cxn>
                  <a:cxn ang="0">
                    <a:pos x="131" y="557"/>
                  </a:cxn>
                  <a:cxn ang="0">
                    <a:pos x="48" y="437"/>
                  </a:cxn>
                  <a:cxn ang="0">
                    <a:pos x="36" y="366"/>
                  </a:cxn>
                  <a:cxn ang="0">
                    <a:pos x="48" y="300"/>
                  </a:cxn>
                  <a:cxn ang="0">
                    <a:pos x="131" y="174"/>
                  </a:cxn>
                  <a:cxn ang="0">
                    <a:pos x="287" y="84"/>
                  </a:cxn>
                  <a:cxn ang="0">
                    <a:pos x="490" y="30"/>
                  </a:cxn>
                  <a:cxn ang="0">
                    <a:pos x="717" y="30"/>
                  </a:cxn>
                  <a:cxn ang="0">
                    <a:pos x="920" y="84"/>
                  </a:cxn>
                  <a:cxn ang="0">
                    <a:pos x="1070" y="174"/>
                  </a:cxn>
                  <a:cxn ang="0">
                    <a:pos x="1153" y="300"/>
                  </a:cxn>
                  <a:cxn ang="0">
                    <a:pos x="1153" y="437"/>
                  </a:cxn>
                  <a:cxn ang="0">
                    <a:pos x="1070" y="557"/>
                  </a:cxn>
                  <a:cxn ang="0">
                    <a:pos x="920" y="647"/>
                  </a:cxn>
                  <a:cxn ang="0">
                    <a:pos x="717" y="701"/>
                  </a:cxn>
                  <a:cxn ang="0">
                    <a:pos x="604" y="707"/>
                  </a:cxn>
                </a:cxnLst>
                <a:rect l="0" t="0" r="r" b="b"/>
                <a:pathLst>
                  <a:path w="1201" h="731">
                    <a:moveTo>
                      <a:pt x="604" y="0"/>
                    </a:moveTo>
                    <a:lnTo>
                      <a:pt x="484" y="6"/>
                    </a:lnTo>
                    <a:lnTo>
                      <a:pt x="370" y="30"/>
                    </a:lnTo>
                    <a:lnTo>
                      <a:pt x="263" y="60"/>
                    </a:lnTo>
                    <a:lnTo>
                      <a:pt x="179" y="108"/>
                    </a:lnTo>
                    <a:lnTo>
                      <a:pt x="101" y="162"/>
                    </a:lnTo>
                    <a:lnTo>
                      <a:pt x="48" y="222"/>
                    </a:lnTo>
                    <a:lnTo>
                      <a:pt x="12" y="294"/>
                    </a:lnTo>
                    <a:lnTo>
                      <a:pt x="6" y="330"/>
                    </a:lnTo>
                    <a:lnTo>
                      <a:pt x="0" y="366"/>
                    </a:lnTo>
                    <a:lnTo>
                      <a:pt x="6" y="401"/>
                    </a:lnTo>
                    <a:lnTo>
                      <a:pt x="12" y="437"/>
                    </a:lnTo>
                    <a:lnTo>
                      <a:pt x="48" y="509"/>
                    </a:lnTo>
                    <a:lnTo>
                      <a:pt x="101" y="569"/>
                    </a:lnTo>
                    <a:lnTo>
                      <a:pt x="179" y="623"/>
                    </a:lnTo>
                    <a:lnTo>
                      <a:pt x="263" y="671"/>
                    </a:lnTo>
                    <a:lnTo>
                      <a:pt x="370" y="701"/>
                    </a:lnTo>
                    <a:lnTo>
                      <a:pt x="484" y="725"/>
                    </a:lnTo>
                    <a:lnTo>
                      <a:pt x="604" y="731"/>
                    </a:lnTo>
                    <a:lnTo>
                      <a:pt x="723" y="725"/>
                    </a:lnTo>
                    <a:lnTo>
                      <a:pt x="837" y="701"/>
                    </a:lnTo>
                    <a:lnTo>
                      <a:pt x="938" y="671"/>
                    </a:lnTo>
                    <a:lnTo>
                      <a:pt x="1028" y="623"/>
                    </a:lnTo>
                    <a:lnTo>
                      <a:pt x="1100" y="569"/>
                    </a:lnTo>
                    <a:lnTo>
                      <a:pt x="1153" y="509"/>
                    </a:lnTo>
                    <a:lnTo>
                      <a:pt x="1189" y="437"/>
                    </a:lnTo>
                    <a:lnTo>
                      <a:pt x="1201" y="401"/>
                    </a:lnTo>
                    <a:lnTo>
                      <a:pt x="1201" y="366"/>
                    </a:lnTo>
                    <a:lnTo>
                      <a:pt x="1201" y="330"/>
                    </a:lnTo>
                    <a:lnTo>
                      <a:pt x="1189" y="294"/>
                    </a:lnTo>
                    <a:lnTo>
                      <a:pt x="1153" y="222"/>
                    </a:lnTo>
                    <a:lnTo>
                      <a:pt x="1100" y="162"/>
                    </a:lnTo>
                    <a:lnTo>
                      <a:pt x="1028" y="108"/>
                    </a:lnTo>
                    <a:lnTo>
                      <a:pt x="938" y="60"/>
                    </a:lnTo>
                    <a:lnTo>
                      <a:pt x="837" y="30"/>
                    </a:lnTo>
                    <a:lnTo>
                      <a:pt x="723" y="6"/>
                    </a:lnTo>
                    <a:lnTo>
                      <a:pt x="604" y="0"/>
                    </a:lnTo>
                    <a:lnTo>
                      <a:pt x="604" y="0"/>
                    </a:lnTo>
                    <a:close/>
                    <a:moveTo>
                      <a:pt x="604" y="707"/>
                    </a:moveTo>
                    <a:lnTo>
                      <a:pt x="490" y="701"/>
                    </a:lnTo>
                    <a:lnTo>
                      <a:pt x="382" y="683"/>
                    </a:lnTo>
                    <a:lnTo>
                      <a:pt x="287" y="647"/>
                    </a:lnTo>
                    <a:lnTo>
                      <a:pt x="203" y="611"/>
                    </a:lnTo>
                    <a:lnTo>
                      <a:pt x="131" y="557"/>
                    </a:lnTo>
                    <a:lnTo>
                      <a:pt x="83" y="497"/>
                    </a:lnTo>
                    <a:lnTo>
                      <a:pt x="48" y="437"/>
                    </a:lnTo>
                    <a:lnTo>
                      <a:pt x="42" y="401"/>
                    </a:lnTo>
                    <a:lnTo>
                      <a:pt x="36" y="366"/>
                    </a:lnTo>
                    <a:lnTo>
                      <a:pt x="42" y="330"/>
                    </a:lnTo>
                    <a:lnTo>
                      <a:pt x="48" y="300"/>
                    </a:lnTo>
                    <a:lnTo>
                      <a:pt x="83" y="234"/>
                    </a:lnTo>
                    <a:lnTo>
                      <a:pt x="131" y="174"/>
                    </a:lnTo>
                    <a:lnTo>
                      <a:pt x="203" y="126"/>
                    </a:lnTo>
                    <a:lnTo>
                      <a:pt x="287" y="84"/>
                    </a:lnTo>
                    <a:lnTo>
                      <a:pt x="382" y="54"/>
                    </a:lnTo>
                    <a:lnTo>
                      <a:pt x="490" y="30"/>
                    </a:lnTo>
                    <a:lnTo>
                      <a:pt x="604" y="24"/>
                    </a:lnTo>
                    <a:lnTo>
                      <a:pt x="717" y="30"/>
                    </a:lnTo>
                    <a:lnTo>
                      <a:pt x="825" y="54"/>
                    </a:lnTo>
                    <a:lnTo>
                      <a:pt x="920" y="84"/>
                    </a:lnTo>
                    <a:lnTo>
                      <a:pt x="1004" y="126"/>
                    </a:lnTo>
                    <a:lnTo>
                      <a:pt x="1070" y="174"/>
                    </a:lnTo>
                    <a:lnTo>
                      <a:pt x="1124" y="234"/>
                    </a:lnTo>
                    <a:lnTo>
                      <a:pt x="1153" y="300"/>
                    </a:lnTo>
                    <a:lnTo>
                      <a:pt x="1165" y="366"/>
                    </a:lnTo>
                    <a:lnTo>
                      <a:pt x="1153" y="437"/>
                    </a:lnTo>
                    <a:lnTo>
                      <a:pt x="1124" y="497"/>
                    </a:lnTo>
                    <a:lnTo>
                      <a:pt x="1070" y="557"/>
                    </a:lnTo>
                    <a:lnTo>
                      <a:pt x="1004" y="611"/>
                    </a:lnTo>
                    <a:lnTo>
                      <a:pt x="920" y="647"/>
                    </a:lnTo>
                    <a:lnTo>
                      <a:pt x="825" y="683"/>
                    </a:lnTo>
                    <a:lnTo>
                      <a:pt x="717" y="701"/>
                    </a:lnTo>
                    <a:lnTo>
                      <a:pt x="604" y="707"/>
                    </a:lnTo>
                    <a:lnTo>
                      <a:pt x="604" y="707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96294" name="Freeform 38"/>
              <p:cNvSpPr>
                <a:spLocks/>
              </p:cNvSpPr>
              <p:nvPr/>
            </p:nvSpPr>
            <p:spPr bwMode="hidden">
              <a:xfrm>
                <a:off x="4128" y="3366"/>
                <a:ext cx="544" cy="737"/>
              </a:xfrm>
              <a:custGeom>
                <a:avLst/>
                <a:gdLst/>
                <a:ahLst/>
                <a:cxnLst>
                  <a:cxn ang="0">
                    <a:pos x="24" y="402"/>
                  </a:cxn>
                  <a:cxn ang="0">
                    <a:pos x="36" y="330"/>
                  </a:cxn>
                  <a:cxn ang="0">
                    <a:pos x="66" y="264"/>
                  </a:cxn>
                  <a:cxn ang="0">
                    <a:pos x="108" y="204"/>
                  </a:cxn>
                  <a:cxn ang="0">
                    <a:pos x="173" y="150"/>
                  </a:cxn>
                  <a:cxn ang="0">
                    <a:pos x="251" y="102"/>
                  </a:cxn>
                  <a:cxn ang="0">
                    <a:pos x="335" y="60"/>
                  </a:cxn>
                  <a:cxn ang="0">
                    <a:pos x="436" y="30"/>
                  </a:cxn>
                  <a:cxn ang="0">
                    <a:pos x="544" y="12"/>
                  </a:cxn>
                  <a:cxn ang="0">
                    <a:pos x="544" y="0"/>
                  </a:cxn>
                  <a:cxn ang="0">
                    <a:pos x="430" y="18"/>
                  </a:cxn>
                  <a:cxn ang="0">
                    <a:pos x="329" y="48"/>
                  </a:cxn>
                  <a:cxn ang="0">
                    <a:pos x="233" y="90"/>
                  </a:cxn>
                  <a:cxn ang="0">
                    <a:pos x="155" y="138"/>
                  </a:cxn>
                  <a:cxn ang="0">
                    <a:pos x="90" y="198"/>
                  </a:cxn>
                  <a:cxn ang="0">
                    <a:pos x="42" y="258"/>
                  </a:cxn>
                  <a:cxn ang="0">
                    <a:pos x="12" y="330"/>
                  </a:cxn>
                  <a:cxn ang="0">
                    <a:pos x="0" y="402"/>
                  </a:cxn>
                  <a:cxn ang="0">
                    <a:pos x="6" y="455"/>
                  </a:cxn>
                  <a:cxn ang="0">
                    <a:pos x="18" y="503"/>
                  </a:cxn>
                  <a:cxn ang="0">
                    <a:pos x="42" y="545"/>
                  </a:cxn>
                  <a:cxn ang="0">
                    <a:pos x="78" y="593"/>
                  </a:cxn>
                  <a:cxn ang="0">
                    <a:pos x="114" y="635"/>
                  </a:cxn>
                  <a:cxn ang="0">
                    <a:pos x="161" y="671"/>
                  </a:cxn>
                  <a:cxn ang="0">
                    <a:pos x="221" y="707"/>
                  </a:cxn>
                  <a:cxn ang="0">
                    <a:pos x="281" y="737"/>
                  </a:cxn>
                  <a:cxn ang="0">
                    <a:pos x="323" y="737"/>
                  </a:cxn>
                  <a:cxn ang="0">
                    <a:pos x="257" y="707"/>
                  </a:cxn>
                  <a:cxn ang="0">
                    <a:pos x="203" y="671"/>
                  </a:cxn>
                  <a:cxn ang="0">
                    <a:pos x="149" y="635"/>
                  </a:cxn>
                  <a:cxn ang="0">
                    <a:pos x="108" y="593"/>
                  </a:cxn>
                  <a:cxn ang="0">
                    <a:pos x="72" y="551"/>
                  </a:cxn>
                  <a:cxn ang="0">
                    <a:pos x="48" y="503"/>
                  </a:cxn>
                  <a:cxn ang="0">
                    <a:pos x="30" y="455"/>
                  </a:cxn>
                  <a:cxn ang="0">
                    <a:pos x="24" y="402"/>
                  </a:cxn>
                  <a:cxn ang="0">
                    <a:pos x="24" y="402"/>
                  </a:cxn>
                </a:cxnLst>
                <a:rect l="0" t="0" r="r" b="b"/>
                <a:pathLst>
                  <a:path w="544" h="737">
                    <a:moveTo>
                      <a:pt x="24" y="402"/>
                    </a:moveTo>
                    <a:lnTo>
                      <a:pt x="36" y="330"/>
                    </a:lnTo>
                    <a:lnTo>
                      <a:pt x="66" y="264"/>
                    </a:lnTo>
                    <a:lnTo>
                      <a:pt x="108" y="204"/>
                    </a:lnTo>
                    <a:lnTo>
                      <a:pt x="173" y="150"/>
                    </a:lnTo>
                    <a:lnTo>
                      <a:pt x="251" y="102"/>
                    </a:lnTo>
                    <a:lnTo>
                      <a:pt x="335" y="60"/>
                    </a:lnTo>
                    <a:lnTo>
                      <a:pt x="436" y="30"/>
                    </a:lnTo>
                    <a:lnTo>
                      <a:pt x="544" y="12"/>
                    </a:lnTo>
                    <a:lnTo>
                      <a:pt x="544" y="0"/>
                    </a:lnTo>
                    <a:lnTo>
                      <a:pt x="430" y="18"/>
                    </a:lnTo>
                    <a:lnTo>
                      <a:pt x="329" y="48"/>
                    </a:lnTo>
                    <a:lnTo>
                      <a:pt x="233" y="90"/>
                    </a:lnTo>
                    <a:lnTo>
                      <a:pt x="155" y="138"/>
                    </a:lnTo>
                    <a:lnTo>
                      <a:pt x="90" y="198"/>
                    </a:lnTo>
                    <a:lnTo>
                      <a:pt x="42" y="258"/>
                    </a:lnTo>
                    <a:lnTo>
                      <a:pt x="12" y="330"/>
                    </a:lnTo>
                    <a:lnTo>
                      <a:pt x="0" y="402"/>
                    </a:lnTo>
                    <a:lnTo>
                      <a:pt x="6" y="455"/>
                    </a:lnTo>
                    <a:lnTo>
                      <a:pt x="18" y="503"/>
                    </a:lnTo>
                    <a:lnTo>
                      <a:pt x="42" y="545"/>
                    </a:lnTo>
                    <a:lnTo>
                      <a:pt x="78" y="593"/>
                    </a:lnTo>
                    <a:lnTo>
                      <a:pt x="114" y="635"/>
                    </a:lnTo>
                    <a:lnTo>
                      <a:pt x="161" y="671"/>
                    </a:lnTo>
                    <a:lnTo>
                      <a:pt x="221" y="707"/>
                    </a:lnTo>
                    <a:lnTo>
                      <a:pt x="281" y="737"/>
                    </a:lnTo>
                    <a:lnTo>
                      <a:pt x="323" y="737"/>
                    </a:lnTo>
                    <a:lnTo>
                      <a:pt x="257" y="707"/>
                    </a:lnTo>
                    <a:lnTo>
                      <a:pt x="203" y="671"/>
                    </a:lnTo>
                    <a:lnTo>
                      <a:pt x="149" y="635"/>
                    </a:lnTo>
                    <a:lnTo>
                      <a:pt x="108" y="593"/>
                    </a:lnTo>
                    <a:lnTo>
                      <a:pt x="72" y="551"/>
                    </a:lnTo>
                    <a:lnTo>
                      <a:pt x="48" y="503"/>
                    </a:lnTo>
                    <a:lnTo>
                      <a:pt x="30" y="455"/>
                    </a:lnTo>
                    <a:lnTo>
                      <a:pt x="24" y="402"/>
                    </a:lnTo>
                    <a:lnTo>
                      <a:pt x="24" y="40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96295" name="Freeform 39"/>
              <p:cNvSpPr>
                <a:spLocks/>
              </p:cNvSpPr>
              <p:nvPr/>
            </p:nvSpPr>
            <p:spPr bwMode="hidden">
              <a:xfrm>
                <a:off x="4792" y="3360"/>
                <a:ext cx="609" cy="252"/>
              </a:xfrm>
              <a:custGeom>
                <a:avLst/>
                <a:gdLst/>
                <a:ahLst/>
                <a:cxnLst>
                  <a:cxn ang="0">
                    <a:pos x="12" y="12"/>
                  </a:cxn>
                  <a:cxn ang="0">
                    <a:pos x="113" y="18"/>
                  </a:cxn>
                  <a:cxn ang="0">
                    <a:pos x="203" y="30"/>
                  </a:cxn>
                  <a:cxn ang="0">
                    <a:pos x="292" y="48"/>
                  </a:cxn>
                  <a:cxn ang="0">
                    <a:pos x="376" y="78"/>
                  </a:cxn>
                  <a:cxn ang="0">
                    <a:pos x="448" y="114"/>
                  </a:cxn>
                  <a:cxn ang="0">
                    <a:pos x="514" y="156"/>
                  </a:cxn>
                  <a:cxn ang="0">
                    <a:pos x="567" y="198"/>
                  </a:cxn>
                  <a:cxn ang="0">
                    <a:pos x="609" y="252"/>
                  </a:cxn>
                  <a:cxn ang="0">
                    <a:pos x="609" y="216"/>
                  </a:cxn>
                  <a:cxn ang="0">
                    <a:pos x="561" y="168"/>
                  </a:cxn>
                  <a:cxn ang="0">
                    <a:pos x="502" y="126"/>
                  </a:cxn>
                  <a:cxn ang="0">
                    <a:pos x="436" y="90"/>
                  </a:cxn>
                  <a:cxn ang="0">
                    <a:pos x="364" y="60"/>
                  </a:cxn>
                  <a:cxn ang="0">
                    <a:pos x="286" y="36"/>
                  </a:cxn>
                  <a:cxn ang="0">
                    <a:pos x="197" y="18"/>
                  </a:cxn>
                  <a:cxn ang="0">
                    <a:pos x="107" y="6"/>
                  </a:cxn>
                  <a:cxn ang="0">
                    <a:pos x="12" y="0"/>
                  </a:cxn>
                  <a:cxn ang="0">
                    <a:pos x="6" y="0"/>
                  </a:cxn>
                  <a:cxn ang="0">
                    <a:pos x="0" y="0"/>
                  </a:cxn>
                  <a:cxn ang="0">
                    <a:pos x="0" y="12"/>
                  </a:cxn>
                  <a:cxn ang="0">
                    <a:pos x="6" y="12"/>
                  </a:cxn>
                  <a:cxn ang="0">
                    <a:pos x="12" y="12"/>
                  </a:cxn>
                  <a:cxn ang="0">
                    <a:pos x="12" y="12"/>
                  </a:cxn>
                </a:cxnLst>
                <a:rect l="0" t="0" r="r" b="b"/>
                <a:pathLst>
                  <a:path w="609" h="252">
                    <a:moveTo>
                      <a:pt x="12" y="12"/>
                    </a:moveTo>
                    <a:lnTo>
                      <a:pt x="113" y="18"/>
                    </a:lnTo>
                    <a:lnTo>
                      <a:pt x="203" y="30"/>
                    </a:lnTo>
                    <a:lnTo>
                      <a:pt x="292" y="48"/>
                    </a:lnTo>
                    <a:lnTo>
                      <a:pt x="376" y="78"/>
                    </a:lnTo>
                    <a:lnTo>
                      <a:pt x="448" y="114"/>
                    </a:lnTo>
                    <a:lnTo>
                      <a:pt x="514" y="156"/>
                    </a:lnTo>
                    <a:lnTo>
                      <a:pt x="567" y="198"/>
                    </a:lnTo>
                    <a:lnTo>
                      <a:pt x="609" y="252"/>
                    </a:lnTo>
                    <a:lnTo>
                      <a:pt x="609" y="216"/>
                    </a:lnTo>
                    <a:lnTo>
                      <a:pt x="561" y="168"/>
                    </a:lnTo>
                    <a:lnTo>
                      <a:pt x="502" y="126"/>
                    </a:lnTo>
                    <a:lnTo>
                      <a:pt x="436" y="90"/>
                    </a:lnTo>
                    <a:lnTo>
                      <a:pt x="364" y="60"/>
                    </a:lnTo>
                    <a:lnTo>
                      <a:pt x="286" y="36"/>
                    </a:lnTo>
                    <a:lnTo>
                      <a:pt x="197" y="18"/>
                    </a:lnTo>
                    <a:lnTo>
                      <a:pt x="107" y="6"/>
                    </a:lnTo>
                    <a:lnTo>
                      <a:pt x="12" y="0"/>
                    </a:lnTo>
                    <a:lnTo>
                      <a:pt x="6" y="0"/>
                    </a:lnTo>
                    <a:lnTo>
                      <a:pt x="0" y="0"/>
                    </a:lnTo>
                    <a:lnTo>
                      <a:pt x="0" y="12"/>
                    </a:lnTo>
                    <a:lnTo>
                      <a:pt x="6" y="12"/>
                    </a:lnTo>
                    <a:lnTo>
                      <a:pt x="12" y="12"/>
                    </a:lnTo>
                    <a:lnTo>
                      <a:pt x="12" y="1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96296" name="Freeform 40"/>
              <p:cNvSpPr>
                <a:spLocks/>
              </p:cNvSpPr>
              <p:nvPr/>
            </p:nvSpPr>
            <p:spPr bwMode="hidden">
              <a:xfrm>
                <a:off x="5246" y="4007"/>
                <a:ext cx="72" cy="54"/>
              </a:xfrm>
              <a:custGeom>
                <a:avLst/>
                <a:gdLst/>
                <a:ahLst/>
                <a:cxnLst>
                  <a:cxn ang="0">
                    <a:pos x="72" y="0"/>
                  </a:cxn>
                  <a:cxn ang="0">
                    <a:pos x="36" y="30"/>
                  </a:cxn>
                  <a:cxn ang="0">
                    <a:pos x="0" y="54"/>
                  </a:cxn>
                  <a:cxn ang="0">
                    <a:pos x="36" y="54"/>
                  </a:cxn>
                  <a:cxn ang="0">
                    <a:pos x="54" y="42"/>
                  </a:cxn>
                  <a:cxn ang="0">
                    <a:pos x="72" y="24"/>
                  </a:cxn>
                  <a:cxn ang="0">
                    <a:pos x="72" y="24"/>
                  </a:cxn>
                  <a:cxn ang="0">
                    <a:pos x="72" y="0"/>
                  </a:cxn>
                  <a:cxn ang="0">
                    <a:pos x="72" y="0"/>
                  </a:cxn>
                </a:cxnLst>
                <a:rect l="0" t="0" r="r" b="b"/>
                <a:pathLst>
                  <a:path w="72" h="54">
                    <a:moveTo>
                      <a:pt x="72" y="0"/>
                    </a:moveTo>
                    <a:lnTo>
                      <a:pt x="36" y="30"/>
                    </a:lnTo>
                    <a:lnTo>
                      <a:pt x="0" y="54"/>
                    </a:lnTo>
                    <a:lnTo>
                      <a:pt x="36" y="54"/>
                    </a:lnTo>
                    <a:lnTo>
                      <a:pt x="54" y="42"/>
                    </a:lnTo>
                    <a:lnTo>
                      <a:pt x="72" y="24"/>
                    </a:lnTo>
                    <a:lnTo>
                      <a:pt x="72" y="24"/>
                    </a:lnTo>
                    <a:lnTo>
                      <a:pt x="72" y="0"/>
                    </a:lnTo>
                    <a:lnTo>
                      <a:pt x="7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96297" name="Freeform 41"/>
              <p:cNvSpPr>
                <a:spLocks/>
              </p:cNvSpPr>
              <p:nvPr/>
            </p:nvSpPr>
            <p:spPr bwMode="hidden">
              <a:xfrm>
                <a:off x="4505" y="4073"/>
                <a:ext cx="705" cy="108"/>
              </a:xfrm>
              <a:custGeom>
                <a:avLst/>
                <a:gdLst/>
                <a:ahLst/>
                <a:cxnLst>
                  <a:cxn ang="0">
                    <a:pos x="299" y="90"/>
                  </a:cxn>
                  <a:cxn ang="0">
                    <a:pos x="221" y="90"/>
                  </a:cxn>
                  <a:cxn ang="0">
                    <a:pos x="143" y="78"/>
                  </a:cxn>
                  <a:cxn ang="0">
                    <a:pos x="0" y="48"/>
                  </a:cxn>
                  <a:cxn ang="0">
                    <a:pos x="0" y="66"/>
                  </a:cxn>
                  <a:cxn ang="0">
                    <a:pos x="143" y="96"/>
                  </a:cxn>
                  <a:cxn ang="0">
                    <a:pos x="221" y="108"/>
                  </a:cxn>
                  <a:cxn ang="0">
                    <a:pos x="299" y="108"/>
                  </a:cxn>
                  <a:cxn ang="0">
                    <a:pos x="412" y="102"/>
                  </a:cxn>
                  <a:cxn ang="0">
                    <a:pos x="520" y="84"/>
                  </a:cxn>
                  <a:cxn ang="0">
                    <a:pos x="615" y="60"/>
                  </a:cxn>
                  <a:cxn ang="0">
                    <a:pos x="705" y="24"/>
                  </a:cxn>
                  <a:cxn ang="0">
                    <a:pos x="705" y="0"/>
                  </a:cxn>
                  <a:cxn ang="0">
                    <a:pos x="615" y="42"/>
                  </a:cxn>
                  <a:cxn ang="0">
                    <a:pos x="520" y="66"/>
                  </a:cxn>
                  <a:cxn ang="0">
                    <a:pos x="412" y="84"/>
                  </a:cxn>
                  <a:cxn ang="0">
                    <a:pos x="299" y="90"/>
                  </a:cxn>
                  <a:cxn ang="0">
                    <a:pos x="299" y="90"/>
                  </a:cxn>
                </a:cxnLst>
                <a:rect l="0" t="0" r="r" b="b"/>
                <a:pathLst>
                  <a:path w="705" h="108">
                    <a:moveTo>
                      <a:pt x="299" y="90"/>
                    </a:moveTo>
                    <a:lnTo>
                      <a:pt x="221" y="90"/>
                    </a:lnTo>
                    <a:lnTo>
                      <a:pt x="143" y="78"/>
                    </a:lnTo>
                    <a:lnTo>
                      <a:pt x="0" y="48"/>
                    </a:lnTo>
                    <a:lnTo>
                      <a:pt x="0" y="66"/>
                    </a:lnTo>
                    <a:lnTo>
                      <a:pt x="143" y="96"/>
                    </a:lnTo>
                    <a:lnTo>
                      <a:pt x="221" y="108"/>
                    </a:lnTo>
                    <a:lnTo>
                      <a:pt x="299" y="108"/>
                    </a:lnTo>
                    <a:lnTo>
                      <a:pt x="412" y="102"/>
                    </a:lnTo>
                    <a:lnTo>
                      <a:pt x="520" y="84"/>
                    </a:lnTo>
                    <a:lnTo>
                      <a:pt x="615" y="60"/>
                    </a:lnTo>
                    <a:lnTo>
                      <a:pt x="705" y="24"/>
                    </a:lnTo>
                    <a:lnTo>
                      <a:pt x="705" y="0"/>
                    </a:lnTo>
                    <a:lnTo>
                      <a:pt x="615" y="42"/>
                    </a:lnTo>
                    <a:lnTo>
                      <a:pt x="520" y="66"/>
                    </a:lnTo>
                    <a:lnTo>
                      <a:pt x="412" y="84"/>
                    </a:lnTo>
                    <a:lnTo>
                      <a:pt x="299" y="90"/>
                    </a:lnTo>
                    <a:lnTo>
                      <a:pt x="299" y="9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96298" name="Freeform 42"/>
              <p:cNvSpPr>
                <a:spLocks/>
              </p:cNvSpPr>
              <p:nvPr/>
            </p:nvSpPr>
            <p:spPr bwMode="hidden">
              <a:xfrm>
                <a:off x="5336" y="3654"/>
                <a:ext cx="143" cy="341"/>
              </a:xfrm>
              <a:custGeom>
                <a:avLst/>
                <a:gdLst/>
                <a:ahLst/>
                <a:cxnLst>
                  <a:cxn ang="0">
                    <a:pos x="119" y="114"/>
                  </a:cxn>
                  <a:cxn ang="0">
                    <a:pos x="113" y="173"/>
                  </a:cxn>
                  <a:cxn ang="0">
                    <a:pos x="89" y="239"/>
                  </a:cxn>
                  <a:cxn ang="0">
                    <a:pos x="47" y="293"/>
                  </a:cxn>
                  <a:cxn ang="0">
                    <a:pos x="0" y="341"/>
                  </a:cxn>
                  <a:cxn ang="0">
                    <a:pos x="29" y="341"/>
                  </a:cxn>
                  <a:cxn ang="0">
                    <a:pos x="77" y="287"/>
                  </a:cxn>
                  <a:cxn ang="0">
                    <a:pos x="113" y="233"/>
                  </a:cxn>
                  <a:cxn ang="0">
                    <a:pos x="137" y="173"/>
                  </a:cxn>
                  <a:cxn ang="0">
                    <a:pos x="143" y="114"/>
                  </a:cxn>
                  <a:cxn ang="0">
                    <a:pos x="137" y="60"/>
                  </a:cxn>
                  <a:cxn ang="0">
                    <a:pos x="119" y="0"/>
                  </a:cxn>
                  <a:cxn ang="0">
                    <a:pos x="89" y="0"/>
                  </a:cxn>
                  <a:cxn ang="0">
                    <a:pos x="113" y="60"/>
                  </a:cxn>
                  <a:cxn ang="0">
                    <a:pos x="119" y="114"/>
                  </a:cxn>
                  <a:cxn ang="0">
                    <a:pos x="119" y="114"/>
                  </a:cxn>
                </a:cxnLst>
                <a:rect l="0" t="0" r="r" b="b"/>
                <a:pathLst>
                  <a:path w="143" h="341">
                    <a:moveTo>
                      <a:pt x="119" y="114"/>
                    </a:moveTo>
                    <a:lnTo>
                      <a:pt x="113" y="173"/>
                    </a:lnTo>
                    <a:lnTo>
                      <a:pt x="89" y="239"/>
                    </a:lnTo>
                    <a:lnTo>
                      <a:pt x="47" y="293"/>
                    </a:lnTo>
                    <a:lnTo>
                      <a:pt x="0" y="341"/>
                    </a:lnTo>
                    <a:lnTo>
                      <a:pt x="29" y="341"/>
                    </a:lnTo>
                    <a:lnTo>
                      <a:pt x="77" y="287"/>
                    </a:lnTo>
                    <a:lnTo>
                      <a:pt x="113" y="233"/>
                    </a:lnTo>
                    <a:lnTo>
                      <a:pt x="137" y="173"/>
                    </a:lnTo>
                    <a:lnTo>
                      <a:pt x="143" y="114"/>
                    </a:lnTo>
                    <a:lnTo>
                      <a:pt x="137" y="60"/>
                    </a:lnTo>
                    <a:lnTo>
                      <a:pt x="119" y="0"/>
                    </a:lnTo>
                    <a:lnTo>
                      <a:pt x="89" y="0"/>
                    </a:lnTo>
                    <a:lnTo>
                      <a:pt x="113" y="60"/>
                    </a:lnTo>
                    <a:lnTo>
                      <a:pt x="119" y="114"/>
                    </a:lnTo>
                    <a:lnTo>
                      <a:pt x="119" y="11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96299" name="Freeform 43"/>
              <p:cNvSpPr>
                <a:spLocks/>
              </p:cNvSpPr>
              <p:nvPr/>
            </p:nvSpPr>
            <p:spPr bwMode="hidden">
              <a:xfrm>
                <a:off x="5061" y="3624"/>
                <a:ext cx="83" cy="90"/>
              </a:xfrm>
              <a:custGeom>
                <a:avLst/>
                <a:gdLst/>
                <a:ahLst/>
                <a:cxnLst>
                  <a:cxn ang="0">
                    <a:pos x="59" y="90"/>
                  </a:cxn>
                  <a:cxn ang="0">
                    <a:pos x="83" y="84"/>
                  </a:cxn>
                  <a:cxn ang="0">
                    <a:pos x="71" y="60"/>
                  </a:cxn>
                  <a:cxn ang="0">
                    <a:pos x="53" y="42"/>
                  </a:cxn>
                  <a:cxn ang="0">
                    <a:pos x="6" y="0"/>
                  </a:cxn>
                  <a:cxn ang="0">
                    <a:pos x="0" y="18"/>
                  </a:cxn>
                  <a:cxn ang="0">
                    <a:pos x="35" y="48"/>
                  </a:cxn>
                  <a:cxn ang="0">
                    <a:pos x="59" y="90"/>
                  </a:cxn>
                  <a:cxn ang="0">
                    <a:pos x="59" y="90"/>
                  </a:cxn>
                </a:cxnLst>
                <a:rect l="0" t="0" r="r" b="b"/>
                <a:pathLst>
                  <a:path w="83" h="90">
                    <a:moveTo>
                      <a:pt x="59" y="90"/>
                    </a:moveTo>
                    <a:lnTo>
                      <a:pt x="83" y="84"/>
                    </a:lnTo>
                    <a:lnTo>
                      <a:pt x="71" y="60"/>
                    </a:lnTo>
                    <a:lnTo>
                      <a:pt x="53" y="42"/>
                    </a:lnTo>
                    <a:lnTo>
                      <a:pt x="6" y="0"/>
                    </a:lnTo>
                    <a:lnTo>
                      <a:pt x="0" y="18"/>
                    </a:lnTo>
                    <a:lnTo>
                      <a:pt x="35" y="48"/>
                    </a:lnTo>
                    <a:lnTo>
                      <a:pt x="59" y="90"/>
                    </a:lnTo>
                    <a:lnTo>
                      <a:pt x="59" y="9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96300" name="Freeform 44"/>
              <p:cNvSpPr>
                <a:spLocks/>
              </p:cNvSpPr>
              <p:nvPr/>
            </p:nvSpPr>
            <p:spPr bwMode="hidden">
              <a:xfrm>
                <a:off x="4445" y="3552"/>
                <a:ext cx="717" cy="431"/>
              </a:xfrm>
              <a:custGeom>
                <a:avLst/>
                <a:gdLst/>
                <a:ahLst/>
                <a:cxnLst>
                  <a:cxn ang="0">
                    <a:pos x="693" y="216"/>
                  </a:cxn>
                  <a:cxn ang="0">
                    <a:pos x="687" y="257"/>
                  </a:cxn>
                  <a:cxn ang="0">
                    <a:pos x="669" y="293"/>
                  </a:cxn>
                  <a:cxn ang="0">
                    <a:pos x="633" y="329"/>
                  </a:cxn>
                  <a:cxn ang="0">
                    <a:pos x="598" y="359"/>
                  </a:cxn>
                  <a:cxn ang="0">
                    <a:pos x="544" y="383"/>
                  </a:cxn>
                  <a:cxn ang="0">
                    <a:pos x="490" y="401"/>
                  </a:cxn>
                  <a:cxn ang="0">
                    <a:pos x="424" y="413"/>
                  </a:cxn>
                  <a:cxn ang="0">
                    <a:pos x="359" y="419"/>
                  </a:cxn>
                  <a:cxn ang="0">
                    <a:pos x="293" y="413"/>
                  </a:cxn>
                  <a:cxn ang="0">
                    <a:pos x="227" y="401"/>
                  </a:cxn>
                  <a:cxn ang="0">
                    <a:pos x="173" y="383"/>
                  </a:cxn>
                  <a:cxn ang="0">
                    <a:pos x="119" y="359"/>
                  </a:cxn>
                  <a:cxn ang="0">
                    <a:pos x="84" y="329"/>
                  </a:cxn>
                  <a:cxn ang="0">
                    <a:pos x="48" y="293"/>
                  </a:cxn>
                  <a:cxn ang="0">
                    <a:pos x="30" y="257"/>
                  </a:cxn>
                  <a:cxn ang="0">
                    <a:pos x="24" y="216"/>
                  </a:cxn>
                  <a:cxn ang="0">
                    <a:pos x="30" y="174"/>
                  </a:cxn>
                  <a:cxn ang="0">
                    <a:pos x="48" y="138"/>
                  </a:cxn>
                  <a:cxn ang="0">
                    <a:pos x="84" y="102"/>
                  </a:cxn>
                  <a:cxn ang="0">
                    <a:pos x="119" y="72"/>
                  </a:cxn>
                  <a:cxn ang="0">
                    <a:pos x="173" y="48"/>
                  </a:cxn>
                  <a:cxn ang="0">
                    <a:pos x="227" y="30"/>
                  </a:cxn>
                  <a:cxn ang="0">
                    <a:pos x="293" y="18"/>
                  </a:cxn>
                  <a:cxn ang="0">
                    <a:pos x="359" y="12"/>
                  </a:cxn>
                  <a:cxn ang="0">
                    <a:pos x="418" y="18"/>
                  </a:cxn>
                  <a:cxn ang="0">
                    <a:pos x="478" y="30"/>
                  </a:cxn>
                  <a:cxn ang="0">
                    <a:pos x="532" y="48"/>
                  </a:cxn>
                  <a:cxn ang="0">
                    <a:pos x="580" y="66"/>
                  </a:cxn>
                  <a:cxn ang="0">
                    <a:pos x="586" y="48"/>
                  </a:cxn>
                  <a:cxn ang="0">
                    <a:pos x="478" y="12"/>
                  </a:cxn>
                  <a:cxn ang="0">
                    <a:pos x="418" y="6"/>
                  </a:cxn>
                  <a:cxn ang="0">
                    <a:pos x="359" y="0"/>
                  </a:cxn>
                  <a:cxn ang="0">
                    <a:pos x="287" y="6"/>
                  </a:cxn>
                  <a:cxn ang="0">
                    <a:pos x="221" y="18"/>
                  </a:cxn>
                  <a:cxn ang="0">
                    <a:pos x="161" y="36"/>
                  </a:cxn>
                  <a:cxn ang="0">
                    <a:pos x="107" y="66"/>
                  </a:cxn>
                  <a:cxn ang="0">
                    <a:pos x="60" y="96"/>
                  </a:cxn>
                  <a:cxn ang="0">
                    <a:pos x="30" y="132"/>
                  </a:cxn>
                  <a:cxn ang="0">
                    <a:pos x="6" y="174"/>
                  </a:cxn>
                  <a:cxn ang="0">
                    <a:pos x="0" y="216"/>
                  </a:cxn>
                  <a:cxn ang="0">
                    <a:pos x="6" y="257"/>
                  </a:cxn>
                  <a:cxn ang="0">
                    <a:pos x="30" y="299"/>
                  </a:cxn>
                  <a:cxn ang="0">
                    <a:pos x="60" y="335"/>
                  </a:cxn>
                  <a:cxn ang="0">
                    <a:pos x="107" y="371"/>
                  </a:cxn>
                  <a:cxn ang="0">
                    <a:pos x="161" y="395"/>
                  </a:cxn>
                  <a:cxn ang="0">
                    <a:pos x="221" y="413"/>
                  </a:cxn>
                  <a:cxn ang="0">
                    <a:pos x="287" y="425"/>
                  </a:cxn>
                  <a:cxn ang="0">
                    <a:pos x="359" y="431"/>
                  </a:cxn>
                  <a:cxn ang="0">
                    <a:pos x="430" y="425"/>
                  </a:cxn>
                  <a:cxn ang="0">
                    <a:pos x="496" y="413"/>
                  </a:cxn>
                  <a:cxn ang="0">
                    <a:pos x="562" y="395"/>
                  </a:cxn>
                  <a:cxn ang="0">
                    <a:pos x="610" y="371"/>
                  </a:cxn>
                  <a:cxn ang="0">
                    <a:pos x="657" y="335"/>
                  </a:cxn>
                  <a:cxn ang="0">
                    <a:pos x="687" y="299"/>
                  </a:cxn>
                  <a:cxn ang="0">
                    <a:pos x="711" y="257"/>
                  </a:cxn>
                  <a:cxn ang="0">
                    <a:pos x="717" y="216"/>
                  </a:cxn>
                  <a:cxn ang="0">
                    <a:pos x="717" y="204"/>
                  </a:cxn>
                  <a:cxn ang="0">
                    <a:pos x="711" y="192"/>
                  </a:cxn>
                  <a:cxn ang="0">
                    <a:pos x="687" y="198"/>
                  </a:cxn>
                  <a:cxn ang="0">
                    <a:pos x="693" y="210"/>
                  </a:cxn>
                  <a:cxn ang="0">
                    <a:pos x="693" y="216"/>
                  </a:cxn>
                  <a:cxn ang="0">
                    <a:pos x="693" y="216"/>
                  </a:cxn>
                </a:cxnLst>
                <a:rect l="0" t="0" r="r" b="b"/>
                <a:pathLst>
                  <a:path w="717" h="431">
                    <a:moveTo>
                      <a:pt x="693" y="216"/>
                    </a:moveTo>
                    <a:lnTo>
                      <a:pt x="687" y="257"/>
                    </a:lnTo>
                    <a:lnTo>
                      <a:pt x="669" y="293"/>
                    </a:lnTo>
                    <a:lnTo>
                      <a:pt x="633" y="329"/>
                    </a:lnTo>
                    <a:lnTo>
                      <a:pt x="598" y="359"/>
                    </a:lnTo>
                    <a:lnTo>
                      <a:pt x="544" y="383"/>
                    </a:lnTo>
                    <a:lnTo>
                      <a:pt x="490" y="401"/>
                    </a:lnTo>
                    <a:lnTo>
                      <a:pt x="424" y="413"/>
                    </a:lnTo>
                    <a:lnTo>
                      <a:pt x="359" y="419"/>
                    </a:lnTo>
                    <a:lnTo>
                      <a:pt x="293" y="413"/>
                    </a:lnTo>
                    <a:lnTo>
                      <a:pt x="227" y="401"/>
                    </a:lnTo>
                    <a:lnTo>
                      <a:pt x="173" y="383"/>
                    </a:lnTo>
                    <a:lnTo>
                      <a:pt x="119" y="359"/>
                    </a:lnTo>
                    <a:lnTo>
                      <a:pt x="84" y="329"/>
                    </a:lnTo>
                    <a:lnTo>
                      <a:pt x="48" y="293"/>
                    </a:lnTo>
                    <a:lnTo>
                      <a:pt x="30" y="257"/>
                    </a:lnTo>
                    <a:lnTo>
                      <a:pt x="24" y="216"/>
                    </a:lnTo>
                    <a:lnTo>
                      <a:pt x="30" y="174"/>
                    </a:lnTo>
                    <a:lnTo>
                      <a:pt x="48" y="138"/>
                    </a:lnTo>
                    <a:lnTo>
                      <a:pt x="84" y="102"/>
                    </a:lnTo>
                    <a:lnTo>
                      <a:pt x="119" y="72"/>
                    </a:lnTo>
                    <a:lnTo>
                      <a:pt x="173" y="48"/>
                    </a:lnTo>
                    <a:lnTo>
                      <a:pt x="227" y="30"/>
                    </a:lnTo>
                    <a:lnTo>
                      <a:pt x="293" y="18"/>
                    </a:lnTo>
                    <a:lnTo>
                      <a:pt x="359" y="12"/>
                    </a:lnTo>
                    <a:lnTo>
                      <a:pt x="418" y="18"/>
                    </a:lnTo>
                    <a:lnTo>
                      <a:pt x="478" y="30"/>
                    </a:lnTo>
                    <a:lnTo>
                      <a:pt x="532" y="48"/>
                    </a:lnTo>
                    <a:lnTo>
                      <a:pt x="580" y="66"/>
                    </a:lnTo>
                    <a:lnTo>
                      <a:pt x="586" y="48"/>
                    </a:lnTo>
                    <a:lnTo>
                      <a:pt x="478" y="12"/>
                    </a:lnTo>
                    <a:lnTo>
                      <a:pt x="418" y="6"/>
                    </a:lnTo>
                    <a:lnTo>
                      <a:pt x="359" y="0"/>
                    </a:lnTo>
                    <a:lnTo>
                      <a:pt x="287" y="6"/>
                    </a:lnTo>
                    <a:lnTo>
                      <a:pt x="221" y="18"/>
                    </a:lnTo>
                    <a:lnTo>
                      <a:pt x="161" y="36"/>
                    </a:lnTo>
                    <a:lnTo>
                      <a:pt x="107" y="66"/>
                    </a:lnTo>
                    <a:lnTo>
                      <a:pt x="60" y="96"/>
                    </a:lnTo>
                    <a:lnTo>
                      <a:pt x="30" y="132"/>
                    </a:lnTo>
                    <a:lnTo>
                      <a:pt x="6" y="174"/>
                    </a:lnTo>
                    <a:lnTo>
                      <a:pt x="0" y="216"/>
                    </a:lnTo>
                    <a:lnTo>
                      <a:pt x="6" y="257"/>
                    </a:lnTo>
                    <a:lnTo>
                      <a:pt x="30" y="299"/>
                    </a:lnTo>
                    <a:lnTo>
                      <a:pt x="60" y="335"/>
                    </a:lnTo>
                    <a:lnTo>
                      <a:pt x="107" y="371"/>
                    </a:lnTo>
                    <a:lnTo>
                      <a:pt x="161" y="395"/>
                    </a:lnTo>
                    <a:lnTo>
                      <a:pt x="221" y="413"/>
                    </a:lnTo>
                    <a:lnTo>
                      <a:pt x="287" y="425"/>
                    </a:lnTo>
                    <a:lnTo>
                      <a:pt x="359" y="431"/>
                    </a:lnTo>
                    <a:lnTo>
                      <a:pt x="430" y="425"/>
                    </a:lnTo>
                    <a:lnTo>
                      <a:pt x="496" y="413"/>
                    </a:lnTo>
                    <a:lnTo>
                      <a:pt x="562" y="395"/>
                    </a:lnTo>
                    <a:lnTo>
                      <a:pt x="610" y="371"/>
                    </a:lnTo>
                    <a:lnTo>
                      <a:pt x="657" y="335"/>
                    </a:lnTo>
                    <a:lnTo>
                      <a:pt x="687" y="299"/>
                    </a:lnTo>
                    <a:lnTo>
                      <a:pt x="711" y="257"/>
                    </a:lnTo>
                    <a:lnTo>
                      <a:pt x="717" y="216"/>
                    </a:lnTo>
                    <a:lnTo>
                      <a:pt x="717" y="204"/>
                    </a:lnTo>
                    <a:lnTo>
                      <a:pt x="711" y="192"/>
                    </a:lnTo>
                    <a:lnTo>
                      <a:pt x="687" y="198"/>
                    </a:lnTo>
                    <a:lnTo>
                      <a:pt x="693" y="210"/>
                    </a:lnTo>
                    <a:lnTo>
                      <a:pt x="693" y="216"/>
                    </a:lnTo>
                    <a:lnTo>
                      <a:pt x="693" y="216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96301" name="Freeform 45"/>
              <p:cNvSpPr>
                <a:spLocks/>
              </p:cNvSpPr>
              <p:nvPr/>
            </p:nvSpPr>
            <p:spPr bwMode="hidden">
              <a:xfrm>
                <a:off x="4349" y="3510"/>
                <a:ext cx="909" cy="533"/>
              </a:xfrm>
              <a:custGeom>
                <a:avLst/>
                <a:gdLst/>
                <a:ahLst/>
                <a:cxnLst>
                  <a:cxn ang="0">
                    <a:pos x="616" y="0"/>
                  </a:cxn>
                  <a:cxn ang="0">
                    <a:pos x="616" y="18"/>
                  </a:cxn>
                  <a:cxn ang="0">
                    <a:pos x="724" y="60"/>
                  </a:cxn>
                  <a:cxn ang="0">
                    <a:pos x="765" y="84"/>
                  </a:cxn>
                  <a:cxn ang="0">
                    <a:pos x="807" y="114"/>
                  </a:cxn>
                  <a:cxn ang="0">
                    <a:pos x="837" y="144"/>
                  </a:cxn>
                  <a:cxn ang="0">
                    <a:pos x="861" y="180"/>
                  </a:cxn>
                  <a:cxn ang="0">
                    <a:pos x="873" y="216"/>
                  </a:cxn>
                  <a:cxn ang="0">
                    <a:pos x="879" y="258"/>
                  </a:cxn>
                  <a:cxn ang="0">
                    <a:pos x="873" y="311"/>
                  </a:cxn>
                  <a:cxn ang="0">
                    <a:pos x="843" y="359"/>
                  </a:cxn>
                  <a:cxn ang="0">
                    <a:pos x="807" y="401"/>
                  </a:cxn>
                  <a:cxn ang="0">
                    <a:pos x="753" y="443"/>
                  </a:cxn>
                  <a:cxn ang="0">
                    <a:pos x="694" y="473"/>
                  </a:cxn>
                  <a:cxn ang="0">
                    <a:pos x="622" y="497"/>
                  </a:cxn>
                  <a:cxn ang="0">
                    <a:pos x="538" y="509"/>
                  </a:cxn>
                  <a:cxn ang="0">
                    <a:pos x="455" y="515"/>
                  </a:cxn>
                  <a:cxn ang="0">
                    <a:pos x="371" y="509"/>
                  </a:cxn>
                  <a:cxn ang="0">
                    <a:pos x="287" y="497"/>
                  </a:cxn>
                  <a:cxn ang="0">
                    <a:pos x="215" y="473"/>
                  </a:cxn>
                  <a:cxn ang="0">
                    <a:pos x="156" y="443"/>
                  </a:cxn>
                  <a:cxn ang="0">
                    <a:pos x="102" y="401"/>
                  </a:cxn>
                  <a:cxn ang="0">
                    <a:pos x="66" y="359"/>
                  </a:cxn>
                  <a:cxn ang="0">
                    <a:pos x="36" y="311"/>
                  </a:cxn>
                  <a:cxn ang="0">
                    <a:pos x="30" y="258"/>
                  </a:cxn>
                  <a:cxn ang="0">
                    <a:pos x="36" y="222"/>
                  </a:cxn>
                  <a:cxn ang="0">
                    <a:pos x="48" y="186"/>
                  </a:cxn>
                  <a:cxn ang="0">
                    <a:pos x="66" y="156"/>
                  </a:cxn>
                  <a:cxn ang="0">
                    <a:pos x="90" y="126"/>
                  </a:cxn>
                  <a:cxn ang="0">
                    <a:pos x="66" y="114"/>
                  </a:cxn>
                  <a:cxn ang="0">
                    <a:pos x="36" y="144"/>
                  </a:cxn>
                  <a:cxn ang="0">
                    <a:pos x="18" y="180"/>
                  </a:cxn>
                  <a:cxn ang="0">
                    <a:pos x="6" y="216"/>
                  </a:cxn>
                  <a:cxn ang="0">
                    <a:pos x="0" y="258"/>
                  </a:cxn>
                  <a:cxn ang="0">
                    <a:pos x="12" y="311"/>
                  </a:cxn>
                  <a:cxn ang="0">
                    <a:pos x="36" y="365"/>
                  </a:cxn>
                  <a:cxn ang="0">
                    <a:pos x="78" y="413"/>
                  </a:cxn>
                  <a:cxn ang="0">
                    <a:pos x="132" y="449"/>
                  </a:cxn>
                  <a:cxn ang="0">
                    <a:pos x="203" y="485"/>
                  </a:cxn>
                  <a:cxn ang="0">
                    <a:pos x="275" y="509"/>
                  </a:cxn>
                  <a:cxn ang="0">
                    <a:pos x="365" y="527"/>
                  </a:cxn>
                  <a:cxn ang="0">
                    <a:pos x="455" y="533"/>
                  </a:cxn>
                  <a:cxn ang="0">
                    <a:pos x="544" y="527"/>
                  </a:cxn>
                  <a:cxn ang="0">
                    <a:pos x="634" y="509"/>
                  </a:cxn>
                  <a:cxn ang="0">
                    <a:pos x="712" y="485"/>
                  </a:cxn>
                  <a:cxn ang="0">
                    <a:pos x="777" y="449"/>
                  </a:cxn>
                  <a:cxn ang="0">
                    <a:pos x="831" y="413"/>
                  </a:cxn>
                  <a:cxn ang="0">
                    <a:pos x="873" y="365"/>
                  </a:cxn>
                  <a:cxn ang="0">
                    <a:pos x="897" y="311"/>
                  </a:cxn>
                  <a:cxn ang="0">
                    <a:pos x="909" y="258"/>
                  </a:cxn>
                  <a:cxn ang="0">
                    <a:pos x="903" y="216"/>
                  </a:cxn>
                  <a:cxn ang="0">
                    <a:pos x="885" y="174"/>
                  </a:cxn>
                  <a:cxn ang="0">
                    <a:pos x="861" y="132"/>
                  </a:cxn>
                  <a:cxn ang="0">
                    <a:pos x="825" y="102"/>
                  </a:cxn>
                  <a:cxn ang="0">
                    <a:pos x="783" y="66"/>
                  </a:cxn>
                  <a:cxn ang="0">
                    <a:pos x="735" y="42"/>
                  </a:cxn>
                  <a:cxn ang="0">
                    <a:pos x="616" y="0"/>
                  </a:cxn>
                  <a:cxn ang="0">
                    <a:pos x="616" y="0"/>
                  </a:cxn>
                </a:cxnLst>
                <a:rect l="0" t="0" r="r" b="b"/>
                <a:pathLst>
                  <a:path w="909" h="533">
                    <a:moveTo>
                      <a:pt x="616" y="0"/>
                    </a:moveTo>
                    <a:lnTo>
                      <a:pt x="616" y="18"/>
                    </a:lnTo>
                    <a:lnTo>
                      <a:pt x="724" y="60"/>
                    </a:lnTo>
                    <a:lnTo>
                      <a:pt x="765" y="84"/>
                    </a:lnTo>
                    <a:lnTo>
                      <a:pt x="807" y="114"/>
                    </a:lnTo>
                    <a:lnTo>
                      <a:pt x="837" y="144"/>
                    </a:lnTo>
                    <a:lnTo>
                      <a:pt x="861" y="180"/>
                    </a:lnTo>
                    <a:lnTo>
                      <a:pt x="873" y="216"/>
                    </a:lnTo>
                    <a:lnTo>
                      <a:pt x="879" y="258"/>
                    </a:lnTo>
                    <a:lnTo>
                      <a:pt x="873" y="311"/>
                    </a:lnTo>
                    <a:lnTo>
                      <a:pt x="843" y="359"/>
                    </a:lnTo>
                    <a:lnTo>
                      <a:pt x="807" y="401"/>
                    </a:lnTo>
                    <a:lnTo>
                      <a:pt x="753" y="443"/>
                    </a:lnTo>
                    <a:lnTo>
                      <a:pt x="694" y="473"/>
                    </a:lnTo>
                    <a:lnTo>
                      <a:pt x="622" y="497"/>
                    </a:lnTo>
                    <a:lnTo>
                      <a:pt x="538" y="509"/>
                    </a:lnTo>
                    <a:lnTo>
                      <a:pt x="455" y="515"/>
                    </a:lnTo>
                    <a:lnTo>
                      <a:pt x="371" y="509"/>
                    </a:lnTo>
                    <a:lnTo>
                      <a:pt x="287" y="497"/>
                    </a:lnTo>
                    <a:lnTo>
                      <a:pt x="215" y="473"/>
                    </a:lnTo>
                    <a:lnTo>
                      <a:pt x="156" y="443"/>
                    </a:lnTo>
                    <a:lnTo>
                      <a:pt x="102" y="401"/>
                    </a:lnTo>
                    <a:lnTo>
                      <a:pt x="66" y="359"/>
                    </a:lnTo>
                    <a:lnTo>
                      <a:pt x="36" y="311"/>
                    </a:lnTo>
                    <a:lnTo>
                      <a:pt x="30" y="258"/>
                    </a:lnTo>
                    <a:lnTo>
                      <a:pt x="36" y="222"/>
                    </a:lnTo>
                    <a:lnTo>
                      <a:pt x="48" y="186"/>
                    </a:lnTo>
                    <a:lnTo>
                      <a:pt x="66" y="156"/>
                    </a:lnTo>
                    <a:lnTo>
                      <a:pt x="90" y="126"/>
                    </a:lnTo>
                    <a:lnTo>
                      <a:pt x="66" y="114"/>
                    </a:lnTo>
                    <a:lnTo>
                      <a:pt x="36" y="144"/>
                    </a:lnTo>
                    <a:lnTo>
                      <a:pt x="18" y="180"/>
                    </a:lnTo>
                    <a:lnTo>
                      <a:pt x="6" y="216"/>
                    </a:lnTo>
                    <a:lnTo>
                      <a:pt x="0" y="258"/>
                    </a:lnTo>
                    <a:lnTo>
                      <a:pt x="12" y="311"/>
                    </a:lnTo>
                    <a:lnTo>
                      <a:pt x="36" y="365"/>
                    </a:lnTo>
                    <a:lnTo>
                      <a:pt x="78" y="413"/>
                    </a:lnTo>
                    <a:lnTo>
                      <a:pt x="132" y="449"/>
                    </a:lnTo>
                    <a:lnTo>
                      <a:pt x="203" y="485"/>
                    </a:lnTo>
                    <a:lnTo>
                      <a:pt x="275" y="509"/>
                    </a:lnTo>
                    <a:lnTo>
                      <a:pt x="365" y="527"/>
                    </a:lnTo>
                    <a:lnTo>
                      <a:pt x="455" y="533"/>
                    </a:lnTo>
                    <a:lnTo>
                      <a:pt x="544" y="527"/>
                    </a:lnTo>
                    <a:lnTo>
                      <a:pt x="634" y="509"/>
                    </a:lnTo>
                    <a:lnTo>
                      <a:pt x="712" y="485"/>
                    </a:lnTo>
                    <a:lnTo>
                      <a:pt x="777" y="449"/>
                    </a:lnTo>
                    <a:lnTo>
                      <a:pt x="831" y="413"/>
                    </a:lnTo>
                    <a:lnTo>
                      <a:pt x="873" y="365"/>
                    </a:lnTo>
                    <a:lnTo>
                      <a:pt x="897" y="311"/>
                    </a:lnTo>
                    <a:lnTo>
                      <a:pt x="909" y="258"/>
                    </a:lnTo>
                    <a:lnTo>
                      <a:pt x="903" y="216"/>
                    </a:lnTo>
                    <a:lnTo>
                      <a:pt x="885" y="174"/>
                    </a:lnTo>
                    <a:lnTo>
                      <a:pt x="861" y="132"/>
                    </a:lnTo>
                    <a:lnTo>
                      <a:pt x="825" y="102"/>
                    </a:lnTo>
                    <a:lnTo>
                      <a:pt x="783" y="66"/>
                    </a:lnTo>
                    <a:lnTo>
                      <a:pt x="735" y="42"/>
                    </a:lnTo>
                    <a:lnTo>
                      <a:pt x="616" y="0"/>
                    </a:lnTo>
                    <a:lnTo>
                      <a:pt x="616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96302" name="Freeform 46"/>
              <p:cNvSpPr>
                <a:spLocks/>
              </p:cNvSpPr>
              <p:nvPr/>
            </p:nvSpPr>
            <p:spPr bwMode="hidden">
              <a:xfrm>
                <a:off x="4564" y="3492"/>
                <a:ext cx="365" cy="66"/>
              </a:xfrm>
              <a:custGeom>
                <a:avLst/>
                <a:gdLst/>
                <a:ahLst/>
                <a:cxnLst>
                  <a:cxn ang="0">
                    <a:pos x="240" y="18"/>
                  </a:cxn>
                  <a:cxn ang="0">
                    <a:pos x="299" y="24"/>
                  </a:cxn>
                  <a:cxn ang="0">
                    <a:pos x="359" y="30"/>
                  </a:cxn>
                  <a:cxn ang="0">
                    <a:pos x="365" y="12"/>
                  </a:cxn>
                  <a:cxn ang="0">
                    <a:pos x="305" y="6"/>
                  </a:cxn>
                  <a:cxn ang="0">
                    <a:pos x="240" y="0"/>
                  </a:cxn>
                  <a:cxn ang="0">
                    <a:pos x="174" y="6"/>
                  </a:cxn>
                  <a:cxn ang="0">
                    <a:pos x="114" y="12"/>
                  </a:cxn>
                  <a:cxn ang="0">
                    <a:pos x="0" y="42"/>
                  </a:cxn>
                  <a:cxn ang="0">
                    <a:pos x="0" y="66"/>
                  </a:cxn>
                  <a:cxn ang="0">
                    <a:pos x="54" y="48"/>
                  </a:cxn>
                  <a:cxn ang="0">
                    <a:pos x="114" y="30"/>
                  </a:cxn>
                  <a:cxn ang="0">
                    <a:pos x="174" y="24"/>
                  </a:cxn>
                  <a:cxn ang="0">
                    <a:pos x="240" y="18"/>
                  </a:cxn>
                  <a:cxn ang="0">
                    <a:pos x="240" y="18"/>
                  </a:cxn>
                </a:cxnLst>
                <a:rect l="0" t="0" r="r" b="b"/>
                <a:pathLst>
                  <a:path w="365" h="66">
                    <a:moveTo>
                      <a:pt x="240" y="18"/>
                    </a:moveTo>
                    <a:lnTo>
                      <a:pt x="299" y="24"/>
                    </a:lnTo>
                    <a:lnTo>
                      <a:pt x="359" y="30"/>
                    </a:lnTo>
                    <a:lnTo>
                      <a:pt x="365" y="12"/>
                    </a:lnTo>
                    <a:lnTo>
                      <a:pt x="305" y="6"/>
                    </a:lnTo>
                    <a:lnTo>
                      <a:pt x="240" y="0"/>
                    </a:lnTo>
                    <a:lnTo>
                      <a:pt x="174" y="6"/>
                    </a:lnTo>
                    <a:lnTo>
                      <a:pt x="114" y="12"/>
                    </a:lnTo>
                    <a:lnTo>
                      <a:pt x="0" y="42"/>
                    </a:lnTo>
                    <a:lnTo>
                      <a:pt x="0" y="66"/>
                    </a:lnTo>
                    <a:lnTo>
                      <a:pt x="54" y="48"/>
                    </a:lnTo>
                    <a:lnTo>
                      <a:pt x="114" y="30"/>
                    </a:lnTo>
                    <a:lnTo>
                      <a:pt x="174" y="24"/>
                    </a:lnTo>
                    <a:lnTo>
                      <a:pt x="240" y="18"/>
                    </a:lnTo>
                    <a:lnTo>
                      <a:pt x="240" y="1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96303" name="Freeform 47"/>
              <p:cNvSpPr>
                <a:spLocks/>
              </p:cNvSpPr>
              <p:nvPr/>
            </p:nvSpPr>
            <p:spPr bwMode="hidden">
              <a:xfrm>
                <a:off x="4463" y="3558"/>
                <a:ext cx="66" cy="48"/>
              </a:xfrm>
              <a:custGeom>
                <a:avLst/>
                <a:gdLst/>
                <a:ahLst/>
                <a:cxnLst>
                  <a:cxn ang="0">
                    <a:pos x="66" y="18"/>
                  </a:cxn>
                  <a:cxn ang="0">
                    <a:pos x="48" y="0"/>
                  </a:cxn>
                  <a:cxn ang="0">
                    <a:pos x="24" y="12"/>
                  </a:cxn>
                  <a:cxn ang="0">
                    <a:pos x="0" y="30"/>
                  </a:cxn>
                  <a:cxn ang="0">
                    <a:pos x="12" y="48"/>
                  </a:cxn>
                  <a:cxn ang="0">
                    <a:pos x="42" y="30"/>
                  </a:cxn>
                  <a:cxn ang="0">
                    <a:pos x="66" y="18"/>
                  </a:cxn>
                  <a:cxn ang="0">
                    <a:pos x="66" y="18"/>
                  </a:cxn>
                </a:cxnLst>
                <a:rect l="0" t="0" r="r" b="b"/>
                <a:pathLst>
                  <a:path w="66" h="48">
                    <a:moveTo>
                      <a:pt x="66" y="18"/>
                    </a:moveTo>
                    <a:lnTo>
                      <a:pt x="48" y="0"/>
                    </a:lnTo>
                    <a:lnTo>
                      <a:pt x="24" y="12"/>
                    </a:lnTo>
                    <a:lnTo>
                      <a:pt x="0" y="30"/>
                    </a:lnTo>
                    <a:lnTo>
                      <a:pt x="12" y="48"/>
                    </a:lnTo>
                    <a:lnTo>
                      <a:pt x="42" y="30"/>
                    </a:lnTo>
                    <a:lnTo>
                      <a:pt x="66" y="18"/>
                    </a:lnTo>
                    <a:lnTo>
                      <a:pt x="66" y="1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96304" name="Oval 48"/>
              <p:cNvSpPr>
                <a:spLocks noChangeArrowheads="1"/>
              </p:cNvSpPr>
              <p:nvPr/>
            </p:nvSpPr>
            <p:spPr bwMode="hidden">
              <a:xfrm>
                <a:off x="4546" y="3608"/>
                <a:ext cx="518" cy="319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eaLnBrk="0" hangingPunct="0"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96305" name="Oval 49"/>
              <p:cNvSpPr>
                <a:spLocks noChangeArrowheads="1"/>
              </p:cNvSpPr>
              <p:nvPr/>
            </p:nvSpPr>
            <p:spPr bwMode="hidden">
              <a:xfrm>
                <a:off x="4578" y="3630"/>
                <a:ext cx="446" cy="271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eaLnBrk="0" hangingPunct="0"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96306" name="Oval 50"/>
              <p:cNvSpPr>
                <a:spLocks noChangeArrowheads="1"/>
              </p:cNvSpPr>
              <p:nvPr/>
            </p:nvSpPr>
            <p:spPr bwMode="hidden">
              <a:xfrm>
                <a:off x="4610" y="3650"/>
                <a:ext cx="386" cy="233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eaLnBrk="0" hangingPunct="0"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96307" name="Oval 51"/>
              <p:cNvSpPr>
                <a:spLocks noChangeArrowheads="1"/>
              </p:cNvSpPr>
              <p:nvPr/>
            </p:nvSpPr>
            <p:spPr bwMode="hidden">
              <a:xfrm>
                <a:off x="4654" y="3678"/>
                <a:ext cx="298" cy="177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eaLnBrk="0" hangingPunct="0"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96308" name="Oval 52"/>
              <p:cNvSpPr>
                <a:spLocks noChangeArrowheads="1"/>
              </p:cNvSpPr>
              <p:nvPr/>
            </p:nvSpPr>
            <p:spPr bwMode="hidden">
              <a:xfrm>
                <a:off x="4690" y="3698"/>
                <a:ext cx="222" cy="139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eaLnBrk="0" hangingPunct="0"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96309" name="Oval 53"/>
              <p:cNvSpPr>
                <a:spLocks noChangeArrowheads="1"/>
              </p:cNvSpPr>
              <p:nvPr/>
            </p:nvSpPr>
            <p:spPr bwMode="hidden">
              <a:xfrm>
                <a:off x="4738" y="3728"/>
                <a:ext cx="126" cy="81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eaLnBrk="0" hangingPunct="0">
                  <a:defRPr/>
                </a:pPr>
                <a:endParaRPr lang="en-US" dirty="0">
                  <a:cs typeface="+mn-cs"/>
                </a:endParaRPr>
              </a:p>
            </p:txBody>
          </p:sp>
        </p:grpSp>
        <p:grpSp>
          <p:nvGrpSpPr>
            <p:cNvPr id="1038" name="Group 54"/>
            <p:cNvGrpSpPr>
              <a:grpSpLocks/>
            </p:cNvGrpSpPr>
            <p:nvPr userDrawn="1"/>
          </p:nvGrpSpPr>
          <p:grpSpPr bwMode="auto">
            <a:xfrm>
              <a:off x="5280" y="3024"/>
              <a:ext cx="425" cy="258"/>
              <a:chOff x="5280" y="3024"/>
              <a:chExt cx="425" cy="258"/>
            </a:xfrm>
          </p:grpSpPr>
          <p:sp>
            <p:nvSpPr>
              <p:cNvPr id="96311" name="Freeform 55"/>
              <p:cNvSpPr>
                <a:spLocks/>
              </p:cNvSpPr>
              <p:nvPr/>
            </p:nvSpPr>
            <p:spPr bwMode="hidden">
              <a:xfrm>
                <a:off x="5280" y="3186"/>
                <a:ext cx="383" cy="96"/>
              </a:xfrm>
              <a:custGeom>
                <a:avLst/>
                <a:gdLst/>
                <a:ahLst/>
                <a:cxnLst>
                  <a:cxn ang="0">
                    <a:pos x="209" y="96"/>
                  </a:cxn>
                  <a:cxn ang="0">
                    <a:pos x="143" y="90"/>
                  </a:cxn>
                  <a:cxn ang="0">
                    <a:pos x="83" y="66"/>
                  </a:cxn>
                  <a:cxn ang="0">
                    <a:pos x="35" y="36"/>
                  </a:cxn>
                  <a:cxn ang="0">
                    <a:pos x="6" y="0"/>
                  </a:cxn>
                  <a:cxn ang="0">
                    <a:pos x="0" y="6"/>
                  </a:cxn>
                  <a:cxn ang="0">
                    <a:pos x="29" y="42"/>
                  </a:cxn>
                  <a:cxn ang="0">
                    <a:pos x="77" y="72"/>
                  </a:cxn>
                  <a:cxn ang="0">
                    <a:pos x="137" y="90"/>
                  </a:cxn>
                  <a:cxn ang="0">
                    <a:pos x="209" y="96"/>
                  </a:cxn>
                  <a:cxn ang="0">
                    <a:pos x="263" y="90"/>
                  </a:cxn>
                  <a:cxn ang="0">
                    <a:pos x="311" y="84"/>
                  </a:cxn>
                  <a:cxn ang="0">
                    <a:pos x="352" y="66"/>
                  </a:cxn>
                  <a:cxn ang="0">
                    <a:pos x="382" y="42"/>
                  </a:cxn>
                  <a:cxn ang="0">
                    <a:pos x="376" y="42"/>
                  </a:cxn>
                  <a:cxn ang="0">
                    <a:pos x="346" y="66"/>
                  </a:cxn>
                  <a:cxn ang="0">
                    <a:pos x="305" y="78"/>
                  </a:cxn>
                  <a:cxn ang="0">
                    <a:pos x="263" y="90"/>
                  </a:cxn>
                  <a:cxn ang="0">
                    <a:pos x="209" y="96"/>
                  </a:cxn>
                  <a:cxn ang="0">
                    <a:pos x="209" y="96"/>
                  </a:cxn>
                </a:cxnLst>
                <a:rect l="0" t="0" r="r" b="b"/>
                <a:pathLst>
                  <a:path w="382" h="96">
                    <a:moveTo>
                      <a:pt x="209" y="96"/>
                    </a:moveTo>
                    <a:lnTo>
                      <a:pt x="143" y="90"/>
                    </a:lnTo>
                    <a:lnTo>
                      <a:pt x="83" y="66"/>
                    </a:lnTo>
                    <a:lnTo>
                      <a:pt x="35" y="36"/>
                    </a:lnTo>
                    <a:lnTo>
                      <a:pt x="6" y="0"/>
                    </a:lnTo>
                    <a:lnTo>
                      <a:pt x="0" y="6"/>
                    </a:lnTo>
                    <a:lnTo>
                      <a:pt x="29" y="42"/>
                    </a:lnTo>
                    <a:lnTo>
                      <a:pt x="77" y="72"/>
                    </a:lnTo>
                    <a:lnTo>
                      <a:pt x="137" y="90"/>
                    </a:lnTo>
                    <a:lnTo>
                      <a:pt x="209" y="96"/>
                    </a:lnTo>
                    <a:lnTo>
                      <a:pt x="263" y="90"/>
                    </a:lnTo>
                    <a:lnTo>
                      <a:pt x="311" y="84"/>
                    </a:lnTo>
                    <a:lnTo>
                      <a:pt x="352" y="66"/>
                    </a:lnTo>
                    <a:lnTo>
                      <a:pt x="382" y="42"/>
                    </a:lnTo>
                    <a:lnTo>
                      <a:pt x="376" y="42"/>
                    </a:lnTo>
                    <a:lnTo>
                      <a:pt x="346" y="66"/>
                    </a:lnTo>
                    <a:lnTo>
                      <a:pt x="305" y="78"/>
                    </a:lnTo>
                    <a:lnTo>
                      <a:pt x="263" y="90"/>
                    </a:lnTo>
                    <a:lnTo>
                      <a:pt x="209" y="96"/>
                    </a:lnTo>
                    <a:lnTo>
                      <a:pt x="209" y="9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96312" name="Freeform 56"/>
              <p:cNvSpPr>
                <a:spLocks/>
              </p:cNvSpPr>
              <p:nvPr/>
            </p:nvSpPr>
            <p:spPr bwMode="hidden">
              <a:xfrm>
                <a:off x="5315" y="3024"/>
                <a:ext cx="258" cy="54"/>
              </a:xfrm>
              <a:custGeom>
                <a:avLst/>
                <a:gdLst/>
                <a:ahLst/>
                <a:cxnLst>
                  <a:cxn ang="0">
                    <a:pos x="174" y="0"/>
                  </a:cxn>
                  <a:cxn ang="0">
                    <a:pos x="216" y="6"/>
                  </a:cxn>
                  <a:cxn ang="0">
                    <a:pos x="258" y="12"/>
                  </a:cxn>
                  <a:cxn ang="0">
                    <a:pos x="252" y="6"/>
                  </a:cxn>
                  <a:cxn ang="0">
                    <a:pos x="216" y="0"/>
                  </a:cxn>
                  <a:cxn ang="0">
                    <a:pos x="174" y="0"/>
                  </a:cxn>
                  <a:cxn ang="0">
                    <a:pos x="120" y="6"/>
                  </a:cxn>
                  <a:cxn ang="0">
                    <a:pos x="78" y="12"/>
                  </a:cxn>
                  <a:cxn ang="0">
                    <a:pos x="36" y="30"/>
                  </a:cxn>
                  <a:cxn ang="0">
                    <a:pos x="0" y="48"/>
                  </a:cxn>
                  <a:cxn ang="0">
                    <a:pos x="6" y="54"/>
                  </a:cxn>
                  <a:cxn ang="0">
                    <a:pos x="36" y="36"/>
                  </a:cxn>
                  <a:cxn ang="0">
                    <a:pos x="78" y="18"/>
                  </a:cxn>
                  <a:cxn ang="0">
                    <a:pos x="120" y="6"/>
                  </a:cxn>
                  <a:cxn ang="0">
                    <a:pos x="174" y="0"/>
                  </a:cxn>
                  <a:cxn ang="0">
                    <a:pos x="174" y="0"/>
                  </a:cxn>
                </a:cxnLst>
                <a:rect l="0" t="0" r="r" b="b"/>
                <a:pathLst>
                  <a:path w="258" h="54">
                    <a:moveTo>
                      <a:pt x="174" y="0"/>
                    </a:moveTo>
                    <a:lnTo>
                      <a:pt x="216" y="6"/>
                    </a:lnTo>
                    <a:lnTo>
                      <a:pt x="258" y="12"/>
                    </a:lnTo>
                    <a:lnTo>
                      <a:pt x="252" y="6"/>
                    </a:lnTo>
                    <a:lnTo>
                      <a:pt x="216" y="0"/>
                    </a:lnTo>
                    <a:lnTo>
                      <a:pt x="174" y="0"/>
                    </a:lnTo>
                    <a:lnTo>
                      <a:pt x="120" y="6"/>
                    </a:lnTo>
                    <a:lnTo>
                      <a:pt x="78" y="12"/>
                    </a:lnTo>
                    <a:lnTo>
                      <a:pt x="36" y="30"/>
                    </a:lnTo>
                    <a:lnTo>
                      <a:pt x="0" y="48"/>
                    </a:lnTo>
                    <a:lnTo>
                      <a:pt x="6" y="54"/>
                    </a:lnTo>
                    <a:lnTo>
                      <a:pt x="36" y="36"/>
                    </a:lnTo>
                    <a:lnTo>
                      <a:pt x="78" y="18"/>
                    </a:lnTo>
                    <a:lnTo>
                      <a:pt x="120" y="6"/>
                    </a:lnTo>
                    <a:lnTo>
                      <a:pt x="174" y="0"/>
                    </a:lnTo>
                    <a:lnTo>
                      <a:pt x="17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96313" name="Freeform 57"/>
              <p:cNvSpPr>
                <a:spLocks/>
              </p:cNvSpPr>
              <p:nvPr/>
            </p:nvSpPr>
            <p:spPr bwMode="hidden">
              <a:xfrm>
                <a:off x="5645" y="3066"/>
                <a:ext cx="60" cy="156"/>
              </a:xfrm>
              <a:custGeom>
                <a:avLst/>
                <a:gdLst/>
                <a:ahLst/>
                <a:cxnLst>
                  <a:cxn ang="0">
                    <a:pos x="54" y="90"/>
                  </a:cxn>
                  <a:cxn ang="0">
                    <a:pos x="48" y="126"/>
                  </a:cxn>
                  <a:cxn ang="0">
                    <a:pos x="24" y="156"/>
                  </a:cxn>
                  <a:cxn ang="0">
                    <a:pos x="30" y="156"/>
                  </a:cxn>
                  <a:cxn ang="0">
                    <a:pos x="54" y="126"/>
                  </a:cxn>
                  <a:cxn ang="0">
                    <a:pos x="60" y="90"/>
                  </a:cxn>
                  <a:cxn ang="0">
                    <a:pos x="54" y="66"/>
                  </a:cxn>
                  <a:cxn ang="0">
                    <a:pos x="48" y="42"/>
                  </a:cxn>
                  <a:cxn ang="0">
                    <a:pos x="30" y="18"/>
                  </a:cxn>
                  <a:cxn ang="0">
                    <a:pos x="6" y="0"/>
                  </a:cxn>
                  <a:cxn ang="0">
                    <a:pos x="0" y="6"/>
                  </a:cxn>
                  <a:cxn ang="0">
                    <a:pos x="24" y="24"/>
                  </a:cxn>
                  <a:cxn ang="0">
                    <a:pos x="42" y="42"/>
                  </a:cxn>
                  <a:cxn ang="0">
                    <a:pos x="48" y="66"/>
                  </a:cxn>
                  <a:cxn ang="0">
                    <a:pos x="54" y="90"/>
                  </a:cxn>
                  <a:cxn ang="0">
                    <a:pos x="54" y="90"/>
                  </a:cxn>
                </a:cxnLst>
                <a:rect l="0" t="0" r="r" b="b"/>
                <a:pathLst>
                  <a:path w="60" h="156">
                    <a:moveTo>
                      <a:pt x="54" y="90"/>
                    </a:moveTo>
                    <a:lnTo>
                      <a:pt x="48" y="126"/>
                    </a:lnTo>
                    <a:lnTo>
                      <a:pt x="24" y="156"/>
                    </a:lnTo>
                    <a:lnTo>
                      <a:pt x="30" y="156"/>
                    </a:lnTo>
                    <a:lnTo>
                      <a:pt x="54" y="126"/>
                    </a:lnTo>
                    <a:lnTo>
                      <a:pt x="60" y="90"/>
                    </a:lnTo>
                    <a:lnTo>
                      <a:pt x="54" y="66"/>
                    </a:lnTo>
                    <a:lnTo>
                      <a:pt x="48" y="42"/>
                    </a:lnTo>
                    <a:lnTo>
                      <a:pt x="30" y="18"/>
                    </a:lnTo>
                    <a:lnTo>
                      <a:pt x="6" y="0"/>
                    </a:lnTo>
                    <a:lnTo>
                      <a:pt x="0" y="6"/>
                    </a:lnTo>
                    <a:lnTo>
                      <a:pt x="24" y="24"/>
                    </a:lnTo>
                    <a:lnTo>
                      <a:pt x="42" y="42"/>
                    </a:lnTo>
                    <a:lnTo>
                      <a:pt x="48" y="66"/>
                    </a:lnTo>
                    <a:lnTo>
                      <a:pt x="54" y="90"/>
                    </a:lnTo>
                    <a:lnTo>
                      <a:pt x="54" y="9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96314" name="Freeform 58"/>
              <p:cNvSpPr>
                <a:spLocks/>
              </p:cNvSpPr>
              <p:nvPr/>
            </p:nvSpPr>
            <p:spPr bwMode="hidden">
              <a:xfrm>
                <a:off x="5375" y="3246"/>
                <a:ext cx="192" cy="18"/>
              </a:xfrm>
              <a:custGeom>
                <a:avLst/>
                <a:gdLst/>
                <a:ahLst/>
                <a:cxnLst>
                  <a:cxn ang="0">
                    <a:pos x="114" y="12"/>
                  </a:cxn>
                  <a:cxn ang="0">
                    <a:pos x="72" y="6"/>
                  </a:cxn>
                  <a:cxn ang="0">
                    <a:pos x="30" y="0"/>
                  </a:cxn>
                  <a:cxn ang="0">
                    <a:pos x="0" y="0"/>
                  </a:cxn>
                  <a:cxn ang="0">
                    <a:pos x="54" y="12"/>
                  </a:cxn>
                  <a:cxn ang="0">
                    <a:pos x="114" y="18"/>
                  </a:cxn>
                  <a:cxn ang="0">
                    <a:pos x="156" y="18"/>
                  </a:cxn>
                  <a:cxn ang="0">
                    <a:pos x="192" y="12"/>
                  </a:cxn>
                  <a:cxn ang="0">
                    <a:pos x="186" y="0"/>
                  </a:cxn>
                  <a:cxn ang="0">
                    <a:pos x="150" y="6"/>
                  </a:cxn>
                  <a:cxn ang="0">
                    <a:pos x="114" y="12"/>
                  </a:cxn>
                  <a:cxn ang="0">
                    <a:pos x="114" y="12"/>
                  </a:cxn>
                </a:cxnLst>
                <a:rect l="0" t="0" r="r" b="b"/>
                <a:pathLst>
                  <a:path w="192" h="18">
                    <a:moveTo>
                      <a:pt x="114" y="12"/>
                    </a:moveTo>
                    <a:lnTo>
                      <a:pt x="72" y="6"/>
                    </a:lnTo>
                    <a:lnTo>
                      <a:pt x="30" y="0"/>
                    </a:lnTo>
                    <a:lnTo>
                      <a:pt x="0" y="0"/>
                    </a:lnTo>
                    <a:lnTo>
                      <a:pt x="54" y="12"/>
                    </a:lnTo>
                    <a:lnTo>
                      <a:pt x="114" y="18"/>
                    </a:lnTo>
                    <a:lnTo>
                      <a:pt x="156" y="18"/>
                    </a:lnTo>
                    <a:lnTo>
                      <a:pt x="192" y="12"/>
                    </a:lnTo>
                    <a:lnTo>
                      <a:pt x="186" y="0"/>
                    </a:lnTo>
                    <a:lnTo>
                      <a:pt x="150" y="6"/>
                    </a:lnTo>
                    <a:lnTo>
                      <a:pt x="114" y="12"/>
                    </a:lnTo>
                    <a:lnTo>
                      <a:pt x="114" y="1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96315" name="Freeform 59"/>
              <p:cNvSpPr>
                <a:spLocks/>
              </p:cNvSpPr>
              <p:nvPr/>
            </p:nvSpPr>
            <p:spPr bwMode="hidden">
              <a:xfrm>
                <a:off x="5304" y="3042"/>
                <a:ext cx="161" cy="186"/>
              </a:xfrm>
              <a:custGeom>
                <a:avLst/>
                <a:gdLst/>
                <a:ahLst/>
                <a:cxnLst>
                  <a:cxn ang="0">
                    <a:pos x="11" y="114"/>
                  </a:cxn>
                  <a:cxn ang="0">
                    <a:pos x="17" y="96"/>
                  </a:cxn>
                  <a:cxn ang="0">
                    <a:pos x="23" y="78"/>
                  </a:cxn>
                  <a:cxn ang="0">
                    <a:pos x="53" y="42"/>
                  </a:cxn>
                  <a:cxn ang="0">
                    <a:pos x="101" y="18"/>
                  </a:cxn>
                  <a:cxn ang="0">
                    <a:pos x="155" y="6"/>
                  </a:cxn>
                  <a:cxn ang="0">
                    <a:pos x="161" y="0"/>
                  </a:cxn>
                  <a:cxn ang="0">
                    <a:pos x="95" y="12"/>
                  </a:cxn>
                  <a:cxn ang="0">
                    <a:pos x="47" y="36"/>
                  </a:cxn>
                  <a:cxn ang="0">
                    <a:pos x="11" y="72"/>
                  </a:cxn>
                  <a:cxn ang="0">
                    <a:pos x="5" y="90"/>
                  </a:cxn>
                  <a:cxn ang="0">
                    <a:pos x="0" y="114"/>
                  </a:cxn>
                  <a:cxn ang="0">
                    <a:pos x="11" y="150"/>
                  </a:cxn>
                  <a:cxn ang="0">
                    <a:pos x="23" y="168"/>
                  </a:cxn>
                  <a:cxn ang="0">
                    <a:pos x="41" y="186"/>
                  </a:cxn>
                  <a:cxn ang="0">
                    <a:pos x="65" y="186"/>
                  </a:cxn>
                  <a:cxn ang="0">
                    <a:pos x="41" y="168"/>
                  </a:cxn>
                  <a:cxn ang="0">
                    <a:pos x="23" y="150"/>
                  </a:cxn>
                  <a:cxn ang="0">
                    <a:pos x="17" y="132"/>
                  </a:cxn>
                  <a:cxn ang="0">
                    <a:pos x="11" y="114"/>
                  </a:cxn>
                  <a:cxn ang="0">
                    <a:pos x="11" y="114"/>
                  </a:cxn>
                </a:cxnLst>
                <a:rect l="0" t="0" r="r" b="b"/>
                <a:pathLst>
                  <a:path w="161" h="186">
                    <a:moveTo>
                      <a:pt x="11" y="114"/>
                    </a:moveTo>
                    <a:lnTo>
                      <a:pt x="17" y="96"/>
                    </a:lnTo>
                    <a:lnTo>
                      <a:pt x="23" y="78"/>
                    </a:lnTo>
                    <a:lnTo>
                      <a:pt x="53" y="42"/>
                    </a:lnTo>
                    <a:lnTo>
                      <a:pt x="101" y="18"/>
                    </a:lnTo>
                    <a:lnTo>
                      <a:pt x="155" y="6"/>
                    </a:lnTo>
                    <a:lnTo>
                      <a:pt x="161" y="0"/>
                    </a:lnTo>
                    <a:lnTo>
                      <a:pt x="95" y="12"/>
                    </a:lnTo>
                    <a:lnTo>
                      <a:pt x="47" y="36"/>
                    </a:lnTo>
                    <a:lnTo>
                      <a:pt x="11" y="72"/>
                    </a:lnTo>
                    <a:lnTo>
                      <a:pt x="5" y="90"/>
                    </a:lnTo>
                    <a:lnTo>
                      <a:pt x="0" y="114"/>
                    </a:lnTo>
                    <a:lnTo>
                      <a:pt x="11" y="150"/>
                    </a:lnTo>
                    <a:lnTo>
                      <a:pt x="23" y="168"/>
                    </a:lnTo>
                    <a:lnTo>
                      <a:pt x="41" y="186"/>
                    </a:lnTo>
                    <a:lnTo>
                      <a:pt x="65" y="186"/>
                    </a:lnTo>
                    <a:lnTo>
                      <a:pt x="41" y="168"/>
                    </a:lnTo>
                    <a:lnTo>
                      <a:pt x="23" y="150"/>
                    </a:lnTo>
                    <a:lnTo>
                      <a:pt x="17" y="132"/>
                    </a:lnTo>
                    <a:lnTo>
                      <a:pt x="11" y="114"/>
                    </a:lnTo>
                    <a:lnTo>
                      <a:pt x="11" y="11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96316" name="Freeform 60"/>
              <p:cNvSpPr>
                <a:spLocks/>
              </p:cNvSpPr>
              <p:nvPr/>
            </p:nvSpPr>
            <p:spPr bwMode="hidden">
              <a:xfrm>
                <a:off x="5489" y="3042"/>
                <a:ext cx="186" cy="210"/>
              </a:xfrm>
              <a:custGeom>
                <a:avLst/>
                <a:gdLst/>
                <a:ahLst/>
                <a:cxnLst>
                  <a:cxn ang="0">
                    <a:pos x="0" y="6"/>
                  </a:cxn>
                  <a:cxn ang="0">
                    <a:pos x="66" y="12"/>
                  </a:cxn>
                  <a:cxn ang="0">
                    <a:pos x="119" y="36"/>
                  </a:cxn>
                  <a:cxn ang="0">
                    <a:pos x="155" y="72"/>
                  </a:cxn>
                  <a:cxn ang="0">
                    <a:pos x="161" y="90"/>
                  </a:cxn>
                  <a:cxn ang="0">
                    <a:pos x="167" y="114"/>
                  </a:cxn>
                  <a:cxn ang="0">
                    <a:pos x="161" y="138"/>
                  </a:cxn>
                  <a:cxn ang="0">
                    <a:pos x="149" y="162"/>
                  </a:cxn>
                  <a:cxn ang="0">
                    <a:pos x="119" y="180"/>
                  </a:cxn>
                  <a:cxn ang="0">
                    <a:pos x="90" y="198"/>
                  </a:cxn>
                  <a:cxn ang="0">
                    <a:pos x="96" y="210"/>
                  </a:cxn>
                  <a:cxn ang="0">
                    <a:pos x="131" y="192"/>
                  </a:cxn>
                  <a:cxn ang="0">
                    <a:pos x="161" y="168"/>
                  </a:cxn>
                  <a:cxn ang="0">
                    <a:pos x="179" y="144"/>
                  </a:cxn>
                  <a:cxn ang="0">
                    <a:pos x="185" y="114"/>
                  </a:cxn>
                  <a:cxn ang="0">
                    <a:pos x="179" y="90"/>
                  </a:cxn>
                  <a:cxn ang="0">
                    <a:pos x="173" y="66"/>
                  </a:cxn>
                  <a:cxn ang="0">
                    <a:pos x="155" y="48"/>
                  </a:cxn>
                  <a:cxn ang="0">
                    <a:pos x="131" y="30"/>
                  </a:cxn>
                  <a:cxn ang="0">
                    <a:pos x="72" y="6"/>
                  </a:cxn>
                  <a:cxn ang="0">
                    <a:pos x="0" y="0"/>
                  </a:cxn>
                  <a:cxn ang="0">
                    <a:pos x="0" y="6"/>
                  </a:cxn>
                  <a:cxn ang="0">
                    <a:pos x="0" y="6"/>
                  </a:cxn>
                  <a:cxn ang="0">
                    <a:pos x="0" y="6"/>
                  </a:cxn>
                </a:cxnLst>
                <a:rect l="0" t="0" r="r" b="b"/>
                <a:pathLst>
                  <a:path w="185" h="210">
                    <a:moveTo>
                      <a:pt x="0" y="6"/>
                    </a:moveTo>
                    <a:lnTo>
                      <a:pt x="66" y="12"/>
                    </a:lnTo>
                    <a:lnTo>
                      <a:pt x="119" y="36"/>
                    </a:lnTo>
                    <a:lnTo>
                      <a:pt x="155" y="72"/>
                    </a:lnTo>
                    <a:lnTo>
                      <a:pt x="161" y="90"/>
                    </a:lnTo>
                    <a:lnTo>
                      <a:pt x="167" y="114"/>
                    </a:lnTo>
                    <a:lnTo>
                      <a:pt x="161" y="138"/>
                    </a:lnTo>
                    <a:lnTo>
                      <a:pt x="149" y="162"/>
                    </a:lnTo>
                    <a:lnTo>
                      <a:pt x="119" y="180"/>
                    </a:lnTo>
                    <a:lnTo>
                      <a:pt x="90" y="198"/>
                    </a:lnTo>
                    <a:lnTo>
                      <a:pt x="96" y="210"/>
                    </a:lnTo>
                    <a:lnTo>
                      <a:pt x="131" y="192"/>
                    </a:lnTo>
                    <a:lnTo>
                      <a:pt x="161" y="168"/>
                    </a:lnTo>
                    <a:lnTo>
                      <a:pt x="179" y="144"/>
                    </a:lnTo>
                    <a:lnTo>
                      <a:pt x="185" y="114"/>
                    </a:lnTo>
                    <a:lnTo>
                      <a:pt x="179" y="90"/>
                    </a:lnTo>
                    <a:lnTo>
                      <a:pt x="173" y="66"/>
                    </a:lnTo>
                    <a:lnTo>
                      <a:pt x="155" y="48"/>
                    </a:lnTo>
                    <a:lnTo>
                      <a:pt x="131" y="30"/>
                    </a:lnTo>
                    <a:lnTo>
                      <a:pt x="72" y="6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0" y="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96317" name="Freeform 61"/>
              <p:cNvSpPr>
                <a:spLocks noEditPoints="1"/>
              </p:cNvSpPr>
              <p:nvPr/>
            </p:nvSpPr>
            <p:spPr bwMode="hidden">
              <a:xfrm>
                <a:off x="5345" y="3058"/>
                <a:ext cx="299" cy="186"/>
              </a:xfrm>
              <a:custGeom>
                <a:avLst/>
                <a:gdLst/>
                <a:ahLst/>
                <a:cxnLst>
                  <a:cxn ang="0">
                    <a:pos x="150" y="0"/>
                  </a:cxn>
                  <a:cxn ang="0">
                    <a:pos x="90" y="6"/>
                  </a:cxn>
                  <a:cxn ang="0">
                    <a:pos x="42" y="30"/>
                  </a:cxn>
                  <a:cxn ang="0">
                    <a:pos x="12" y="54"/>
                  </a:cxn>
                  <a:cxn ang="0">
                    <a:pos x="6" y="72"/>
                  </a:cxn>
                  <a:cxn ang="0">
                    <a:pos x="0" y="90"/>
                  </a:cxn>
                  <a:cxn ang="0">
                    <a:pos x="6" y="108"/>
                  </a:cxn>
                  <a:cxn ang="0">
                    <a:pos x="12" y="126"/>
                  </a:cxn>
                  <a:cxn ang="0">
                    <a:pos x="42" y="156"/>
                  </a:cxn>
                  <a:cxn ang="0">
                    <a:pos x="90" y="180"/>
                  </a:cxn>
                  <a:cxn ang="0">
                    <a:pos x="150" y="186"/>
                  </a:cxn>
                  <a:cxn ang="0">
                    <a:pos x="209" y="180"/>
                  </a:cxn>
                  <a:cxn ang="0">
                    <a:pos x="257" y="156"/>
                  </a:cxn>
                  <a:cxn ang="0">
                    <a:pos x="287" y="126"/>
                  </a:cxn>
                  <a:cxn ang="0">
                    <a:pos x="299" y="108"/>
                  </a:cxn>
                  <a:cxn ang="0">
                    <a:pos x="299" y="90"/>
                  </a:cxn>
                  <a:cxn ang="0">
                    <a:pos x="299" y="72"/>
                  </a:cxn>
                  <a:cxn ang="0">
                    <a:pos x="287" y="54"/>
                  </a:cxn>
                  <a:cxn ang="0">
                    <a:pos x="257" y="30"/>
                  </a:cxn>
                  <a:cxn ang="0">
                    <a:pos x="209" y="6"/>
                  </a:cxn>
                  <a:cxn ang="0">
                    <a:pos x="150" y="0"/>
                  </a:cxn>
                  <a:cxn ang="0">
                    <a:pos x="150" y="0"/>
                  </a:cxn>
                  <a:cxn ang="0">
                    <a:pos x="150" y="180"/>
                  </a:cxn>
                  <a:cxn ang="0">
                    <a:pos x="96" y="174"/>
                  </a:cxn>
                  <a:cxn ang="0">
                    <a:pos x="48" y="156"/>
                  </a:cxn>
                  <a:cxn ang="0">
                    <a:pos x="18" y="126"/>
                  </a:cxn>
                  <a:cxn ang="0">
                    <a:pos x="12" y="108"/>
                  </a:cxn>
                  <a:cxn ang="0">
                    <a:pos x="6" y="90"/>
                  </a:cxn>
                  <a:cxn ang="0">
                    <a:pos x="12" y="72"/>
                  </a:cxn>
                  <a:cxn ang="0">
                    <a:pos x="18" y="54"/>
                  </a:cxn>
                  <a:cxn ang="0">
                    <a:pos x="48" y="30"/>
                  </a:cxn>
                  <a:cxn ang="0">
                    <a:pos x="96" y="12"/>
                  </a:cxn>
                  <a:cxn ang="0">
                    <a:pos x="150" y="6"/>
                  </a:cxn>
                  <a:cxn ang="0">
                    <a:pos x="203" y="12"/>
                  </a:cxn>
                  <a:cxn ang="0">
                    <a:pos x="251" y="30"/>
                  </a:cxn>
                  <a:cxn ang="0">
                    <a:pos x="281" y="54"/>
                  </a:cxn>
                  <a:cxn ang="0">
                    <a:pos x="293" y="72"/>
                  </a:cxn>
                  <a:cxn ang="0">
                    <a:pos x="293" y="90"/>
                  </a:cxn>
                  <a:cxn ang="0">
                    <a:pos x="293" y="108"/>
                  </a:cxn>
                  <a:cxn ang="0">
                    <a:pos x="281" y="126"/>
                  </a:cxn>
                  <a:cxn ang="0">
                    <a:pos x="251" y="156"/>
                  </a:cxn>
                  <a:cxn ang="0">
                    <a:pos x="203" y="174"/>
                  </a:cxn>
                  <a:cxn ang="0">
                    <a:pos x="150" y="180"/>
                  </a:cxn>
                  <a:cxn ang="0">
                    <a:pos x="150" y="180"/>
                  </a:cxn>
                </a:cxnLst>
                <a:rect l="0" t="0" r="r" b="b"/>
                <a:pathLst>
                  <a:path w="299" h="186">
                    <a:moveTo>
                      <a:pt x="150" y="0"/>
                    </a:moveTo>
                    <a:lnTo>
                      <a:pt x="90" y="6"/>
                    </a:lnTo>
                    <a:lnTo>
                      <a:pt x="42" y="30"/>
                    </a:lnTo>
                    <a:lnTo>
                      <a:pt x="12" y="54"/>
                    </a:lnTo>
                    <a:lnTo>
                      <a:pt x="6" y="72"/>
                    </a:lnTo>
                    <a:lnTo>
                      <a:pt x="0" y="90"/>
                    </a:lnTo>
                    <a:lnTo>
                      <a:pt x="6" y="108"/>
                    </a:lnTo>
                    <a:lnTo>
                      <a:pt x="12" y="126"/>
                    </a:lnTo>
                    <a:lnTo>
                      <a:pt x="42" y="156"/>
                    </a:lnTo>
                    <a:lnTo>
                      <a:pt x="90" y="180"/>
                    </a:lnTo>
                    <a:lnTo>
                      <a:pt x="150" y="186"/>
                    </a:lnTo>
                    <a:lnTo>
                      <a:pt x="209" y="180"/>
                    </a:lnTo>
                    <a:lnTo>
                      <a:pt x="257" y="156"/>
                    </a:lnTo>
                    <a:lnTo>
                      <a:pt x="287" y="126"/>
                    </a:lnTo>
                    <a:lnTo>
                      <a:pt x="299" y="108"/>
                    </a:lnTo>
                    <a:lnTo>
                      <a:pt x="299" y="90"/>
                    </a:lnTo>
                    <a:lnTo>
                      <a:pt x="299" y="72"/>
                    </a:lnTo>
                    <a:lnTo>
                      <a:pt x="287" y="54"/>
                    </a:lnTo>
                    <a:lnTo>
                      <a:pt x="257" y="30"/>
                    </a:lnTo>
                    <a:lnTo>
                      <a:pt x="209" y="6"/>
                    </a:lnTo>
                    <a:lnTo>
                      <a:pt x="150" y="0"/>
                    </a:lnTo>
                    <a:lnTo>
                      <a:pt x="150" y="0"/>
                    </a:lnTo>
                    <a:close/>
                    <a:moveTo>
                      <a:pt x="150" y="180"/>
                    </a:moveTo>
                    <a:lnTo>
                      <a:pt x="96" y="174"/>
                    </a:lnTo>
                    <a:lnTo>
                      <a:pt x="48" y="156"/>
                    </a:lnTo>
                    <a:lnTo>
                      <a:pt x="18" y="126"/>
                    </a:lnTo>
                    <a:lnTo>
                      <a:pt x="12" y="108"/>
                    </a:lnTo>
                    <a:lnTo>
                      <a:pt x="6" y="90"/>
                    </a:lnTo>
                    <a:lnTo>
                      <a:pt x="12" y="72"/>
                    </a:lnTo>
                    <a:lnTo>
                      <a:pt x="18" y="54"/>
                    </a:lnTo>
                    <a:lnTo>
                      <a:pt x="48" y="30"/>
                    </a:lnTo>
                    <a:lnTo>
                      <a:pt x="96" y="12"/>
                    </a:lnTo>
                    <a:lnTo>
                      <a:pt x="150" y="6"/>
                    </a:lnTo>
                    <a:lnTo>
                      <a:pt x="203" y="12"/>
                    </a:lnTo>
                    <a:lnTo>
                      <a:pt x="251" y="30"/>
                    </a:lnTo>
                    <a:lnTo>
                      <a:pt x="281" y="54"/>
                    </a:lnTo>
                    <a:lnTo>
                      <a:pt x="293" y="72"/>
                    </a:lnTo>
                    <a:lnTo>
                      <a:pt x="293" y="90"/>
                    </a:lnTo>
                    <a:lnTo>
                      <a:pt x="293" y="108"/>
                    </a:lnTo>
                    <a:lnTo>
                      <a:pt x="281" y="126"/>
                    </a:lnTo>
                    <a:lnTo>
                      <a:pt x="251" y="156"/>
                    </a:lnTo>
                    <a:lnTo>
                      <a:pt x="203" y="174"/>
                    </a:lnTo>
                    <a:lnTo>
                      <a:pt x="150" y="180"/>
                    </a:lnTo>
                    <a:lnTo>
                      <a:pt x="150" y="18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>
                  <a:defRPr/>
                </a:pPr>
                <a:endParaRPr lang="en-US" dirty="0">
                  <a:cs typeface="+mn-cs"/>
                </a:endParaRPr>
              </a:p>
            </p:txBody>
          </p:sp>
          <p:grpSp>
            <p:nvGrpSpPr>
              <p:cNvPr id="1046" name="Group 62"/>
              <p:cNvGrpSpPr>
                <a:grpSpLocks/>
              </p:cNvGrpSpPr>
              <p:nvPr/>
            </p:nvGrpSpPr>
            <p:grpSpPr bwMode="auto">
              <a:xfrm>
                <a:off x="5381" y="3085"/>
                <a:ext cx="227" cy="132"/>
                <a:chOff x="5381" y="3085"/>
                <a:chExt cx="227" cy="132"/>
              </a:xfrm>
            </p:grpSpPr>
            <p:sp>
              <p:nvSpPr>
                <p:cNvPr id="96319" name="Oval 63"/>
                <p:cNvSpPr>
                  <a:spLocks noChangeArrowheads="1"/>
                </p:cNvSpPr>
                <p:nvPr userDrawn="1"/>
              </p:nvSpPr>
              <p:spPr bwMode="hidden">
                <a:xfrm>
                  <a:off x="5381" y="3085"/>
                  <a:ext cx="227" cy="132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chemeClr val="accent2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pPr eaLnBrk="0" hangingPunct="0"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96320" name="Oval 64"/>
                <p:cNvSpPr>
                  <a:spLocks noChangeArrowheads="1"/>
                </p:cNvSpPr>
                <p:nvPr userDrawn="1"/>
              </p:nvSpPr>
              <p:spPr bwMode="hidden">
                <a:xfrm>
                  <a:off x="5403" y="3099"/>
                  <a:ext cx="182" cy="102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100000">
                      <a:schemeClr val="bg1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pPr eaLnBrk="0" hangingPunct="0"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96321" name="Oval 65"/>
                <p:cNvSpPr>
                  <a:spLocks noChangeArrowheads="1"/>
                </p:cNvSpPr>
                <p:nvPr userDrawn="1"/>
              </p:nvSpPr>
              <p:spPr bwMode="hidden">
                <a:xfrm>
                  <a:off x="5431" y="3109"/>
                  <a:ext cx="125" cy="82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chemeClr val="accent2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pPr eaLnBrk="0" hangingPunct="0"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96322" name="Oval 66"/>
                <p:cNvSpPr>
                  <a:spLocks noChangeArrowheads="1"/>
                </p:cNvSpPr>
                <p:nvPr userDrawn="1"/>
              </p:nvSpPr>
              <p:spPr bwMode="hidden">
                <a:xfrm>
                  <a:off x="5458" y="3125"/>
                  <a:ext cx="73" cy="47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100000">
                      <a:schemeClr val="bg1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pPr eaLnBrk="0" hangingPunct="0">
                    <a:defRPr/>
                  </a:pPr>
                  <a:endParaRPr lang="en-US" dirty="0">
                    <a:cs typeface="+mn-cs"/>
                  </a:endParaRPr>
                </a:p>
              </p:txBody>
            </p:sp>
          </p:grpSp>
        </p:grpSp>
      </p:grpSp>
      <p:sp>
        <p:nvSpPr>
          <p:cNvPr id="96323" name="Rectangle 67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113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96324" name="Rectangle 68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791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96325" name="Rectangle 69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fld id="{E9BB90EE-1FEF-4AD6-AA62-9D59EE0DA74A}" type="datetimeFigureOut">
              <a:rPr lang="th-TH"/>
              <a:pPr>
                <a:defRPr/>
              </a:pPr>
              <a:t>13/02/55</a:t>
            </a:fld>
            <a:endParaRPr lang="th-TH"/>
          </a:p>
        </p:txBody>
      </p:sp>
      <p:sp>
        <p:nvSpPr>
          <p:cNvPr id="96326" name="Rectangle 70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96327" name="Rectangle 71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defRPr>
            </a:lvl1pPr>
          </a:lstStyle>
          <a:p>
            <a:pPr>
              <a:defRPr/>
            </a:pPr>
            <a:fld id="{8A196899-6EA4-4781-9778-F690126B6DA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96328" name="Rectangle 72"/>
          <p:cNvSpPr>
            <a:spLocks noChangeArrowheads="1"/>
          </p:cNvSpPr>
          <p:nvPr userDrawn="1"/>
        </p:nvSpPr>
        <p:spPr bwMode="auto">
          <a:xfrm>
            <a:off x="457200" y="1416050"/>
            <a:ext cx="8240713" cy="107950"/>
          </a:xfrm>
          <a:prstGeom prst="rect">
            <a:avLst/>
          </a:prstGeom>
          <a:gradFill rotWithShape="1">
            <a:gsLst>
              <a:gs pos="0">
                <a:srgbClr val="FFFF00">
                  <a:alpha val="49001"/>
                </a:srgbClr>
              </a:gs>
              <a:gs pos="100000">
                <a:schemeClr val="bg1">
                  <a:alpha val="48000"/>
                </a:schemeClr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0" hangingPunct="0">
              <a:defRPr/>
            </a:pPr>
            <a:endParaRPr lang="en-US" dirty="0">
              <a:cs typeface="+mn-cs"/>
            </a:endParaRP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4001" r:id="rId1"/>
    <p:sldLayoutId id="2147483988" r:id="rId2"/>
    <p:sldLayoutId id="2147483989" r:id="rId3"/>
    <p:sldLayoutId id="2147483990" r:id="rId4"/>
    <p:sldLayoutId id="2147483991" r:id="rId5"/>
    <p:sldLayoutId id="2147483992" r:id="rId6"/>
    <p:sldLayoutId id="2147483993" r:id="rId7"/>
    <p:sldLayoutId id="2147483994" r:id="rId8"/>
    <p:sldLayoutId id="2147483995" r:id="rId9"/>
    <p:sldLayoutId id="2147483996" r:id="rId10"/>
    <p:sldLayoutId id="2147483997" r:id="rId11"/>
    <p:sldLayoutId id="2147483998" r:id="rId12"/>
    <p:sldLayoutId id="2147483999" r:id="rId13"/>
  </p:sldLayoutIdLst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4400">
          <a:solidFill>
            <a:srgbClr val="FFFF00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4400">
          <a:solidFill>
            <a:srgbClr val="FFFF00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2pPr>
      <a:lvl3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4400">
          <a:solidFill>
            <a:srgbClr val="FFFF00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3pPr>
      <a:lvl4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4400">
          <a:solidFill>
            <a:srgbClr val="FFFF00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4pPr>
      <a:lvl5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4400">
          <a:solidFill>
            <a:srgbClr val="FFFF00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5pPr>
      <a:lvl6pPr marL="457200" algn="l" rtl="0" fontAlgn="base">
        <a:lnSpc>
          <a:spcPct val="80000"/>
        </a:lnSpc>
        <a:spcBef>
          <a:spcPct val="0"/>
        </a:spcBef>
        <a:spcAft>
          <a:spcPct val="0"/>
        </a:spcAft>
        <a:defRPr sz="4400">
          <a:solidFill>
            <a:srgbClr val="FFFF00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6pPr>
      <a:lvl7pPr marL="914400" algn="l" rtl="0" fontAlgn="base">
        <a:lnSpc>
          <a:spcPct val="80000"/>
        </a:lnSpc>
        <a:spcBef>
          <a:spcPct val="0"/>
        </a:spcBef>
        <a:spcAft>
          <a:spcPct val="0"/>
        </a:spcAft>
        <a:defRPr sz="4400">
          <a:solidFill>
            <a:srgbClr val="FFFF00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7pPr>
      <a:lvl8pPr marL="1371600" algn="l" rtl="0" fontAlgn="base">
        <a:lnSpc>
          <a:spcPct val="80000"/>
        </a:lnSpc>
        <a:spcBef>
          <a:spcPct val="0"/>
        </a:spcBef>
        <a:spcAft>
          <a:spcPct val="0"/>
        </a:spcAft>
        <a:defRPr sz="4400">
          <a:solidFill>
            <a:srgbClr val="FFFF00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8pPr>
      <a:lvl9pPr marL="1828800" algn="l" rtl="0" fontAlgn="base">
        <a:lnSpc>
          <a:spcPct val="80000"/>
        </a:lnSpc>
        <a:spcBef>
          <a:spcPct val="0"/>
        </a:spcBef>
        <a:spcAft>
          <a:spcPct val="0"/>
        </a:spcAft>
        <a:defRPr sz="4400">
          <a:solidFill>
            <a:srgbClr val="FFFF00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9pPr>
    </p:titleStyle>
    <p:bodyStyle>
      <a:lvl1pPr marL="342900" indent="-342900" algn="l" rtl="0" eaLnBrk="0" fontAlgn="base" hangingPunct="0">
        <a:lnSpc>
          <a:spcPct val="80000"/>
        </a:lnSpc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itchFamily="2" charset="2"/>
        <a:buChar char="Ø"/>
        <a:defRPr sz="3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lnSpc>
          <a:spcPct val="85000"/>
        </a:lnSpc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" pitchFamily="2" charset="2"/>
        <a:buChar char="l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Char char="•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50000"/>
        <a:buFont typeface="Wingdings" pitchFamily="2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gif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4" Type="http://schemas.openxmlformats.org/officeDocument/2006/relationships/chart" Target="../charts/char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gif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4965" name="Rectangle 5"/>
          <p:cNvSpPr>
            <a:spLocks noChangeArrowheads="1"/>
          </p:cNvSpPr>
          <p:nvPr/>
        </p:nvSpPr>
        <p:spPr bwMode="auto">
          <a:xfrm>
            <a:off x="2944202" y="2486316"/>
            <a:ext cx="6160495" cy="33701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 eaLnBrk="0" hangingPunct="0">
              <a:defRPr/>
            </a:pPr>
            <a:r>
              <a:rPr lang="en-US" sz="4400" b="1" dirty="0" smtClean="0">
                <a:solidFill>
                  <a:srgbClr val="FFFF00"/>
                </a:solidFill>
              </a:rPr>
              <a:t>Desalination Market &amp; </a:t>
            </a:r>
          </a:p>
          <a:p>
            <a:pPr algn="ctr" eaLnBrk="0" hangingPunct="0">
              <a:defRPr/>
            </a:pPr>
            <a:r>
              <a:rPr lang="en-US" sz="4400" b="1" dirty="0" smtClean="0">
                <a:solidFill>
                  <a:srgbClr val="FFFF00"/>
                </a:solidFill>
              </a:rPr>
              <a:t>Technology Trends  </a:t>
            </a:r>
          </a:p>
          <a:p>
            <a:pPr algn="ctr" eaLnBrk="0" hangingPunct="0">
              <a:defRPr/>
            </a:pPr>
            <a:r>
              <a:rPr lang="en-US" sz="4400" b="1" dirty="0">
                <a:solidFill>
                  <a:srgbClr val="FFFF00"/>
                </a:solidFill>
              </a:rPr>
              <a:t>&amp;</a:t>
            </a:r>
            <a:r>
              <a:rPr lang="en-US" sz="4400" b="1" dirty="0" smtClean="0">
                <a:solidFill>
                  <a:srgbClr val="FFFF00"/>
                </a:solidFill>
              </a:rPr>
              <a:t> Opportunities</a:t>
            </a:r>
          </a:p>
          <a:p>
            <a:pPr algn="ctr" eaLnBrk="0" hangingPunct="0">
              <a:defRPr/>
            </a:pPr>
            <a:endParaRPr lang="en-US" sz="900" b="1" dirty="0" smtClean="0">
              <a:solidFill>
                <a:srgbClr val="FFFF00"/>
              </a:solidFill>
            </a:endParaRPr>
          </a:p>
          <a:p>
            <a:pPr algn="ctr" eaLnBrk="0" hangingPunct="0">
              <a:defRPr/>
            </a:pPr>
            <a:r>
              <a:rPr lang="en-US" sz="2800" b="1" dirty="0" smtClean="0">
                <a:solidFill>
                  <a:srgbClr val="FFFF00"/>
                </a:solidFill>
              </a:rPr>
              <a:t>March 6, 2012</a:t>
            </a:r>
          </a:p>
        </p:txBody>
      </p:sp>
      <p:pic>
        <p:nvPicPr>
          <p:cNvPr id="9" name="Picture 5" descr="Water Globe Ball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1696" y="3712530"/>
            <a:ext cx="2760931" cy="2392687"/>
          </a:xfrm>
          <a:prstGeom prst="rect">
            <a:avLst/>
          </a:prstGeom>
          <a:ln>
            <a:headEnd/>
            <a:tailEnd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</p:pic>
      <p:sp>
        <p:nvSpPr>
          <p:cNvPr id="10" name="TextBox 9"/>
          <p:cNvSpPr txBox="1"/>
          <p:nvPr/>
        </p:nvSpPr>
        <p:spPr>
          <a:xfrm>
            <a:off x="0" y="6150114"/>
            <a:ext cx="2792627" cy="707886"/>
          </a:xfrm>
          <a:prstGeom prst="rect">
            <a:avLst/>
          </a:prstGeom>
          <a:solidFill>
            <a:schemeClr val="accent2">
              <a:lumMod val="75000"/>
            </a:schemeClr>
          </a:solidFill>
          <a:effectLst>
            <a:glow rad="101600">
              <a:schemeClr val="accent6">
                <a:satMod val="175000"/>
                <a:alpha val="40000"/>
              </a:schemeClr>
            </a:glow>
            <a:outerShdw blurRad="50800" dist="38100" dir="13500000" algn="b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pPr algn="ctr" eaLnBrk="0" hangingPunct="0">
              <a:defRPr/>
            </a:pPr>
            <a:r>
              <a:rPr lang="en-US" sz="20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Water Globe Consulting</a:t>
            </a:r>
            <a:endParaRPr lang="en-US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" name="Rectangle 4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2870200" y="5321300"/>
            <a:ext cx="6108700" cy="1384300"/>
          </a:xfrm>
        </p:spPr>
        <p:txBody>
          <a:bodyPr/>
          <a:lstStyle/>
          <a:p>
            <a:pPr algn="r">
              <a:spcBef>
                <a:spcPct val="0"/>
              </a:spcBef>
              <a:defRPr/>
            </a:pPr>
            <a:endParaRPr lang="en-US" sz="2400" b="1" dirty="0" smtClean="0">
              <a:solidFill>
                <a:srgbClr val="FFFF00"/>
              </a:solidFill>
              <a:latin typeface="Century" pitchFamily="18" charset="0"/>
            </a:endParaRPr>
          </a:p>
          <a:p>
            <a:pPr algn="r">
              <a:spcBef>
                <a:spcPct val="0"/>
              </a:spcBef>
              <a:defRPr/>
            </a:pPr>
            <a:endParaRPr lang="en-US" sz="2800" b="1" dirty="0" smtClean="0">
              <a:solidFill>
                <a:srgbClr val="FFFF00"/>
              </a:solidFill>
              <a:latin typeface="Century" pitchFamily="18" charset="0"/>
            </a:endParaRPr>
          </a:p>
          <a:p>
            <a:pPr algn="r">
              <a:spcBef>
                <a:spcPct val="0"/>
              </a:spcBef>
              <a:defRPr/>
            </a:pPr>
            <a:endParaRPr lang="en-US" sz="2800" b="1" dirty="0" smtClean="0">
              <a:solidFill>
                <a:srgbClr val="FFFF00"/>
              </a:solidFill>
              <a:latin typeface="Century" pitchFamily="18" charset="0"/>
            </a:endParaRPr>
          </a:p>
          <a:p>
            <a:pPr algn="r">
              <a:spcBef>
                <a:spcPct val="0"/>
              </a:spcBef>
              <a:defRPr/>
            </a:pPr>
            <a:r>
              <a:rPr lang="en-US" sz="2800" b="1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Nikolay Voutchkov, PE, BCEE</a:t>
            </a:r>
          </a:p>
          <a:p>
            <a:pPr algn="r">
              <a:spcBef>
                <a:spcPct val="0"/>
              </a:spcBef>
              <a:defRPr/>
            </a:pPr>
            <a:endParaRPr lang="en-US" sz="800" b="1" dirty="0" smtClean="0">
              <a:solidFill>
                <a:srgbClr val="FFFF00"/>
              </a:solidFill>
              <a:latin typeface="Century" pitchFamily="18" charset="0"/>
            </a:endParaRPr>
          </a:p>
          <a:p>
            <a:pPr algn="r">
              <a:spcBef>
                <a:spcPct val="0"/>
              </a:spcBef>
              <a:defRPr/>
            </a:pPr>
            <a:endParaRPr lang="en-US" sz="2800" b="1" dirty="0" smtClean="0">
              <a:solidFill>
                <a:schemeClr val="accent1">
                  <a:lumMod val="20000"/>
                  <a:lumOff val="80000"/>
                </a:schemeClr>
              </a:solidFill>
              <a:latin typeface="Century" pitchFamily="18" charset="0"/>
            </a:endParaRPr>
          </a:p>
          <a:p>
            <a:pPr algn="r">
              <a:spcBef>
                <a:spcPct val="0"/>
              </a:spcBef>
              <a:defRPr/>
            </a:pPr>
            <a:r>
              <a:rPr lang="en-US" sz="2400" b="1" dirty="0">
                <a:solidFill>
                  <a:srgbClr val="FFFF00"/>
                </a:solidFill>
                <a:latin typeface="Century" pitchFamily="18" charset="0"/>
              </a:rPr>
              <a:t/>
            </a:r>
            <a:br>
              <a:rPr lang="en-US" sz="2400" b="1" dirty="0">
                <a:solidFill>
                  <a:srgbClr val="FFFF00"/>
                </a:solidFill>
                <a:latin typeface="Century" pitchFamily="18" charset="0"/>
              </a:rPr>
            </a:br>
            <a:endParaRPr lang="en-US" sz="3200" b="1" dirty="0">
              <a:solidFill>
                <a:srgbClr val="FFFF00"/>
              </a:solidFill>
              <a:latin typeface="Century" pitchFamily="18" charset="0"/>
            </a:endParaRPr>
          </a:p>
          <a:p>
            <a:pPr algn="r">
              <a:spcBef>
                <a:spcPct val="0"/>
              </a:spcBef>
              <a:defRPr/>
            </a:pPr>
            <a:endParaRPr lang="en-US" sz="2000" b="1" dirty="0">
              <a:solidFill>
                <a:srgbClr val="FFFF00"/>
              </a:solidFill>
              <a:latin typeface="Century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1647000"/>
            <a:ext cx="9104697" cy="523220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solidFill>
                  <a:schemeClr val="accent3">
                    <a:lumMod val="50000"/>
                  </a:schemeClr>
                </a:solidFill>
                <a:latin typeface="Century" pitchFamily="18" charset="0"/>
              </a:rPr>
              <a:t>Water Business Opportunities for 2012 and Beyond </a:t>
            </a:r>
            <a:endParaRPr lang="en-US" sz="2800" b="1" dirty="0">
              <a:solidFill>
                <a:schemeClr val="accent3">
                  <a:lumMod val="50000"/>
                </a:schemeClr>
              </a:solidFill>
              <a:latin typeface="Century" pitchFamily="18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-22218"/>
            <a:ext cx="9144000" cy="1674661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2170219"/>
            <a:ext cx="2792627" cy="1566739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0"/>
            <a:ext cx="7772400" cy="1143000"/>
          </a:xfrm>
        </p:spPr>
        <p:txBody>
          <a:bodyPr/>
          <a:lstStyle/>
          <a:p>
            <a:pPr algn="ctr">
              <a:defRPr/>
            </a:pPr>
            <a:r>
              <a:rPr lang="en-US" sz="3200" b="1" dirty="0" smtClean="0">
                <a:latin typeface="Century" pitchFamily="18" charset="0"/>
                <a:cs typeface="Arial" pitchFamily="34" charset="0"/>
              </a:rPr>
              <a:t>Desalination – Where Are We Today?</a:t>
            </a:r>
            <a:endParaRPr lang="en-US" sz="3200" b="1" dirty="0">
              <a:latin typeface="Century" pitchFamily="18" charset="0"/>
              <a:cs typeface="Arial" pitchFamily="34" charset="0"/>
            </a:endParaRPr>
          </a:p>
        </p:txBody>
      </p:sp>
      <p:graphicFrame>
        <p:nvGraphicFramePr>
          <p:cNvPr id="6" name="Table Placeholder 3"/>
          <p:cNvGraphicFramePr>
            <a:graphicFrameLocks noGrp="1"/>
          </p:cNvGraphicFramePr>
          <p:nvPr>
            <p:ph type="tbl" idx="1"/>
            <p:extLst>
              <p:ext uri="{D42A27DB-BD31-4B8C-83A1-F6EECF244321}">
                <p14:modId xmlns:p14="http://schemas.microsoft.com/office/powerpoint/2010/main" xmlns="" val="1148437165"/>
              </p:ext>
            </p:extLst>
          </p:nvPr>
        </p:nvGraphicFramePr>
        <p:xfrm>
          <a:off x="0" y="1447800"/>
          <a:ext cx="9144000" cy="5410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0" y="990600"/>
            <a:ext cx="9144000" cy="954107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 eaLnBrk="0" hangingPunct="0">
              <a:defRPr/>
            </a:pPr>
            <a:r>
              <a:rPr lang="en-US" sz="2800" b="1" dirty="0" smtClean="0"/>
              <a:t>16,000 Desalination </a:t>
            </a:r>
            <a:r>
              <a:rPr lang="en-US" sz="2800" b="1" dirty="0"/>
              <a:t>Plants Worldwide – </a:t>
            </a:r>
            <a:endParaRPr lang="en-US" sz="2800" b="1" dirty="0" smtClean="0"/>
          </a:p>
          <a:p>
            <a:pPr algn="ctr" eaLnBrk="0" hangingPunct="0">
              <a:defRPr/>
            </a:pPr>
            <a:r>
              <a:rPr lang="en-US" sz="2800" b="1" dirty="0" smtClean="0"/>
              <a:t>17,500 MGD </a:t>
            </a:r>
            <a:endParaRPr lang="en-US" sz="2800" b="1" dirty="0"/>
          </a:p>
        </p:txBody>
      </p:sp>
      <p:sp>
        <p:nvSpPr>
          <p:cNvPr id="1029" name="TextBox 6"/>
          <p:cNvSpPr txBox="1">
            <a:spLocks noChangeArrowheads="1"/>
          </p:cNvSpPr>
          <p:nvPr/>
        </p:nvSpPr>
        <p:spPr bwMode="auto">
          <a:xfrm>
            <a:off x="4596024" y="6519446"/>
            <a:ext cx="4536627" cy="33855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600" dirty="0" smtClean="0">
                <a:solidFill>
                  <a:schemeClr val="accent1">
                    <a:lumMod val="50000"/>
                  </a:schemeClr>
                </a:solidFill>
              </a:rPr>
              <a:t>Source: 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</a:rPr>
              <a:t>IDA Desalination Yearbook </a:t>
            </a:r>
            <a:r>
              <a:rPr lang="en-US" sz="1600" dirty="0" smtClean="0">
                <a:solidFill>
                  <a:schemeClr val="accent1">
                    <a:lumMod val="50000"/>
                  </a:schemeClr>
                </a:solidFill>
              </a:rPr>
              <a:t>2011-2012</a:t>
            </a:r>
            <a:endParaRPr lang="en-US" sz="1600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341507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7813"/>
            <a:ext cx="9144000" cy="1139825"/>
          </a:xfrm>
        </p:spPr>
        <p:txBody>
          <a:bodyPr/>
          <a:lstStyle/>
          <a:p>
            <a:pPr algn="ctr"/>
            <a:r>
              <a:rPr lang="en-US" sz="3600" b="1" dirty="0" smtClean="0">
                <a:latin typeface="Century" pitchFamily="18" charset="0"/>
              </a:rPr>
              <a:t>Seawater  Membrane Desalination Dominates the Market</a:t>
            </a:r>
            <a:endParaRPr lang="en-US" sz="3600" b="1" dirty="0">
              <a:latin typeface="Century" pitchFamily="18" charset="0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36686" y="1456194"/>
            <a:ext cx="9180686" cy="5401805"/>
          </a:xfrm>
        </p:spPr>
      </p:pic>
      <p:sp>
        <p:nvSpPr>
          <p:cNvPr id="5" name="TextBox 4"/>
          <p:cNvSpPr txBox="1"/>
          <p:nvPr/>
        </p:nvSpPr>
        <p:spPr>
          <a:xfrm>
            <a:off x="5965372" y="4005943"/>
            <a:ext cx="2946399" cy="132343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57150">
            <a:solidFill>
              <a:schemeClr val="tx2">
                <a:lumMod val="50000"/>
              </a:schemeClr>
            </a:solidFill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chemeClr val="accent2">
                    <a:lumMod val="50000"/>
                  </a:schemeClr>
                </a:solidFill>
              </a:rPr>
              <a:t>RO Seawater Desalination Has</a:t>
            </a:r>
          </a:p>
          <a:p>
            <a:pPr algn="ctr"/>
            <a:r>
              <a:rPr lang="en-US" sz="2000" dirty="0" smtClean="0">
                <a:solidFill>
                  <a:schemeClr val="accent2">
                    <a:lumMod val="50000"/>
                  </a:schemeClr>
                </a:solidFill>
              </a:rPr>
              <a:t>Over 80 % the Market Share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386286" y="6334780"/>
            <a:ext cx="2757714" cy="52322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1400" dirty="0" smtClean="0">
                <a:solidFill>
                  <a:schemeClr val="accent1">
                    <a:lumMod val="50000"/>
                  </a:schemeClr>
                </a:solidFill>
                <a:latin typeface="Century" pitchFamily="18" charset="0"/>
              </a:rPr>
              <a:t>Source: Global Water Intelligence</a:t>
            </a:r>
            <a:endParaRPr lang="en-US" sz="1400" dirty="0">
              <a:solidFill>
                <a:schemeClr val="accent1">
                  <a:lumMod val="50000"/>
                </a:schemeClr>
              </a:solidFill>
              <a:latin typeface="Century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94441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smtClean="0">
                <a:latin typeface="Century" pitchFamily="18" charset="0"/>
              </a:rPr>
              <a:t>Desalination Plants in the US</a:t>
            </a:r>
            <a:endParaRPr lang="en-US" b="1" dirty="0">
              <a:latin typeface="Century" pitchFamily="18" charset="0"/>
            </a:endParaRPr>
          </a:p>
        </p:txBody>
      </p:sp>
      <p:graphicFrame>
        <p:nvGraphicFramePr>
          <p:cNvPr id="10" name="Table Placeholder 9"/>
          <p:cNvGraphicFramePr>
            <a:graphicFrameLocks noGrp="1"/>
          </p:cNvGraphicFramePr>
          <p:nvPr>
            <p:ph type="tbl" idx="1"/>
            <p:extLst>
              <p:ext uri="{D42A27DB-BD31-4B8C-83A1-F6EECF244321}">
                <p14:modId xmlns:p14="http://schemas.microsoft.com/office/powerpoint/2010/main" xmlns="" val="1983422907"/>
              </p:ext>
            </p:extLst>
          </p:nvPr>
        </p:nvGraphicFramePr>
        <p:xfrm>
          <a:off x="1" y="1324428"/>
          <a:ext cx="9144000" cy="55335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3" name="Chart 12"/>
          <p:cNvGraphicFramePr/>
          <p:nvPr>
            <p:extLst>
              <p:ext uri="{D42A27DB-BD31-4B8C-83A1-F6EECF244321}">
                <p14:modId xmlns:p14="http://schemas.microsoft.com/office/powerpoint/2010/main" xmlns="" val="1007018561"/>
              </p:ext>
            </p:extLst>
          </p:nvPr>
        </p:nvGraphicFramePr>
        <p:xfrm>
          <a:off x="3410858" y="3918857"/>
          <a:ext cx="5733142" cy="20610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xmlns="" val="14056935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4000" b="1" dirty="0" smtClean="0">
                <a:latin typeface="Century" pitchFamily="18" charset="0"/>
              </a:rPr>
              <a:t>Membrane Desalination – </a:t>
            </a:r>
            <a:br>
              <a:rPr lang="en-US" sz="4000" b="1" dirty="0" smtClean="0">
                <a:latin typeface="Century" pitchFamily="18" charset="0"/>
              </a:rPr>
            </a:br>
            <a:r>
              <a:rPr lang="en-US" sz="4000" b="1" dirty="0" smtClean="0">
                <a:latin typeface="Century" pitchFamily="18" charset="0"/>
              </a:rPr>
              <a:t>Key Trends</a:t>
            </a:r>
            <a:endParaRPr lang="en-US" sz="4000" b="1" dirty="0">
              <a:latin typeface="Century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9492" y="1600200"/>
            <a:ext cx="8420051" cy="4974771"/>
          </a:xfrm>
        </p:spPr>
        <p:txBody>
          <a:bodyPr/>
          <a:lstStyle/>
          <a:p>
            <a:r>
              <a:rPr lang="en-US" sz="2400" dirty="0" smtClean="0"/>
              <a:t>SWRO Desalination Technologies Dominate;</a:t>
            </a:r>
          </a:p>
          <a:p>
            <a:endParaRPr lang="en-US" sz="2400" dirty="0" smtClean="0"/>
          </a:p>
          <a:p>
            <a:r>
              <a:rPr lang="en-US" sz="2400" dirty="0" smtClean="0"/>
              <a:t>Large - (over 15 MGD) and Mega - (over 50 MGD) Desalination Plants Are the Wave of the Future;</a:t>
            </a:r>
          </a:p>
          <a:p>
            <a:endParaRPr lang="en-US" sz="2400" dirty="0" smtClean="0"/>
          </a:p>
          <a:p>
            <a:r>
              <a:rPr lang="en-US" sz="2400" dirty="0" smtClean="0"/>
              <a:t>Most Large Urban Coastal Centers Worldwide Have Established a Target to Produce 25 % of their Drinking Water from Desalination;</a:t>
            </a:r>
          </a:p>
          <a:p>
            <a:endParaRPr lang="en-US" sz="2400" dirty="0" smtClean="0"/>
          </a:p>
          <a:p>
            <a:r>
              <a:rPr lang="en-US" sz="2400" dirty="0" smtClean="0"/>
              <a:t>Research &amp;Development Activities are in 10-Year High – Likely to Yield Breakthroughs in Membrane and Desalination Technologies by 2015;</a:t>
            </a:r>
          </a:p>
          <a:p>
            <a:pPr>
              <a:buNone/>
            </a:pPr>
            <a:endParaRPr lang="en-US" sz="2400" dirty="0" smtClean="0"/>
          </a:p>
          <a:p>
            <a:r>
              <a:rPr lang="en-US" sz="2400" dirty="0" smtClean="0"/>
              <a:t>Large SWRO Projects Are Aiming at Sustainability – Green is In!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xmlns="" val="300546753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47186"/>
            <a:ext cx="8229600" cy="854300"/>
          </a:xfrm>
        </p:spPr>
        <p:txBody>
          <a:bodyPr/>
          <a:lstStyle/>
          <a:p>
            <a:pPr algn="ctr"/>
            <a:r>
              <a:rPr lang="en-US" sz="4000" b="1" dirty="0" smtClean="0">
                <a:latin typeface="Century" pitchFamily="18" charset="0"/>
              </a:rPr>
              <a:t>Desalination Market Drivers</a:t>
            </a:r>
            <a:endParaRPr lang="en-US" sz="4000" b="1" dirty="0">
              <a:latin typeface="Century" pitchFamily="18" charset="0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1452097"/>
            <a:ext cx="8160338" cy="5405903"/>
          </a:xfrm>
        </p:spPr>
      </p:pic>
      <p:sp>
        <p:nvSpPr>
          <p:cNvPr id="5" name="TextBox 4"/>
          <p:cNvSpPr txBox="1"/>
          <p:nvPr/>
        </p:nvSpPr>
        <p:spPr>
          <a:xfrm>
            <a:off x="6415315" y="1161143"/>
            <a:ext cx="2728686" cy="1169551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chemeClr val="accent1">
                    <a:lumMod val="50000"/>
                  </a:schemeClr>
                </a:solidFill>
              </a:rPr>
              <a:t>Water Scarcity</a:t>
            </a:r>
          </a:p>
          <a:p>
            <a:pPr algn="ctr"/>
            <a:endParaRPr lang="en-US" sz="800" b="1" dirty="0" smtClean="0">
              <a:solidFill>
                <a:schemeClr val="accent1">
                  <a:lumMod val="50000"/>
                </a:schemeClr>
              </a:solidFill>
            </a:endParaRPr>
          </a:p>
          <a:p>
            <a:pPr algn="ctr"/>
            <a:r>
              <a:rPr lang="en-US" b="1" dirty="0" smtClean="0">
                <a:solidFill>
                  <a:schemeClr val="accent1">
                    <a:lumMod val="50000"/>
                  </a:schemeClr>
                </a:solidFill>
              </a:rPr>
              <a:t>Economic Growth</a:t>
            </a:r>
          </a:p>
          <a:p>
            <a:pPr algn="ctr"/>
            <a:endParaRPr lang="en-US" sz="800" b="1" dirty="0">
              <a:solidFill>
                <a:schemeClr val="accent1">
                  <a:lumMod val="50000"/>
                </a:schemeClr>
              </a:solidFill>
            </a:endParaRPr>
          </a:p>
          <a:p>
            <a:pPr algn="ctr"/>
            <a:r>
              <a:rPr lang="en-US" b="1" dirty="0" smtClean="0">
                <a:solidFill>
                  <a:schemeClr val="accent1">
                    <a:lumMod val="50000"/>
                  </a:schemeClr>
                </a:solidFill>
              </a:rPr>
              <a:t>Population Growth</a:t>
            </a:r>
            <a:endParaRPr lang="en-US" b="1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7677134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4000" b="1" dirty="0" smtClean="0">
                <a:latin typeface="Century" pitchFamily="18" charset="0"/>
              </a:rPr>
              <a:t>Main Desalination Market Challenges &amp; Industry Response</a:t>
            </a:r>
            <a:endParaRPr lang="en-US" sz="4000" b="1" dirty="0">
              <a:latin typeface="Century" pitchFamily="18" charset="0"/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4245591173"/>
              </p:ext>
            </p:extLst>
          </p:nvPr>
        </p:nvGraphicFramePr>
        <p:xfrm>
          <a:off x="0" y="1529331"/>
          <a:ext cx="9144000" cy="5269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72000"/>
                <a:gridCol w="4572000"/>
              </a:tblGrid>
              <a:tr h="880040">
                <a:tc>
                  <a:txBody>
                    <a:bodyPr/>
                    <a:lstStyle/>
                    <a:p>
                      <a:endParaRPr lang="en-US" dirty="0" smtClean="0"/>
                    </a:p>
                    <a:p>
                      <a:r>
                        <a:rPr lang="en-US" dirty="0" smtClean="0"/>
                        <a:t>Challenge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 smtClean="0"/>
                    </a:p>
                    <a:p>
                      <a:pPr algn="ctr"/>
                      <a:r>
                        <a:rPr lang="en-US" dirty="0" smtClean="0"/>
                        <a:t>Industry Response</a:t>
                      </a:r>
                    </a:p>
                  </a:txBody>
                  <a:tcPr/>
                </a:tc>
              </a:tr>
              <a:tr h="1816141">
                <a:tc>
                  <a:txBody>
                    <a:bodyPr/>
                    <a:lstStyle/>
                    <a:p>
                      <a:endParaRPr lang="en-US" b="1" dirty="0" smtClean="0"/>
                    </a:p>
                    <a:p>
                      <a:endParaRPr lang="en-US" b="1" dirty="0" smtClean="0"/>
                    </a:p>
                    <a:p>
                      <a:endParaRPr lang="en-US" b="1" dirty="0" smtClean="0"/>
                    </a:p>
                    <a:p>
                      <a:r>
                        <a:rPr lang="en-US" b="1" dirty="0" smtClean="0"/>
                        <a:t>Relatively High Fresh Water Production Costs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baseline="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Accelerated Development of Higher Productivity RO Membranes </a:t>
                      </a:r>
                    </a:p>
                    <a:p>
                      <a:pPr algn="ctr"/>
                      <a:r>
                        <a:rPr lang="en-US" b="1" baseline="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and Lower Cost Pretreatment Systems and Plant Components</a:t>
                      </a:r>
                    </a:p>
                    <a:p>
                      <a:endParaRPr lang="en-US" b="1" baseline="0" dirty="0" smtClean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  <a:p>
                      <a:r>
                        <a:rPr lang="en-US" b="1" baseline="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Investment in Non-RO Technologies</a:t>
                      </a:r>
                    </a:p>
                    <a:p>
                      <a:endParaRPr lang="en-US" b="1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</a:tr>
              <a:tr h="460341">
                <a:tc>
                  <a:txBody>
                    <a:bodyPr/>
                    <a:lstStyle/>
                    <a:p>
                      <a:endParaRPr lang="en-US" b="1" dirty="0" smtClean="0"/>
                    </a:p>
                    <a:p>
                      <a:r>
                        <a:rPr lang="en-US" b="1" dirty="0" smtClean="0"/>
                        <a:t>High Energy Use</a:t>
                      </a:r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Advances in</a:t>
                      </a:r>
                      <a:r>
                        <a:rPr lang="en-US" b="1" baseline="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 Low Energy Desalination Technologies &amp; RO Energy Recovery Systems</a:t>
                      </a:r>
                    </a:p>
                    <a:p>
                      <a:endParaRPr lang="en-US" b="1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</a:tr>
              <a:tr h="460341">
                <a:tc>
                  <a:txBody>
                    <a:bodyPr/>
                    <a:lstStyle/>
                    <a:p>
                      <a:endParaRPr lang="en-US" b="1" dirty="0" smtClean="0"/>
                    </a:p>
                    <a:p>
                      <a:r>
                        <a:rPr lang="en-US" b="1" dirty="0" smtClean="0"/>
                        <a:t>Environmental</a:t>
                      </a:r>
                      <a:r>
                        <a:rPr lang="en-US" b="1" baseline="0" dirty="0" smtClean="0"/>
                        <a:t> Impacts</a:t>
                      </a:r>
                    </a:p>
                    <a:p>
                      <a:endParaRPr lang="en-US" b="1" baseline="0" dirty="0" smtClean="0"/>
                    </a:p>
                    <a:p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 smtClean="0"/>
                    </a:p>
                    <a:p>
                      <a:pPr algn="ctr"/>
                      <a:r>
                        <a:rPr lang="en-US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Coupling of Desalination Plants with Green</a:t>
                      </a:r>
                      <a:r>
                        <a:rPr lang="en-US" b="1" baseline="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 Power Sources (Wind Power)</a:t>
                      </a:r>
                      <a:endParaRPr lang="en-US" b="1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59305299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93787"/>
          </a:xfrm>
          <a:solidFill>
            <a:schemeClr val="tx2">
              <a:lumMod val="50000"/>
            </a:schemeClr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en-US" sz="3200" b="1" dirty="0" smtClean="0">
                <a:solidFill>
                  <a:srgbClr val="FFFF00"/>
                </a:solidFill>
                <a:latin typeface="Century" pitchFamily="18" charset="0"/>
              </a:rPr>
              <a:t>Typical Cost and Energy Ranges</a:t>
            </a:r>
            <a:br>
              <a:rPr lang="en-US" sz="3200" b="1" dirty="0" smtClean="0">
                <a:solidFill>
                  <a:srgbClr val="FFFF00"/>
                </a:solidFill>
                <a:latin typeface="Century" pitchFamily="18" charset="0"/>
              </a:rPr>
            </a:br>
            <a:r>
              <a:rPr lang="en-US" sz="2400" b="1" dirty="0" smtClean="0">
                <a:solidFill>
                  <a:srgbClr val="FFFF00"/>
                </a:solidFill>
                <a:latin typeface="Century" pitchFamily="18" charset="0"/>
              </a:rPr>
              <a:t>(Medium &amp; Large SWRO Plants)</a:t>
            </a:r>
            <a:endParaRPr lang="en-US" sz="2400" b="1" dirty="0">
              <a:solidFill>
                <a:srgbClr val="FFFF00"/>
              </a:solidFill>
              <a:latin typeface="Century" pitchFamily="18" charset="0"/>
            </a:endParaRPr>
          </a:p>
        </p:txBody>
      </p:sp>
      <p:graphicFrame>
        <p:nvGraphicFramePr>
          <p:cNvPr id="4" name="Table Placeholder 3"/>
          <p:cNvGraphicFramePr>
            <a:graphicFrameLocks noGrp="1"/>
          </p:cNvGraphicFramePr>
          <p:nvPr>
            <p:ph type="tbl" idx="1"/>
            <p:extLst>
              <p:ext uri="{D42A27DB-BD31-4B8C-83A1-F6EECF244321}">
                <p14:modId xmlns:p14="http://schemas.microsoft.com/office/powerpoint/2010/main" xmlns="" val="3618894592"/>
              </p:ext>
            </p:extLst>
          </p:nvPr>
        </p:nvGraphicFramePr>
        <p:xfrm>
          <a:off x="0" y="1143001"/>
          <a:ext cx="9144001" cy="5715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08961"/>
                <a:gridCol w="2929530"/>
                <a:gridCol w="3105510"/>
              </a:tblGrid>
              <a:tr h="2019072">
                <a:tc>
                  <a:txBody>
                    <a:bodyPr/>
                    <a:lstStyle/>
                    <a:p>
                      <a:endParaRPr lang="en-US" sz="2400" dirty="0" smtClean="0">
                        <a:solidFill>
                          <a:schemeClr val="tx2">
                            <a:lumMod val="25000"/>
                          </a:schemeClr>
                        </a:solidFill>
                        <a:latin typeface="Century" pitchFamily="18" charset="0"/>
                      </a:endParaRPr>
                    </a:p>
                    <a:p>
                      <a:r>
                        <a:rPr lang="en-US" sz="2400" dirty="0" smtClean="0">
                          <a:solidFill>
                            <a:schemeClr val="tx2">
                              <a:lumMod val="25000"/>
                            </a:schemeClr>
                          </a:solidFill>
                          <a:latin typeface="Century" pitchFamily="18" charset="0"/>
                        </a:rPr>
                        <a:t>Classification</a:t>
                      </a:r>
                      <a:endParaRPr lang="en-US" sz="2400" dirty="0">
                        <a:solidFill>
                          <a:schemeClr val="tx2">
                            <a:lumMod val="25000"/>
                          </a:schemeClr>
                        </a:solidFill>
                        <a:latin typeface="Century" pitchFamily="18" charset="0"/>
                      </a:endParaRPr>
                    </a:p>
                  </a:txBody>
                  <a:tcPr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b="1" dirty="0" smtClean="0">
                        <a:solidFill>
                          <a:schemeClr val="tx2">
                            <a:lumMod val="25000"/>
                          </a:schemeClr>
                        </a:solidFill>
                        <a:latin typeface="Century" pitchFamily="18" charset="0"/>
                      </a:endParaRPr>
                    </a:p>
                    <a:p>
                      <a:pPr algn="ctr"/>
                      <a:r>
                        <a:rPr lang="en-US" sz="2400" b="1" dirty="0" smtClean="0">
                          <a:solidFill>
                            <a:schemeClr val="tx2">
                              <a:lumMod val="25000"/>
                            </a:schemeClr>
                          </a:solidFill>
                          <a:latin typeface="Century" pitchFamily="18" charset="0"/>
                        </a:rPr>
                        <a:t>Cost</a:t>
                      </a:r>
                      <a:r>
                        <a:rPr lang="en-US" sz="2400" b="1" baseline="0" dirty="0" smtClean="0">
                          <a:solidFill>
                            <a:schemeClr val="tx2">
                              <a:lumMod val="25000"/>
                            </a:schemeClr>
                          </a:solidFill>
                          <a:latin typeface="Century" pitchFamily="18" charset="0"/>
                        </a:rPr>
                        <a:t> of</a:t>
                      </a:r>
                    </a:p>
                    <a:p>
                      <a:pPr algn="ctr"/>
                      <a:r>
                        <a:rPr lang="en-US" sz="2400" b="1" baseline="0" dirty="0" smtClean="0">
                          <a:solidFill>
                            <a:schemeClr val="tx2">
                              <a:lumMod val="25000"/>
                            </a:schemeClr>
                          </a:solidFill>
                          <a:latin typeface="Century" pitchFamily="18" charset="0"/>
                        </a:rPr>
                        <a:t>Water Production</a:t>
                      </a:r>
                      <a:r>
                        <a:rPr lang="en-US" sz="2400" b="1" dirty="0" smtClean="0">
                          <a:solidFill>
                            <a:schemeClr val="tx2">
                              <a:lumMod val="25000"/>
                            </a:schemeClr>
                          </a:solidFill>
                          <a:latin typeface="Century" pitchFamily="18" charset="0"/>
                        </a:rPr>
                        <a:t> </a:t>
                      </a:r>
                    </a:p>
                    <a:p>
                      <a:pPr algn="ctr"/>
                      <a:r>
                        <a:rPr lang="en-US" sz="2400" b="1" dirty="0" smtClean="0">
                          <a:solidFill>
                            <a:schemeClr val="tx2">
                              <a:lumMod val="25000"/>
                            </a:schemeClr>
                          </a:solidFill>
                          <a:latin typeface="Century" pitchFamily="18" charset="0"/>
                        </a:rPr>
                        <a:t>(US$/kgal)</a:t>
                      </a:r>
                      <a:endParaRPr lang="en-US" sz="2400" b="1" dirty="0">
                        <a:solidFill>
                          <a:schemeClr val="tx2">
                            <a:lumMod val="25000"/>
                          </a:schemeClr>
                        </a:solidFill>
                        <a:latin typeface="Century" pitchFamily="18" charset="0"/>
                      </a:endParaRPr>
                    </a:p>
                  </a:txBody>
                  <a:tcPr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b="1" dirty="0" smtClean="0">
                        <a:solidFill>
                          <a:schemeClr val="tx2">
                            <a:lumMod val="25000"/>
                          </a:schemeClr>
                        </a:solidFill>
                        <a:latin typeface="Century" pitchFamily="18" charset="0"/>
                      </a:endParaRPr>
                    </a:p>
                    <a:p>
                      <a:pPr algn="ctr"/>
                      <a:r>
                        <a:rPr lang="en-US" sz="2400" b="1" dirty="0" smtClean="0">
                          <a:solidFill>
                            <a:schemeClr val="tx2">
                              <a:lumMod val="25000"/>
                            </a:schemeClr>
                          </a:solidFill>
                          <a:latin typeface="Century" pitchFamily="18" charset="0"/>
                        </a:rPr>
                        <a:t>SWRO System Energy Use (kWh/kgal)</a:t>
                      </a:r>
                      <a:endParaRPr lang="en-US" sz="2400" b="1" dirty="0">
                        <a:solidFill>
                          <a:schemeClr val="tx2">
                            <a:lumMod val="25000"/>
                          </a:schemeClr>
                        </a:solidFill>
                        <a:latin typeface="Century" pitchFamily="18" charset="0"/>
                      </a:endParaRPr>
                    </a:p>
                  </a:txBody>
                  <a:tcPr>
                    <a:solidFill>
                      <a:schemeClr val="tx2">
                        <a:lumMod val="75000"/>
                      </a:schemeClr>
                    </a:solidFill>
                  </a:tcPr>
                </a:tc>
              </a:tr>
              <a:tr h="923982">
                <a:tc>
                  <a:txBody>
                    <a:bodyPr/>
                    <a:lstStyle/>
                    <a:p>
                      <a:endParaRPr lang="en-US" sz="2400" b="1" dirty="0" smtClean="0">
                        <a:solidFill>
                          <a:schemeClr val="tx2">
                            <a:lumMod val="25000"/>
                          </a:schemeClr>
                        </a:solidFill>
                        <a:latin typeface="Century" pitchFamily="18" charset="0"/>
                      </a:endParaRPr>
                    </a:p>
                    <a:p>
                      <a:r>
                        <a:rPr lang="en-US" sz="2400" b="1" dirty="0" smtClean="0">
                          <a:solidFill>
                            <a:schemeClr val="tx2">
                              <a:lumMod val="25000"/>
                            </a:schemeClr>
                          </a:solidFill>
                          <a:latin typeface="Century" pitchFamily="18" charset="0"/>
                        </a:rPr>
                        <a:t>Low-End Bracket</a:t>
                      </a:r>
                      <a:endParaRPr lang="en-US" sz="2400" b="1" dirty="0">
                        <a:solidFill>
                          <a:schemeClr val="tx2">
                            <a:lumMod val="25000"/>
                          </a:schemeClr>
                        </a:solidFill>
                        <a:latin typeface="Century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400" b="1" dirty="0" smtClean="0">
                        <a:solidFill>
                          <a:schemeClr val="tx2">
                            <a:lumMod val="25000"/>
                          </a:schemeClr>
                        </a:solidFill>
                        <a:latin typeface="Century" pitchFamily="18" charset="0"/>
                      </a:endParaRPr>
                    </a:p>
                    <a:p>
                      <a:pPr algn="ctr"/>
                      <a:r>
                        <a:rPr lang="en-US" sz="2400" b="1" dirty="0" smtClean="0">
                          <a:solidFill>
                            <a:schemeClr val="tx2">
                              <a:lumMod val="25000"/>
                            </a:schemeClr>
                          </a:solidFill>
                          <a:latin typeface="Century" pitchFamily="18" charset="0"/>
                        </a:rPr>
                        <a:t>2.0 - 3.0</a:t>
                      </a:r>
                      <a:endParaRPr lang="en-US" sz="2400" b="1" dirty="0">
                        <a:solidFill>
                          <a:schemeClr val="tx2">
                            <a:lumMod val="25000"/>
                          </a:schemeClr>
                        </a:solidFill>
                        <a:latin typeface="Century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400" b="1" dirty="0" smtClean="0">
                        <a:solidFill>
                          <a:schemeClr val="tx2">
                            <a:lumMod val="25000"/>
                          </a:schemeClr>
                        </a:solidFill>
                        <a:latin typeface="Century" pitchFamily="18" charset="0"/>
                      </a:endParaRPr>
                    </a:p>
                    <a:p>
                      <a:pPr algn="ctr"/>
                      <a:r>
                        <a:rPr lang="en-US" sz="2400" b="1" dirty="0" smtClean="0">
                          <a:solidFill>
                            <a:schemeClr val="tx2">
                              <a:lumMod val="25000"/>
                            </a:schemeClr>
                          </a:solidFill>
                          <a:latin typeface="Century" pitchFamily="18" charset="0"/>
                        </a:rPr>
                        <a:t>9.5</a:t>
                      </a:r>
                      <a:r>
                        <a:rPr lang="en-US" sz="2400" b="1" baseline="0" dirty="0" smtClean="0">
                          <a:solidFill>
                            <a:schemeClr val="tx2">
                              <a:lumMod val="25000"/>
                            </a:schemeClr>
                          </a:solidFill>
                          <a:latin typeface="Century" pitchFamily="18" charset="0"/>
                        </a:rPr>
                        <a:t> – 10.5</a:t>
                      </a:r>
                      <a:endParaRPr lang="en-US" sz="2400" b="1" dirty="0">
                        <a:solidFill>
                          <a:schemeClr val="tx2">
                            <a:lumMod val="25000"/>
                          </a:schemeClr>
                        </a:solidFill>
                        <a:latin typeface="Century" pitchFamily="18" charset="0"/>
                      </a:endParaRPr>
                    </a:p>
                  </a:txBody>
                  <a:tcPr/>
                </a:tc>
              </a:tr>
              <a:tr h="923982">
                <a:tc>
                  <a:txBody>
                    <a:bodyPr/>
                    <a:lstStyle/>
                    <a:p>
                      <a:endParaRPr lang="en-US" sz="2400" b="1" dirty="0" smtClean="0">
                        <a:solidFill>
                          <a:schemeClr val="tx2">
                            <a:lumMod val="25000"/>
                          </a:schemeClr>
                        </a:solidFill>
                        <a:latin typeface="Century" pitchFamily="18" charset="0"/>
                      </a:endParaRPr>
                    </a:p>
                    <a:p>
                      <a:r>
                        <a:rPr lang="en-US" sz="2400" b="1" dirty="0" smtClean="0">
                          <a:solidFill>
                            <a:schemeClr val="tx2">
                              <a:lumMod val="25000"/>
                            </a:schemeClr>
                          </a:solidFill>
                          <a:latin typeface="Century" pitchFamily="18" charset="0"/>
                        </a:rPr>
                        <a:t>Medium Range</a:t>
                      </a:r>
                      <a:endParaRPr lang="en-US" sz="2400" b="1" dirty="0">
                        <a:solidFill>
                          <a:schemeClr val="tx2">
                            <a:lumMod val="25000"/>
                          </a:schemeClr>
                        </a:solidFill>
                        <a:latin typeface="Century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400" b="1" dirty="0" smtClean="0">
                        <a:solidFill>
                          <a:schemeClr val="tx2">
                            <a:lumMod val="25000"/>
                          </a:schemeClr>
                        </a:solidFill>
                        <a:latin typeface="Century" pitchFamily="18" charset="0"/>
                      </a:endParaRPr>
                    </a:p>
                    <a:p>
                      <a:pPr algn="ctr"/>
                      <a:r>
                        <a:rPr lang="en-US" sz="2400" b="1" dirty="0" smtClean="0">
                          <a:solidFill>
                            <a:schemeClr val="tx2">
                              <a:lumMod val="25000"/>
                            </a:schemeClr>
                          </a:solidFill>
                          <a:latin typeface="Century" pitchFamily="18" charset="0"/>
                        </a:rPr>
                        <a:t>3.5 - 5.5</a:t>
                      </a:r>
                      <a:endParaRPr lang="en-US" sz="2400" b="1" dirty="0">
                        <a:solidFill>
                          <a:schemeClr val="tx2">
                            <a:lumMod val="25000"/>
                          </a:schemeClr>
                        </a:solidFill>
                        <a:latin typeface="Century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400" b="1" dirty="0" smtClean="0">
                        <a:solidFill>
                          <a:schemeClr val="tx2">
                            <a:lumMod val="25000"/>
                          </a:schemeClr>
                        </a:solidFill>
                        <a:latin typeface="Century" pitchFamily="18" charset="0"/>
                      </a:endParaRPr>
                    </a:p>
                    <a:p>
                      <a:pPr algn="ctr"/>
                      <a:r>
                        <a:rPr lang="en-US" sz="2400" b="1" dirty="0" smtClean="0">
                          <a:solidFill>
                            <a:schemeClr val="tx2">
                              <a:lumMod val="25000"/>
                            </a:schemeClr>
                          </a:solidFill>
                          <a:latin typeface="Century" pitchFamily="18" charset="0"/>
                        </a:rPr>
                        <a:t>11.0 - 12.0</a:t>
                      </a:r>
                      <a:endParaRPr lang="en-US" sz="2400" b="1" dirty="0">
                        <a:solidFill>
                          <a:schemeClr val="tx2">
                            <a:lumMod val="25000"/>
                          </a:schemeClr>
                        </a:solidFill>
                        <a:latin typeface="Century" pitchFamily="18" charset="0"/>
                      </a:endParaRPr>
                    </a:p>
                  </a:txBody>
                  <a:tcPr/>
                </a:tc>
              </a:tr>
              <a:tr h="923982">
                <a:tc>
                  <a:txBody>
                    <a:bodyPr/>
                    <a:lstStyle/>
                    <a:p>
                      <a:endParaRPr lang="en-US" sz="2400" b="1" dirty="0" smtClean="0">
                        <a:solidFill>
                          <a:schemeClr val="tx2">
                            <a:lumMod val="25000"/>
                          </a:schemeClr>
                        </a:solidFill>
                        <a:latin typeface="Century" pitchFamily="18" charset="0"/>
                      </a:endParaRPr>
                    </a:p>
                    <a:p>
                      <a:r>
                        <a:rPr lang="en-US" sz="2400" b="1" dirty="0" smtClean="0">
                          <a:solidFill>
                            <a:schemeClr val="tx2">
                              <a:lumMod val="25000"/>
                            </a:schemeClr>
                          </a:solidFill>
                          <a:latin typeface="Century" pitchFamily="18" charset="0"/>
                        </a:rPr>
                        <a:t>High-End</a:t>
                      </a:r>
                      <a:r>
                        <a:rPr lang="en-US" sz="2400" b="1" baseline="0" dirty="0" smtClean="0">
                          <a:solidFill>
                            <a:schemeClr val="tx2">
                              <a:lumMod val="25000"/>
                            </a:schemeClr>
                          </a:solidFill>
                          <a:latin typeface="Century" pitchFamily="18" charset="0"/>
                        </a:rPr>
                        <a:t> Bracket</a:t>
                      </a:r>
                      <a:endParaRPr lang="en-US" sz="2400" b="1" dirty="0">
                        <a:solidFill>
                          <a:schemeClr val="tx2">
                            <a:lumMod val="25000"/>
                          </a:schemeClr>
                        </a:solidFill>
                        <a:latin typeface="Century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400" b="1" dirty="0" smtClean="0">
                        <a:solidFill>
                          <a:schemeClr val="tx2">
                            <a:lumMod val="25000"/>
                          </a:schemeClr>
                        </a:solidFill>
                        <a:latin typeface="Century" pitchFamily="18" charset="0"/>
                      </a:endParaRPr>
                    </a:p>
                    <a:p>
                      <a:pPr algn="ctr"/>
                      <a:r>
                        <a:rPr lang="en-US" sz="2400" b="1" dirty="0" smtClean="0">
                          <a:solidFill>
                            <a:schemeClr val="tx2">
                              <a:lumMod val="25000"/>
                            </a:schemeClr>
                          </a:solidFill>
                          <a:latin typeface="Century" pitchFamily="18" charset="0"/>
                        </a:rPr>
                        <a:t>6.5 - 11.0</a:t>
                      </a:r>
                      <a:endParaRPr lang="en-US" sz="2400" b="1" dirty="0">
                        <a:solidFill>
                          <a:schemeClr val="tx2">
                            <a:lumMod val="25000"/>
                          </a:schemeClr>
                        </a:solidFill>
                        <a:latin typeface="Century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400" b="1" dirty="0" smtClean="0">
                        <a:solidFill>
                          <a:schemeClr val="tx2">
                            <a:lumMod val="25000"/>
                          </a:schemeClr>
                        </a:solidFill>
                        <a:latin typeface="Century" pitchFamily="18" charset="0"/>
                      </a:endParaRPr>
                    </a:p>
                    <a:p>
                      <a:pPr algn="ctr"/>
                      <a:r>
                        <a:rPr lang="en-US" sz="2400" b="1" dirty="0" smtClean="0">
                          <a:solidFill>
                            <a:schemeClr val="tx2">
                              <a:lumMod val="25000"/>
                            </a:schemeClr>
                          </a:solidFill>
                          <a:latin typeface="Century" pitchFamily="18" charset="0"/>
                        </a:rPr>
                        <a:t>12.5 – 14.0</a:t>
                      </a:r>
                      <a:endParaRPr lang="en-US" sz="2400" b="1" dirty="0">
                        <a:solidFill>
                          <a:schemeClr val="tx2">
                            <a:lumMod val="25000"/>
                          </a:schemeClr>
                        </a:solidFill>
                        <a:latin typeface="Century" pitchFamily="18" charset="0"/>
                      </a:endParaRPr>
                    </a:p>
                  </a:txBody>
                  <a:tcPr/>
                </a:tc>
              </a:tr>
              <a:tr h="923982">
                <a:tc>
                  <a:txBody>
                    <a:bodyPr/>
                    <a:lstStyle/>
                    <a:p>
                      <a:r>
                        <a:rPr lang="en-US" sz="2800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Century" pitchFamily="18" charset="0"/>
                        </a:rPr>
                        <a:t>Average</a:t>
                      </a:r>
                      <a:endParaRPr lang="en-US" sz="2800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Century" pitchFamily="18" charset="0"/>
                      </a:endParaRP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Century" pitchFamily="18" charset="0"/>
                        </a:rPr>
                        <a:t>4.0</a:t>
                      </a:r>
                      <a:endParaRPr lang="en-US" sz="2800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Century" pitchFamily="18" charset="0"/>
                      </a:endParaRP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Century" pitchFamily="18" charset="0"/>
                        </a:rPr>
                        <a:t>11.5</a:t>
                      </a:r>
                      <a:endParaRPr lang="en-US" sz="2800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Century" pitchFamily="18" charset="0"/>
                      </a:endParaRP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7808484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4000" b="1" dirty="0" smtClean="0">
                <a:latin typeface="Century" pitchFamily="18" charset="0"/>
              </a:rPr>
              <a:t>Comparative Costs of Other Water Supply Options</a:t>
            </a:r>
            <a:endParaRPr lang="en-US" sz="4000" b="1" dirty="0">
              <a:latin typeface="Century" pitchFamily="18" charset="0"/>
            </a:endParaRPr>
          </a:p>
        </p:txBody>
      </p:sp>
      <p:pic>
        <p:nvPicPr>
          <p:cNvPr id="4" name="Table Placeholder 3"/>
          <p:cNvPicPr>
            <a:picLocks noGrp="1" noChangeAspect="1"/>
          </p:cNvPicPr>
          <p:nvPr>
            <p:ph type="tbl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64459" y="1395641"/>
            <a:ext cx="8186056" cy="5462359"/>
          </a:xfrm>
        </p:spPr>
      </p:pic>
    </p:spTree>
    <p:extLst>
      <p:ext uri="{BB962C8B-B14F-4D97-AF65-F5344CB8AC3E}">
        <p14:creationId xmlns:p14="http://schemas.microsoft.com/office/powerpoint/2010/main" xmlns="" val="127717853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7917" y="0"/>
            <a:ext cx="9136083" cy="1219200"/>
          </a:xfrm>
          <a:prstGeom prst="rect">
            <a:avLst/>
          </a:prstGeom>
          <a:solidFill>
            <a:schemeClr val="tx2">
              <a:lumMod val="50000"/>
            </a:schemeClr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600" b="1" dirty="0" smtClean="0">
                <a:solidFill>
                  <a:srgbClr val="FFFF00"/>
                </a:solidFill>
                <a:latin typeface="Century" pitchFamily="18" charset="0"/>
              </a:rPr>
              <a:t>Cost of Water for Recent SWRO Projects</a:t>
            </a:r>
            <a:endParaRPr lang="en-US" sz="3600" b="1" dirty="0">
              <a:solidFill>
                <a:srgbClr val="FFFF00"/>
              </a:solidFill>
              <a:latin typeface="Century" pitchFamily="18" charset="0"/>
            </a:endParaRPr>
          </a:p>
        </p:txBody>
      </p:sp>
      <p:graphicFrame>
        <p:nvGraphicFramePr>
          <p:cNvPr id="3" name="Content Placeholder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4243628950"/>
              </p:ext>
            </p:extLst>
          </p:nvPr>
        </p:nvGraphicFramePr>
        <p:xfrm>
          <a:off x="7917" y="1219200"/>
          <a:ext cx="9136084" cy="5638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xmlns="" val="336259736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9" y="0"/>
            <a:ext cx="9144000" cy="1066800"/>
          </a:xfrm>
          <a:solidFill>
            <a:schemeClr val="tx2">
              <a:lumMod val="50000"/>
            </a:schemeClr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en-US" sz="3600" b="1" dirty="0" smtClean="0">
                <a:solidFill>
                  <a:srgbClr val="FFFF00"/>
                </a:solidFill>
                <a:latin typeface="Century" pitchFamily="18" charset="0"/>
              </a:rPr>
              <a:t>Costs of Recent US SWRO Projects</a:t>
            </a:r>
            <a:endParaRPr lang="en-US" sz="3600" b="1" dirty="0">
              <a:solidFill>
                <a:srgbClr val="FFFF00"/>
              </a:solidFill>
              <a:latin typeface="Century" pitchFamily="18" charset="0"/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620379193"/>
              </p:ext>
            </p:extLst>
          </p:nvPr>
        </p:nvGraphicFramePr>
        <p:xfrm>
          <a:off x="0" y="1066800"/>
          <a:ext cx="9143999" cy="579120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2097366"/>
                <a:gridCol w="1417633"/>
                <a:gridCol w="1826298"/>
                <a:gridCol w="1826297"/>
                <a:gridCol w="1976405"/>
              </a:tblGrid>
              <a:tr h="966372">
                <a:tc>
                  <a:txBody>
                    <a:bodyPr/>
                    <a:lstStyle/>
                    <a:p>
                      <a:pPr algn="l"/>
                      <a:r>
                        <a:rPr lang="en-US" sz="1600" dirty="0" smtClean="0">
                          <a:latin typeface="Century" pitchFamily="18" charset="0"/>
                        </a:rPr>
                        <a:t>Project </a:t>
                      </a:r>
                    </a:p>
                    <a:p>
                      <a:pPr algn="l"/>
                      <a:endParaRPr lang="en-US" sz="1600" dirty="0">
                        <a:latin typeface="Century" pitchFamily="18" charset="0"/>
                      </a:endParaRPr>
                    </a:p>
                  </a:txBody>
                  <a:tcP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Century" pitchFamily="18" charset="0"/>
                        </a:rPr>
                        <a:t>Status</a:t>
                      </a:r>
                      <a:endParaRPr lang="en-US" sz="1600" dirty="0">
                        <a:latin typeface="Century" pitchFamily="18" charset="0"/>
                      </a:endParaRPr>
                    </a:p>
                  </a:txBody>
                  <a:tcP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Century" pitchFamily="18" charset="0"/>
                        </a:rPr>
                        <a:t>Capital</a:t>
                      </a:r>
                      <a:r>
                        <a:rPr lang="en-US" sz="1600" baseline="0" dirty="0" smtClean="0">
                          <a:latin typeface="Century" pitchFamily="18" charset="0"/>
                        </a:rPr>
                        <a:t> Cost</a:t>
                      </a:r>
                    </a:p>
                    <a:p>
                      <a:pPr algn="ctr"/>
                      <a:r>
                        <a:rPr lang="en-US" sz="1600" baseline="0" dirty="0" smtClean="0">
                          <a:latin typeface="Century" pitchFamily="18" charset="0"/>
                        </a:rPr>
                        <a:t>(US$)</a:t>
                      </a:r>
                      <a:endParaRPr lang="en-US" sz="1600" dirty="0">
                        <a:latin typeface="Century" pitchFamily="18" charset="0"/>
                      </a:endParaRPr>
                    </a:p>
                  </a:txBody>
                  <a:tcP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Century" pitchFamily="18" charset="0"/>
                        </a:rPr>
                        <a:t>Annual</a:t>
                      </a:r>
                      <a:r>
                        <a:rPr lang="en-US" sz="1600" baseline="0" dirty="0" smtClean="0">
                          <a:latin typeface="Century" pitchFamily="18" charset="0"/>
                        </a:rPr>
                        <a:t> O&amp;M Cost (US$/kgal)</a:t>
                      </a:r>
                      <a:endParaRPr lang="en-US" sz="1600" dirty="0">
                        <a:latin typeface="Century" pitchFamily="18" charset="0"/>
                      </a:endParaRPr>
                    </a:p>
                  </a:txBody>
                  <a:tcP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Century" pitchFamily="18" charset="0"/>
                        </a:rPr>
                        <a:t>Cost of Water</a:t>
                      </a:r>
                    </a:p>
                    <a:p>
                      <a:pPr algn="ctr"/>
                      <a:r>
                        <a:rPr lang="en-US" sz="1600" dirty="0" smtClean="0">
                          <a:latin typeface="Century" pitchFamily="18" charset="0"/>
                        </a:rPr>
                        <a:t>(US$/kgal)</a:t>
                      </a:r>
                      <a:endParaRPr lang="en-US" sz="1600" dirty="0">
                        <a:latin typeface="Century" pitchFamily="18" charset="0"/>
                      </a:endParaRPr>
                    </a:p>
                  </a:txBody>
                  <a:tcPr>
                    <a:solidFill>
                      <a:schemeClr val="bg2">
                        <a:lumMod val="75000"/>
                      </a:schemeClr>
                    </a:solidFill>
                  </a:tcPr>
                </a:tc>
              </a:tr>
              <a:tr h="676461">
                <a:tc>
                  <a:txBody>
                    <a:bodyPr/>
                    <a:lstStyle/>
                    <a:p>
                      <a:pPr algn="l"/>
                      <a:r>
                        <a:rPr lang="en-US" sz="1600" b="1" dirty="0" smtClean="0">
                          <a:solidFill>
                            <a:schemeClr val="tx1"/>
                          </a:solidFill>
                          <a:latin typeface="Century" pitchFamily="18" charset="0"/>
                        </a:rPr>
                        <a:t>0.6 MGD </a:t>
                      </a:r>
                    </a:p>
                    <a:p>
                      <a:pPr algn="l"/>
                      <a:r>
                        <a:rPr lang="en-US" sz="1600" b="1" dirty="0" smtClean="0">
                          <a:solidFill>
                            <a:schemeClr val="tx1"/>
                          </a:solidFill>
                          <a:latin typeface="Century" pitchFamily="18" charset="0"/>
                        </a:rPr>
                        <a:t>Sand</a:t>
                      </a:r>
                      <a:r>
                        <a:rPr lang="en-US" sz="1600" b="1" baseline="0" dirty="0" smtClean="0">
                          <a:solidFill>
                            <a:schemeClr val="tx1"/>
                          </a:solidFill>
                          <a:latin typeface="Century" pitchFamily="18" charset="0"/>
                        </a:rPr>
                        <a:t> City, CA</a:t>
                      </a:r>
                      <a:endParaRPr lang="en-US" sz="1600" b="1" dirty="0">
                        <a:solidFill>
                          <a:schemeClr val="tx1"/>
                        </a:solidFill>
                        <a:latin typeface="Century" pitchFamily="18" charset="0"/>
                      </a:endParaRPr>
                    </a:p>
                  </a:txBody>
                  <a:tcP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solidFill>
                            <a:srgbClr val="FFFF00"/>
                          </a:solidFill>
                          <a:latin typeface="Century" pitchFamily="18" charset="0"/>
                        </a:rPr>
                        <a:t>In Operation since 2010</a:t>
                      </a:r>
                      <a:endParaRPr lang="en-US" sz="1600" b="1" dirty="0">
                        <a:solidFill>
                          <a:srgbClr val="FFFF00"/>
                        </a:solidFill>
                        <a:latin typeface="Century" pitchFamily="18" charset="0"/>
                      </a:endParaRPr>
                    </a:p>
                  </a:txBody>
                  <a:tcPr>
                    <a:solidFill>
                      <a:schemeClr val="tx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solidFill>
                            <a:srgbClr val="FFFF00"/>
                          </a:solidFill>
                          <a:latin typeface="Century" pitchFamily="18" charset="0"/>
                        </a:rPr>
                        <a:t>US$11.9 MM</a:t>
                      </a:r>
                      <a:endParaRPr lang="en-US" sz="1600" b="1" dirty="0">
                        <a:solidFill>
                          <a:srgbClr val="FFFF00"/>
                        </a:solidFill>
                        <a:latin typeface="Century" pitchFamily="18" charset="0"/>
                      </a:endParaRPr>
                    </a:p>
                  </a:txBody>
                  <a:tcPr>
                    <a:solidFill>
                      <a:schemeClr val="tx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solidFill>
                            <a:srgbClr val="FFFF00"/>
                          </a:solidFill>
                          <a:latin typeface="Century" pitchFamily="18" charset="0"/>
                        </a:rPr>
                        <a:t>US$1.15/kgal</a:t>
                      </a:r>
                      <a:endParaRPr lang="en-US" sz="1600" b="1" dirty="0">
                        <a:solidFill>
                          <a:srgbClr val="FFFF00"/>
                        </a:solidFill>
                        <a:latin typeface="Century" pitchFamily="18" charset="0"/>
                      </a:endParaRPr>
                    </a:p>
                  </a:txBody>
                  <a:tcPr>
                    <a:solidFill>
                      <a:schemeClr val="tx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solidFill>
                            <a:srgbClr val="FFFF00"/>
                          </a:solidFill>
                          <a:latin typeface="Century" pitchFamily="18" charset="0"/>
                        </a:rPr>
                        <a:t>US$2.91/kgal</a:t>
                      </a:r>
                      <a:endParaRPr lang="en-US" sz="1600" b="1" dirty="0">
                        <a:solidFill>
                          <a:srgbClr val="FFFF00"/>
                        </a:solidFill>
                        <a:latin typeface="Century" pitchFamily="18" charset="0"/>
                      </a:endParaRPr>
                    </a:p>
                  </a:txBody>
                  <a:tcPr>
                    <a:solidFill>
                      <a:schemeClr val="tx2">
                        <a:lumMod val="50000"/>
                      </a:schemeClr>
                    </a:solidFill>
                  </a:tcPr>
                </a:tc>
              </a:tr>
              <a:tr h="676461">
                <a:tc>
                  <a:txBody>
                    <a:bodyPr/>
                    <a:lstStyle/>
                    <a:p>
                      <a:r>
                        <a:rPr lang="en-US" sz="1600" b="1" dirty="0" smtClean="0">
                          <a:solidFill>
                            <a:schemeClr val="tx1"/>
                          </a:solidFill>
                          <a:latin typeface="Century" pitchFamily="18" charset="0"/>
                        </a:rPr>
                        <a:t>25 MGD </a:t>
                      </a:r>
                    </a:p>
                    <a:p>
                      <a:r>
                        <a:rPr lang="en-US" sz="1600" b="1" dirty="0" smtClean="0">
                          <a:solidFill>
                            <a:schemeClr val="tx1"/>
                          </a:solidFill>
                          <a:latin typeface="Century" pitchFamily="18" charset="0"/>
                        </a:rPr>
                        <a:t>Tampa Bay,</a:t>
                      </a:r>
                      <a:r>
                        <a:rPr lang="en-US" sz="1600" b="1" baseline="0" dirty="0" smtClean="0">
                          <a:solidFill>
                            <a:schemeClr val="tx1"/>
                          </a:solidFill>
                          <a:latin typeface="Century" pitchFamily="18" charset="0"/>
                        </a:rPr>
                        <a:t> FL</a:t>
                      </a:r>
                      <a:endParaRPr lang="en-US" sz="1600" b="1" dirty="0">
                        <a:solidFill>
                          <a:schemeClr val="tx1"/>
                        </a:solidFill>
                        <a:latin typeface="Century" pitchFamily="18" charset="0"/>
                      </a:endParaRPr>
                    </a:p>
                  </a:txBody>
                  <a:tcP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solidFill>
                            <a:srgbClr val="FFFF00"/>
                          </a:solidFill>
                          <a:latin typeface="Century" pitchFamily="18" charset="0"/>
                        </a:rPr>
                        <a:t>In Operation since 2008</a:t>
                      </a:r>
                      <a:endParaRPr lang="en-US" sz="1600" b="1" dirty="0">
                        <a:solidFill>
                          <a:srgbClr val="FFFF00"/>
                        </a:solidFill>
                        <a:latin typeface="Century" pitchFamily="18" charset="0"/>
                      </a:endParaRPr>
                    </a:p>
                  </a:txBody>
                  <a:tcPr>
                    <a:solidFill>
                      <a:schemeClr val="tx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solidFill>
                            <a:srgbClr val="FFFF00"/>
                          </a:solidFill>
                          <a:latin typeface="Century" pitchFamily="18" charset="0"/>
                        </a:rPr>
                        <a:t>US$138 MM</a:t>
                      </a:r>
                      <a:endParaRPr lang="en-US" sz="1600" b="1" dirty="0">
                        <a:solidFill>
                          <a:srgbClr val="FFFF00"/>
                        </a:solidFill>
                        <a:latin typeface="Century" pitchFamily="18" charset="0"/>
                      </a:endParaRPr>
                    </a:p>
                  </a:txBody>
                  <a:tcPr>
                    <a:solidFill>
                      <a:schemeClr val="tx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solidFill>
                            <a:srgbClr val="FFFF00"/>
                          </a:solidFill>
                          <a:latin typeface="Century" pitchFamily="18" charset="0"/>
                        </a:rPr>
                        <a:t>US$1.54/kgal</a:t>
                      </a:r>
                      <a:endParaRPr lang="en-US" sz="1600" b="1" dirty="0">
                        <a:solidFill>
                          <a:srgbClr val="FFFF00"/>
                        </a:solidFill>
                        <a:latin typeface="Century" pitchFamily="18" charset="0"/>
                      </a:endParaRPr>
                    </a:p>
                  </a:txBody>
                  <a:tcPr>
                    <a:solidFill>
                      <a:schemeClr val="tx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solidFill>
                            <a:srgbClr val="FFFF00"/>
                          </a:solidFill>
                          <a:latin typeface="Century" pitchFamily="18" charset="0"/>
                        </a:rPr>
                        <a:t>US$3.48/kgal</a:t>
                      </a:r>
                      <a:endParaRPr lang="en-US" sz="1600" b="1" dirty="0">
                        <a:solidFill>
                          <a:srgbClr val="FFFF00"/>
                        </a:solidFill>
                        <a:latin typeface="Century" pitchFamily="18" charset="0"/>
                      </a:endParaRPr>
                    </a:p>
                  </a:txBody>
                  <a:tcPr>
                    <a:solidFill>
                      <a:schemeClr val="tx2">
                        <a:lumMod val="50000"/>
                      </a:schemeClr>
                    </a:solidFill>
                  </a:tcPr>
                </a:tc>
              </a:tr>
              <a:tr h="676461">
                <a:tc>
                  <a:txBody>
                    <a:bodyPr/>
                    <a:lstStyle/>
                    <a:p>
                      <a:r>
                        <a:rPr lang="en-US" sz="1600" b="1" dirty="0" smtClean="0">
                          <a:solidFill>
                            <a:schemeClr val="tx1"/>
                          </a:solidFill>
                          <a:latin typeface="Century" pitchFamily="18" charset="0"/>
                        </a:rPr>
                        <a:t>50</a:t>
                      </a:r>
                      <a:r>
                        <a:rPr lang="en-US" sz="1600" b="1" baseline="0" dirty="0" smtClean="0">
                          <a:solidFill>
                            <a:schemeClr val="tx1"/>
                          </a:solidFill>
                          <a:latin typeface="Century" pitchFamily="18" charset="0"/>
                        </a:rPr>
                        <a:t> MGD</a:t>
                      </a:r>
                    </a:p>
                    <a:p>
                      <a:r>
                        <a:rPr lang="en-US" sz="1600" b="1" baseline="0" dirty="0" smtClean="0">
                          <a:solidFill>
                            <a:schemeClr val="tx1"/>
                          </a:solidFill>
                          <a:latin typeface="Century" pitchFamily="18" charset="0"/>
                        </a:rPr>
                        <a:t>Carlsbad, CA</a:t>
                      </a:r>
                      <a:endParaRPr lang="en-US" sz="1600" b="1" dirty="0">
                        <a:solidFill>
                          <a:schemeClr val="tx1"/>
                        </a:solidFill>
                        <a:latin typeface="Century" pitchFamily="18" charset="0"/>
                      </a:endParaRPr>
                    </a:p>
                  </a:txBody>
                  <a:tcP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solidFill>
                            <a:srgbClr val="FFFF00"/>
                          </a:solidFill>
                          <a:latin typeface="Century" pitchFamily="18" charset="0"/>
                        </a:rPr>
                        <a:t>In Financing</a:t>
                      </a:r>
                      <a:endParaRPr lang="en-US" sz="1600" b="1" dirty="0">
                        <a:solidFill>
                          <a:srgbClr val="FFFF00"/>
                        </a:solidFill>
                        <a:latin typeface="Century" pitchFamily="18" charset="0"/>
                      </a:endParaRPr>
                    </a:p>
                  </a:txBody>
                  <a:tcPr>
                    <a:solidFill>
                      <a:schemeClr val="tx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solidFill>
                            <a:srgbClr val="FFFF00"/>
                          </a:solidFill>
                          <a:latin typeface="Century" pitchFamily="18" charset="0"/>
                        </a:rPr>
                        <a:t>US$350 MM</a:t>
                      </a:r>
                      <a:endParaRPr lang="en-US" sz="1600" b="1" dirty="0">
                        <a:solidFill>
                          <a:srgbClr val="FFFF00"/>
                        </a:solidFill>
                        <a:latin typeface="Century" pitchFamily="18" charset="0"/>
                      </a:endParaRPr>
                    </a:p>
                  </a:txBody>
                  <a:tcPr>
                    <a:solidFill>
                      <a:schemeClr val="tx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solidFill>
                            <a:srgbClr val="FFFF00"/>
                          </a:solidFill>
                          <a:latin typeface="Century" pitchFamily="18" charset="0"/>
                        </a:rPr>
                        <a:t>US$1.75/kgal</a:t>
                      </a:r>
                      <a:endParaRPr lang="en-US" sz="1600" b="1" dirty="0">
                        <a:solidFill>
                          <a:srgbClr val="FFFF00"/>
                        </a:solidFill>
                        <a:latin typeface="Century" pitchFamily="18" charset="0"/>
                      </a:endParaRPr>
                    </a:p>
                  </a:txBody>
                  <a:tcPr>
                    <a:solidFill>
                      <a:schemeClr val="tx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solidFill>
                            <a:srgbClr val="FFFF00"/>
                          </a:solidFill>
                          <a:latin typeface="Century" pitchFamily="18" charset="0"/>
                        </a:rPr>
                        <a:t>US$4.00/kgal</a:t>
                      </a:r>
                      <a:endParaRPr lang="en-US" sz="1600" b="1" dirty="0">
                        <a:solidFill>
                          <a:srgbClr val="FFFF00"/>
                        </a:solidFill>
                        <a:latin typeface="Century" pitchFamily="18" charset="0"/>
                      </a:endParaRPr>
                    </a:p>
                  </a:txBody>
                  <a:tcPr>
                    <a:solidFill>
                      <a:schemeClr val="tx2">
                        <a:lumMod val="50000"/>
                      </a:schemeClr>
                    </a:solidFill>
                  </a:tcPr>
                </a:tc>
              </a:tr>
              <a:tr h="676461">
                <a:tc>
                  <a:txBody>
                    <a:bodyPr/>
                    <a:lstStyle/>
                    <a:p>
                      <a:r>
                        <a:rPr lang="en-US" sz="1600" b="1" dirty="0" smtClean="0">
                          <a:solidFill>
                            <a:schemeClr val="tx1"/>
                          </a:solidFill>
                          <a:latin typeface="Century" pitchFamily="18" charset="0"/>
                        </a:rPr>
                        <a:t>2.5 MGD</a:t>
                      </a:r>
                    </a:p>
                    <a:p>
                      <a:r>
                        <a:rPr lang="en-US" sz="1600" b="1" dirty="0" smtClean="0">
                          <a:solidFill>
                            <a:schemeClr val="tx1"/>
                          </a:solidFill>
                          <a:latin typeface="Century" pitchFamily="18" charset="0"/>
                        </a:rPr>
                        <a:t>Santa Cruz, CA</a:t>
                      </a:r>
                      <a:endParaRPr lang="en-US" sz="1600" b="1" dirty="0">
                        <a:solidFill>
                          <a:schemeClr val="tx1"/>
                        </a:solidFill>
                        <a:latin typeface="Century" pitchFamily="18" charset="0"/>
                      </a:endParaRPr>
                    </a:p>
                  </a:txBody>
                  <a:tcP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solidFill>
                            <a:srgbClr val="FFFF00"/>
                          </a:solidFill>
                          <a:latin typeface="Century" pitchFamily="18" charset="0"/>
                        </a:rPr>
                        <a:t>In Planning</a:t>
                      </a:r>
                      <a:endParaRPr lang="en-US" sz="1600" b="1" dirty="0">
                        <a:solidFill>
                          <a:srgbClr val="FFFF00"/>
                        </a:solidFill>
                        <a:latin typeface="Century" pitchFamily="18" charset="0"/>
                      </a:endParaRPr>
                    </a:p>
                  </a:txBody>
                  <a:tcPr>
                    <a:solidFill>
                      <a:schemeClr val="tx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solidFill>
                            <a:srgbClr val="FFFF00"/>
                          </a:solidFill>
                          <a:latin typeface="Century" pitchFamily="18" charset="0"/>
                        </a:rPr>
                        <a:t>US$59-64 MM</a:t>
                      </a:r>
                      <a:endParaRPr lang="en-US" sz="1600" b="1" dirty="0">
                        <a:solidFill>
                          <a:srgbClr val="FFFF00"/>
                        </a:solidFill>
                        <a:latin typeface="Century" pitchFamily="18" charset="0"/>
                      </a:endParaRPr>
                    </a:p>
                  </a:txBody>
                  <a:tcPr>
                    <a:solidFill>
                      <a:schemeClr val="tx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solidFill>
                            <a:srgbClr val="FFFF00"/>
                          </a:solidFill>
                          <a:latin typeface="Century" pitchFamily="18" charset="0"/>
                        </a:rPr>
                        <a:t>US$3.94</a:t>
                      </a:r>
                      <a:r>
                        <a:rPr lang="en-US" sz="1600" b="1" baseline="0" dirty="0" smtClean="0">
                          <a:solidFill>
                            <a:srgbClr val="FFFF00"/>
                          </a:solidFill>
                          <a:latin typeface="Century" pitchFamily="18" charset="0"/>
                        </a:rPr>
                        <a:t>/kgal</a:t>
                      </a:r>
                      <a:endParaRPr lang="en-US" sz="1600" b="1" dirty="0">
                        <a:solidFill>
                          <a:srgbClr val="FFFF00"/>
                        </a:solidFill>
                        <a:latin typeface="Century" pitchFamily="18" charset="0"/>
                      </a:endParaRPr>
                    </a:p>
                  </a:txBody>
                  <a:tcPr>
                    <a:solidFill>
                      <a:schemeClr val="tx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solidFill>
                            <a:srgbClr val="FFFF00"/>
                          </a:solidFill>
                          <a:latin typeface="Century" pitchFamily="18" charset="0"/>
                        </a:rPr>
                        <a:t>US$7.6-8.0/kgal</a:t>
                      </a:r>
                      <a:endParaRPr lang="en-US" sz="1600" b="1" dirty="0">
                        <a:solidFill>
                          <a:srgbClr val="FFFF00"/>
                        </a:solidFill>
                        <a:latin typeface="Century" pitchFamily="18" charset="0"/>
                      </a:endParaRPr>
                    </a:p>
                  </a:txBody>
                  <a:tcPr>
                    <a:solidFill>
                      <a:schemeClr val="tx2">
                        <a:lumMod val="50000"/>
                      </a:schemeClr>
                    </a:solidFill>
                  </a:tcPr>
                </a:tc>
              </a:tr>
              <a:tr h="1049712">
                <a:tc>
                  <a:txBody>
                    <a:bodyPr/>
                    <a:lstStyle/>
                    <a:p>
                      <a:r>
                        <a:rPr lang="en-US" sz="1600" b="1" dirty="0" smtClean="0">
                          <a:solidFill>
                            <a:schemeClr val="tx1"/>
                          </a:solidFill>
                          <a:latin typeface="Century" pitchFamily="18" charset="0"/>
                        </a:rPr>
                        <a:t>2.5 MGD</a:t>
                      </a:r>
                    </a:p>
                    <a:p>
                      <a:r>
                        <a:rPr lang="en-US" sz="1600" b="1" dirty="0" smtClean="0">
                          <a:solidFill>
                            <a:schemeClr val="tx1"/>
                          </a:solidFill>
                          <a:latin typeface="Century" pitchFamily="18" charset="0"/>
                        </a:rPr>
                        <a:t>Brownsville</a:t>
                      </a:r>
                      <a:r>
                        <a:rPr lang="en-US" sz="1600" b="1" baseline="0" dirty="0" smtClean="0">
                          <a:solidFill>
                            <a:schemeClr val="tx1"/>
                          </a:solidFill>
                          <a:latin typeface="Century" pitchFamily="18" charset="0"/>
                        </a:rPr>
                        <a:t> Demo Project, TX</a:t>
                      </a:r>
                      <a:endParaRPr lang="en-US" sz="1600" b="1" dirty="0">
                        <a:solidFill>
                          <a:schemeClr val="tx1"/>
                        </a:solidFill>
                        <a:latin typeface="Century" pitchFamily="18" charset="0"/>
                      </a:endParaRPr>
                    </a:p>
                  </a:txBody>
                  <a:tcP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solidFill>
                            <a:srgbClr val="FFFF00"/>
                          </a:solidFill>
                          <a:latin typeface="Century" pitchFamily="18" charset="0"/>
                        </a:rPr>
                        <a:t>In Planning</a:t>
                      </a:r>
                      <a:endParaRPr lang="en-US" sz="1600" b="1" dirty="0">
                        <a:solidFill>
                          <a:srgbClr val="FFFF00"/>
                        </a:solidFill>
                        <a:latin typeface="Century" pitchFamily="18" charset="0"/>
                      </a:endParaRPr>
                    </a:p>
                  </a:txBody>
                  <a:tcPr>
                    <a:solidFill>
                      <a:schemeClr val="tx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solidFill>
                            <a:srgbClr val="FFFF00"/>
                          </a:solidFill>
                          <a:latin typeface="Century" pitchFamily="18" charset="0"/>
                        </a:rPr>
                        <a:t>US$22.5 MM</a:t>
                      </a:r>
                      <a:endParaRPr lang="en-US" sz="1600" b="1" dirty="0">
                        <a:solidFill>
                          <a:srgbClr val="FFFF00"/>
                        </a:solidFill>
                        <a:latin typeface="Century" pitchFamily="18" charset="0"/>
                      </a:endParaRPr>
                    </a:p>
                  </a:txBody>
                  <a:tcPr>
                    <a:solidFill>
                      <a:schemeClr val="tx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solidFill>
                            <a:srgbClr val="FFFF00"/>
                          </a:solidFill>
                          <a:latin typeface="Century" pitchFamily="18" charset="0"/>
                        </a:rPr>
                        <a:t>US$2.80/kgal</a:t>
                      </a:r>
                      <a:endParaRPr lang="en-US" sz="1600" b="1" dirty="0">
                        <a:solidFill>
                          <a:srgbClr val="FFFF00"/>
                        </a:solidFill>
                        <a:latin typeface="Century" pitchFamily="18" charset="0"/>
                      </a:endParaRPr>
                    </a:p>
                  </a:txBody>
                  <a:tcPr>
                    <a:solidFill>
                      <a:schemeClr val="tx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solidFill>
                            <a:srgbClr val="FFFF00"/>
                          </a:solidFill>
                          <a:latin typeface="Century" pitchFamily="18" charset="0"/>
                        </a:rPr>
                        <a:t>US$4.38/kgal</a:t>
                      </a:r>
                      <a:endParaRPr lang="en-US" sz="1600" b="1" dirty="0">
                        <a:solidFill>
                          <a:srgbClr val="FFFF00"/>
                        </a:solidFill>
                        <a:latin typeface="Century" pitchFamily="18" charset="0"/>
                      </a:endParaRPr>
                    </a:p>
                  </a:txBody>
                  <a:tcPr>
                    <a:solidFill>
                      <a:schemeClr val="tx2">
                        <a:lumMod val="50000"/>
                      </a:schemeClr>
                    </a:solidFill>
                  </a:tcPr>
                </a:tc>
              </a:tr>
              <a:tr h="1069272">
                <a:tc>
                  <a:txBody>
                    <a:bodyPr/>
                    <a:lstStyle/>
                    <a:p>
                      <a:r>
                        <a:rPr lang="en-US" sz="1600" b="1" dirty="0" smtClean="0">
                          <a:solidFill>
                            <a:schemeClr val="tx1"/>
                          </a:solidFill>
                          <a:latin typeface="Century" pitchFamily="18" charset="0"/>
                        </a:rPr>
                        <a:t>25 MGD-80 MGD</a:t>
                      </a:r>
                    </a:p>
                    <a:p>
                      <a:r>
                        <a:rPr lang="en-US" sz="1600" b="1" dirty="0" smtClean="0">
                          <a:solidFill>
                            <a:schemeClr val="tx1"/>
                          </a:solidFill>
                          <a:latin typeface="Century" pitchFamily="18" charset="0"/>
                        </a:rPr>
                        <a:t>Coquina Coast,</a:t>
                      </a:r>
                      <a:r>
                        <a:rPr lang="en-US" sz="1600" b="1" baseline="0" dirty="0" smtClean="0">
                          <a:solidFill>
                            <a:schemeClr val="tx1"/>
                          </a:solidFill>
                          <a:latin typeface="Century" pitchFamily="18" charset="0"/>
                        </a:rPr>
                        <a:t> FL</a:t>
                      </a:r>
                      <a:endParaRPr lang="en-US" sz="1600" b="1" dirty="0">
                        <a:solidFill>
                          <a:schemeClr val="tx1"/>
                        </a:solidFill>
                        <a:latin typeface="Century" pitchFamily="18" charset="0"/>
                      </a:endParaRPr>
                    </a:p>
                  </a:txBody>
                  <a:tcP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solidFill>
                            <a:srgbClr val="FFFF00"/>
                          </a:solidFill>
                          <a:latin typeface="Century" pitchFamily="18" charset="0"/>
                        </a:rPr>
                        <a:t>In Planning</a:t>
                      </a:r>
                      <a:endParaRPr lang="en-US" sz="1600" b="1" dirty="0">
                        <a:solidFill>
                          <a:srgbClr val="FFFF00"/>
                        </a:solidFill>
                        <a:latin typeface="Century" pitchFamily="18" charset="0"/>
                      </a:endParaRPr>
                    </a:p>
                  </a:txBody>
                  <a:tcPr>
                    <a:solidFill>
                      <a:schemeClr val="tx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solidFill>
                            <a:srgbClr val="FFFF00"/>
                          </a:solidFill>
                          <a:latin typeface="Century" pitchFamily="18" charset="0"/>
                        </a:rPr>
                        <a:t>US$180 MM -US$560 MM</a:t>
                      </a:r>
                      <a:endParaRPr lang="en-US" sz="1600" b="1" dirty="0">
                        <a:solidFill>
                          <a:srgbClr val="FFFF00"/>
                        </a:solidFill>
                        <a:latin typeface="Century" pitchFamily="18" charset="0"/>
                      </a:endParaRPr>
                    </a:p>
                  </a:txBody>
                  <a:tcPr>
                    <a:solidFill>
                      <a:schemeClr val="tx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solidFill>
                            <a:srgbClr val="FFFF00"/>
                          </a:solidFill>
                          <a:latin typeface="Century" pitchFamily="18" charset="0"/>
                        </a:rPr>
                        <a:t>US$1.99/kgal</a:t>
                      </a:r>
                      <a:endParaRPr lang="en-US" sz="1600" b="1" dirty="0">
                        <a:solidFill>
                          <a:srgbClr val="FFFF00"/>
                        </a:solidFill>
                        <a:latin typeface="Century" pitchFamily="18" charset="0"/>
                      </a:endParaRPr>
                    </a:p>
                  </a:txBody>
                  <a:tcPr>
                    <a:solidFill>
                      <a:schemeClr val="tx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solidFill>
                            <a:srgbClr val="FFFF00"/>
                          </a:solidFill>
                          <a:latin typeface="Century" pitchFamily="18" charset="0"/>
                        </a:rPr>
                        <a:t>US$4.47/kgal</a:t>
                      </a:r>
                    </a:p>
                    <a:p>
                      <a:pPr algn="ctr"/>
                      <a:r>
                        <a:rPr lang="en-US" sz="1600" b="1" dirty="0" smtClean="0">
                          <a:solidFill>
                            <a:srgbClr val="FFFF00"/>
                          </a:solidFill>
                          <a:latin typeface="Century" pitchFamily="18" charset="0"/>
                        </a:rPr>
                        <a:t>(US$5.35-US$6.10</a:t>
                      </a:r>
                      <a:r>
                        <a:rPr lang="en-US" sz="1600" b="1" baseline="0" dirty="0" smtClean="0">
                          <a:solidFill>
                            <a:srgbClr val="FFFF00"/>
                          </a:solidFill>
                          <a:latin typeface="Century" pitchFamily="18" charset="0"/>
                        </a:rPr>
                        <a:t> w/ conveyance)</a:t>
                      </a:r>
                      <a:endParaRPr lang="en-US" sz="1600" b="1" dirty="0">
                        <a:solidFill>
                          <a:srgbClr val="FFFF00"/>
                        </a:solidFill>
                        <a:latin typeface="Century" pitchFamily="18" charset="0"/>
                      </a:endParaRPr>
                    </a:p>
                  </a:txBody>
                  <a:tcPr>
                    <a:solidFill>
                      <a:schemeClr val="tx2">
                        <a:lumMod val="5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7080190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47185"/>
            <a:ext cx="8229600" cy="1139825"/>
          </a:xfrm>
        </p:spPr>
        <p:txBody>
          <a:bodyPr/>
          <a:lstStyle/>
          <a:p>
            <a:pPr algn="ctr"/>
            <a:r>
              <a:rPr lang="en-US" sz="4000" b="1" dirty="0" smtClean="0">
                <a:latin typeface="Century" pitchFamily="18" charset="0"/>
              </a:rPr>
              <a:t>Energy Dominates Desalination O&amp;M Costs</a:t>
            </a:r>
            <a:endParaRPr lang="en-US" sz="4000" b="1" dirty="0">
              <a:latin typeface="Century" pitchFamily="18" charset="0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36658" y="1333355"/>
            <a:ext cx="8575113" cy="5577831"/>
          </a:xfrm>
        </p:spPr>
      </p:pic>
      <p:sp>
        <p:nvSpPr>
          <p:cNvPr id="5" name="TextBox 4"/>
          <p:cNvSpPr txBox="1"/>
          <p:nvPr/>
        </p:nvSpPr>
        <p:spPr>
          <a:xfrm>
            <a:off x="6386286" y="6334780"/>
            <a:ext cx="2757714" cy="52322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1400" dirty="0" smtClean="0">
                <a:solidFill>
                  <a:schemeClr val="accent1">
                    <a:lumMod val="50000"/>
                  </a:schemeClr>
                </a:solidFill>
                <a:latin typeface="Century" pitchFamily="18" charset="0"/>
              </a:rPr>
              <a:t>Source: Global Water Intelligence</a:t>
            </a:r>
            <a:endParaRPr lang="en-US" sz="1400" dirty="0">
              <a:solidFill>
                <a:schemeClr val="accent1">
                  <a:lumMod val="50000"/>
                </a:schemeClr>
              </a:solidFill>
              <a:latin typeface="Century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6540894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7813"/>
            <a:ext cx="9245600" cy="1139825"/>
          </a:xfrm>
        </p:spPr>
        <p:txBody>
          <a:bodyPr/>
          <a:lstStyle/>
          <a:p>
            <a:pPr algn="ctr"/>
            <a:r>
              <a:rPr lang="en-US" sz="4000" b="1" dirty="0" smtClean="0">
                <a:latin typeface="Century" pitchFamily="18" charset="0"/>
              </a:rPr>
              <a:t>Key Desalination Market Segments</a:t>
            </a:r>
            <a:endParaRPr lang="en-US" sz="4000" b="1" dirty="0">
              <a:latin typeface="Century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FF00"/>
                </a:solidFill>
              </a:rPr>
              <a:t>Equipment &amp; Manufacturing – 47 %</a:t>
            </a:r>
          </a:p>
          <a:p>
            <a:pPr lvl="1"/>
            <a:r>
              <a:rPr lang="en-US" dirty="0" smtClean="0"/>
              <a:t>Membranes &amp; Pumps – US$0.5 to 0.7 billion/yr., each</a:t>
            </a:r>
          </a:p>
          <a:p>
            <a:pPr lvl="1"/>
            <a:r>
              <a:rPr lang="en-US" dirty="0" smtClean="0"/>
              <a:t>Energy Recovery Devices – US$0.08 – 0.1 billion/yr.</a:t>
            </a:r>
          </a:p>
          <a:p>
            <a:pPr marL="457200" lvl="1" indent="0">
              <a:buNone/>
            </a:pPr>
            <a:endParaRPr lang="en-US" sz="1000" dirty="0"/>
          </a:p>
          <a:p>
            <a:r>
              <a:rPr lang="en-US" dirty="0" smtClean="0">
                <a:solidFill>
                  <a:srgbClr val="FFFF00"/>
                </a:solidFill>
              </a:rPr>
              <a:t>Engineering &amp; Construction Services – 25 %</a:t>
            </a:r>
          </a:p>
          <a:p>
            <a:pPr marL="0" indent="0">
              <a:buNone/>
            </a:pPr>
            <a:endParaRPr lang="en-US" sz="1000" dirty="0"/>
          </a:p>
          <a:p>
            <a:r>
              <a:rPr lang="en-US" dirty="0" smtClean="0">
                <a:solidFill>
                  <a:srgbClr val="FFFF00"/>
                </a:solidFill>
              </a:rPr>
              <a:t>Operation and Maintenance Services – 28 %</a:t>
            </a:r>
          </a:p>
          <a:p>
            <a:endParaRPr lang="en-US" sz="1000" dirty="0"/>
          </a:p>
          <a:p>
            <a:r>
              <a:rPr lang="en-US" dirty="0" smtClean="0"/>
              <a:t>Top Market – Saudi Arabia  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@ US$4.5 to 5.5 billion/year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60005730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7814"/>
            <a:ext cx="9144000" cy="984930"/>
          </a:xfrm>
        </p:spPr>
        <p:txBody>
          <a:bodyPr/>
          <a:lstStyle/>
          <a:p>
            <a:pPr algn="ctr"/>
            <a:r>
              <a:rPr lang="en-US" sz="4000" b="1" dirty="0" smtClean="0">
                <a:latin typeface="Century" pitchFamily="18" charset="0"/>
              </a:rPr>
              <a:t>Desalination Market Segment Size</a:t>
            </a:r>
            <a:endParaRPr lang="en-US" sz="4000" b="1" dirty="0">
              <a:latin typeface="Century" pitchFamily="18" charset="0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6785" y="1349830"/>
            <a:ext cx="9117215" cy="4412342"/>
          </a:xfrm>
        </p:spPr>
      </p:pic>
      <p:sp>
        <p:nvSpPr>
          <p:cNvPr id="5" name="TextBox 4"/>
          <p:cNvSpPr txBox="1"/>
          <p:nvPr/>
        </p:nvSpPr>
        <p:spPr>
          <a:xfrm>
            <a:off x="1" y="5962918"/>
            <a:ext cx="9144000" cy="830997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chemeClr val="accent1">
                    <a:lumMod val="50000"/>
                  </a:schemeClr>
                </a:solidFill>
              </a:rPr>
              <a:t>Equipment, Materials and Installation Constitute </a:t>
            </a:r>
          </a:p>
          <a:p>
            <a:pPr algn="ctr"/>
            <a:r>
              <a:rPr lang="en-US" sz="2400" b="1" dirty="0" smtClean="0">
                <a:solidFill>
                  <a:schemeClr val="accent1">
                    <a:lumMod val="50000"/>
                  </a:schemeClr>
                </a:solidFill>
              </a:rPr>
              <a:t>Over 50 % of the Market </a:t>
            </a:r>
            <a:endParaRPr lang="en-US" sz="2400" b="1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0892170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9" name="Content Placeholder 4" descr="Fig1-Schematic of Desal Plant.jpg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1" y="1143000"/>
            <a:ext cx="9174678" cy="5715000"/>
          </a:xfrm>
        </p:spPr>
      </p:pic>
      <p:sp>
        <p:nvSpPr>
          <p:cNvPr id="9220" name="TextBox 5"/>
          <p:cNvSpPr txBox="1">
            <a:spLocks noChangeArrowheads="1"/>
          </p:cNvSpPr>
          <p:nvPr/>
        </p:nvSpPr>
        <p:spPr bwMode="auto">
          <a:xfrm>
            <a:off x="4320522" y="5994400"/>
            <a:ext cx="2728632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bg2"/>
                </a:solidFill>
                <a:latin typeface="Century" pitchFamily="18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bg2"/>
                </a:solidFill>
                <a:latin typeface="Century" pitchFamily="18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bg2"/>
                </a:solidFill>
                <a:latin typeface="Century" pitchFamily="18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bg2"/>
                </a:solidFill>
                <a:latin typeface="Century" pitchFamily="18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bg2"/>
                </a:solidFill>
                <a:latin typeface="Century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2"/>
                </a:solidFill>
                <a:latin typeface="Century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2"/>
                </a:solidFill>
                <a:latin typeface="Century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2"/>
                </a:solidFill>
                <a:latin typeface="Century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2"/>
                </a:solidFill>
                <a:latin typeface="Century" pitchFamily="18" charset="0"/>
                <a:cs typeface="Arial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2000" dirty="0">
                <a:solidFill>
                  <a:srgbClr val="000000"/>
                </a:solidFill>
              </a:rPr>
              <a:t>Intake – 5 to 20 % 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2000" dirty="0">
                <a:solidFill>
                  <a:srgbClr val="000000"/>
                </a:solidFill>
              </a:rPr>
              <a:t>of Construction Costs</a:t>
            </a:r>
          </a:p>
        </p:txBody>
      </p:sp>
      <p:sp>
        <p:nvSpPr>
          <p:cNvPr id="9221" name="TextBox 6"/>
          <p:cNvSpPr txBox="1">
            <a:spLocks noChangeArrowheads="1"/>
          </p:cNvSpPr>
          <p:nvPr/>
        </p:nvSpPr>
        <p:spPr bwMode="auto">
          <a:xfrm>
            <a:off x="6223196" y="4989615"/>
            <a:ext cx="2880917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bg2"/>
                </a:solidFill>
                <a:latin typeface="Century" pitchFamily="18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bg2"/>
                </a:solidFill>
                <a:latin typeface="Century" pitchFamily="18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bg2"/>
                </a:solidFill>
                <a:latin typeface="Century" pitchFamily="18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bg2"/>
                </a:solidFill>
                <a:latin typeface="Century" pitchFamily="18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bg2"/>
                </a:solidFill>
                <a:latin typeface="Century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2"/>
                </a:solidFill>
                <a:latin typeface="Century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2"/>
                </a:solidFill>
                <a:latin typeface="Century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2"/>
                </a:solidFill>
                <a:latin typeface="Century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2"/>
                </a:solidFill>
                <a:latin typeface="Century" pitchFamily="18" charset="0"/>
                <a:cs typeface="Arial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2000" dirty="0">
                <a:solidFill>
                  <a:srgbClr val="000000"/>
                </a:solidFill>
              </a:rPr>
              <a:t>Discharge –  5 to 15 % 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2000" dirty="0">
                <a:solidFill>
                  <a:srgbClr val="000000"/>
                </a:solidFill>
              </a:rPr>
              <a:t>of Construction Costs</a:t>
            </a:r>
          </a:p>
        </p:txBody>
      </p:sp>
      <p:sp>
        <p:nvSpPr>
          <p:cNvPr id="9222" name="TextBox 7"/>
          <p:cNvSpPr txBox="1">
            <a:spLocks noChangeArrowheads="1"/>
          </p:cNvSpPr>
          <p:nvPr/>
        </p:nvSpPr>
        <p:spPr bwMode="auto">
          <a:xfrm>
            <a:off x="6258822" y="1438872"/>
            <a:ext cx="2444901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bg2"/>
                </a:solidFill>
                <a:latin typeface="Century" pitchFamily="18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bg2"/>
                </a:solidFill>
                <a:latin typeface="Century" pitchFamily="18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bg2"/>
                </a:solidFill>
                <a:latin typeface="Century" pitchFamily="18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bg2"/>
                </a:solidFill>
                <a:latin typeface="Century" pitchFamily="18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bg2"/>
                </a:solidFill>
                <a:latin typeface="Century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2"/>
                </a:solidFill>
                <a:latin typeface="Century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2"/>
                </a:solidFill>
                <a:latin typeface="Century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2"/>
                </a:solidFill>
                <a:latin typeface="Century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2"/>
                </a:solidFill>
                <a:latin typeface="Century" pitchFamily="18" charset="0"/>
                <a:cs typeface="Arial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2000" dirty="0">
                <a:solidFill>
                  <a:srgbClr val="000000"/>
                </a:solidFill>
              </a:rPr>
              <a:t>RO System –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2000" dirty="0">
                <a:solidFill>
                  <a:srgbClr val="000000"/>
                </a:solidFill>
              </a:rPr>
              <a:t> 40 % to 60 % of 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2000" dirty="0">
                <a:solidFill>
                  <a:srgbClr val="000000"/>
                </a:solidFill>
              </a:rPr>
              <a:t>Construction Costs</a:t>
            </a:r>
          </a:p>
        </p:txBody>
      </p:sp>
      <p:sp>
        <p:nvSpPr>
          <p:cNvPr id="9223" name="TextBox 8"/>
          <p:cNvSpPr txBox="1">
            <a:spLocks noChangeArrowheads="1"/>
          </p:cNvSpPr>
          <p:nvPr/>
        </p:nvSpPr>
        <p:spPr bwMode="auto">
          <a:xfrm>
            <a:off x="457200" y="1899247"/>
            <a:ext cx="2549525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bg2"/>
                </a:solidFill>
                <a:latin typeface="Century" pitchFamily="18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bg2"/>
                </a:solidFill>
                <a:latin typeface="Century" pitchFamily="18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bg2"/>
                </a:solidFill>
                <a:latin typeface="Century" pitchFamily="18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bg2"/>
                </a:solidFill>
                <a:latin typeface="Century" pitchFamily="18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bg2"/>
                </a:solidFill>
                <a:latin typeface="Century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2"/>
                </a:solidFill>
                <a:latin typeface="Century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2"/>
                </a:solidFill>
                <a:latin typeface="Century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2"/>
                </a:solidFill>
                <a:latin typeface="Century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2"/>
                </a:solidFill>
                <a:latin typeface="Century" pitchFamily="18" charset="0"/>
                <a:cs typeface="Arial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2000" dirty="0">
                <a:solidFill>
                  <a:srgbClr val="000000"/>
                </a:solidFill>
              </a:rPr>
              <a:t>Pretreatment – 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2000" dirty="0">
                <a:solidFill>
                  <a:srgbClr val="000000"/>
                </a:solidFill>
              </a:rPr>
              <a:t>15% to 20 % 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2000" dirty="0">
                <a:solidFill>
                  <a:srgbClr val="000000"/>
                </a:solidFill>
              </a:rPr>
              <a:t>of Construction costs</a:t>
            </a:r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 bwMode="auto">
          <a:xfrm>
            <a:off x="0" y="0"/>
            <a:ext cx="9144000" cy="1143000"/>
          </a:xfrm>
          <a:prstGeom prst="rect">
            <a:avLst/>
          </a:prstGeom>
          <a:gradFill rotWithShape="1">
            <a:gsLst>
              <a:gs pos="0">
                <a:srgbClr val="4F81BD">
                  <a:tint val="50000"/>
                  <a:satMod val="300000"/>
                </a:srgbClr>
              </a:gs>
              <a:gs pos="35000">
                <a:srgbClr val="4F81BD">
                  <a:tint val="37000"/>
                  <a:satMod val="300000"/>
                </a:srgbClr>
              </a:gs>
              <a:gs pos="100000">
                <a:srgbClr val="4F81BD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  <a:miter lim="800000"/>
            <a:headEnd/>
            <a:tailEnd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b="1" dirty="0" smtClean="0">
                <a:solidFill>
                  <a:srgbClr val="1F497D">
                    <a:lumMod val="75000"/>
                  </a:srgbClr>
                </a:solidFill>
                <a:effectLst/>
                <a:latin typeface="Century" pitchFamily="18" charset="0"/>
                <a:ea typeface="+mn-ea"/>
                <a:cs typeface="+mn-cs"/>
              </a:rPr>
              <a:t>Equipment Market Segmentation Follows Key  </a:t>
            </a:r>
            <a:br>
              <a:rPr lang="en-US" sz="3200" b="1" dirty="0" smtClean="0">
                <a:solidFill>
                  <a:srgbClr val="1F497D">
                    <a:lumMod val="75000"/>
                  </a:srgbClr>
                </a:solidFill>
                <a:effectLst/>
                <a:latin typeface="Century" pitchFamily="18" charset="0"/>
                <a:ea typeface="+mn-ea"/>
                <a:cs typeface="+mn-cs"/>
              </a:rPr>
            </a:br>
            <a:r>
              <a:rPr lang="en-US" sz="3200" b="1" dirty="0" smtClean="0">
                <a:solidFill>
                  <a:srgbClr val="1F497D">
                    <a:lumMod val="75000"/>
                  </a:srgbClr>
                </a:solidFill>
                <a:effectLst/>
                <a:latin typeface="Century" pitchFamily="18" charset="0"/>
                <a:ea typeface="+mn-ea"/>
                <a:cs typeface="+mn-cs"/>
              </a:rPr>
              <a:t>Cost Components</a:t>
            </a:r>
            <a:endParaRPr kumimoji="0" lang="en-US" sz="2400" b="1" i="0" u="none" strike="noStrike" kern="0" cap="none" spc="0" normalizeH="0" baseline="0" noProof="0" dirty="0">
              <a:ln>
                <a:noFill/>
              </a:ln>
              <a:solidFill>
                <a:srgbClr val="1F497D">
                  <a:lumMod val="75000"/>
                </a:srgbClr>
              </a:solidFill>
              <a:effectLst/>
              <a:uLnTx/>
              <a:uFillTx/>
              <a:latin typeface="Century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496107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4"/>
            <a:ext cx="8229600" cy="723672"/>
          </a:xfrm>
        </p:spPr>
        <p:txBody>
          <a:bodyPr/>
          <a:lstStyle/>
          <a:p>
            <a:pPr algn="ctr"/>
            <a:r>
              <a:rPr lang="en-US" b="1" dirty="0" smtClean="0">
                <a:latin typeface="Century" pitchFamily="18" charset="0"/>
              </a:rPr>
              <a:t>Desalination Market Trends</a:t>
            </a:r>
            <a:endParaRPr lang="en-US" b="1" dirty="0">
              <a:latin typeface="Century" pitchFamily="18" charset="0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03744" y="969328"/>
            <a:ext cx="8634912" cy="5772558"/>
          </a:xfrm>
        </p:spPr>
      </p:pic>
      <p:sp>
        <p:nvSpPr>
          <p:cNvPr id="5" name="TextBox 4"/>
          <p:cNvSpPr txBox="1"/>
          <p:nvPr/>
        </p:nvSpPr>
        <p:spPr>
          <a:xfrm>
            <a:off x="1513604" y="1124410"/>
            <a:ext cx="6300123" cy="707886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pPr algn="ctr"/>
            <a:r>
              <a:rPr lang="en-US" sz="2000" b="1" dirty="0" smtClean="0">
                <a:latin typeface="Century" pitchFamily="18" charset="0"/>
              </a:rPr>
              <a:t>The Desalination Market Has Higher Growth Rate </a:t>
            </a:r>
          </a:p>
          <a:p>
            <a:pPr algn="ctr"/>
            <a:r>
              <a:rPr lang="en-US" sz="2000" b="1" dirty="0" smtClean="0">
                <a:latin typeface="Century" pitchFamily="18" charset="0"/>
              </a:rPr>
              <a:t>than Any Other Water Market Segment</a:t>
            </a:r>
            <a:endParaRPr lang="en-US" sz="2000" b="1" dirty="0">
              <a:latin typeface="Century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6150114"/>
            <a:ext cx="9144000" cy="707886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000" b="1" dirty="0" smtClean="0">
                <a:solidFill>
                  <a:srgbClr val="FFFF00"/>
                </a:solidFill>
                <a:latin typeface="Century" pitchFamily="18" charset="0"/>
              </a:rPr>
              <a:t>The 2011 Market Size of US$ 6.9 Billion  </a:t>
            </a:r>
          </a:p>
          <a:p>
            <a:pPr algn="ctr"/>
            <a:r>
              <a:rPr lang="en-US" sz="2000" b="1" dirty="0" smtClean="0">
                <a:solidFill>
                  <a:srgbClr val="FFFF00"/>
                </a:solidFill>
                <a:latin typeface="Century" pitchFamily="18" charset="0"/>
              </a:rPr>
              <a:t>Is Projected to Double by 2016</a:t>
            </a:r>
            <a:endParaRPr lang="en-US" sz="2000" b="1" dirty="0">
              <a:solidFill>
                <a:srgbClr val="FFFF00"/>
              </a:solidFill>
              <a:latin typeface="Century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2210841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717" y="1"/>
            <a:ext cx="9117283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7620000" y="6334780"/>
            <a:ext cx="1524000" cy="52322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1400" dirty="0" smtClean="0">
                <a:solidFill>
                  <a:schemeClr val="accent1">
                    <a:lumMod val="50000"/>
                  </a:schemeClr>
                </a:solidFill>
                <a:latin typeface="Century" pitchFamily="18" charset="0"/>
              </a:rPr>
              <a:t>Source: WDR, July 2010</a:t>
            </a:r>
            <a:endParaRPr lang="en-US" sz="1400" dirty="0">
              <a:solidFill>
                <a:schemeClr val="accent1">
                  <a:lumMod val="50000"/>
                </a:schemeClr>
              </a:solidFill>
              <a:latin typeface="Century" pitchFamily="18" charset="0"/>
            </a:endParaRPr>
          </a:p>
        </p:txBody>
      </p:sp>
      <p:cxnSp>
        <p:nvCxnSpPr>
          <p:cNvPr id="5" name="Straight Connector 4"/>
          <p:cNvCxnSpPr/>
          <p:nvPr/>
        </p:nvCxnSpPr>
        <p:spPr bwMode="auto">
          <a:xfrm flipV="1">
            <a:off x="4763432" y="3294743"/>
            <a:ext cx="0" cy="2877457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5" name="Sun 14"/>
          <p:cNvSpPr/>
          <p:nvPr/>
        </p:nvSpPr>
        <p:spPr bwMode="auto">
          <a:xfrm>
            <a:off x="4496732" y="3028043"/>
            <a:ext cx="533400" cy="533400"/>
          </a:xfrm>
          <a:prstGeom prst="sun">
            <a:avLst/>
          </a:prstGeom>
          <a:solidFill>
            <a:schemeClr val="bg2">
              <a:lumMod val="40000"/>
              <a:lumOff val="6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bg2">
                  <a:lumMod val="60000"/>
                  <a:lumOff val="40000"/>
                </a:schemeClr>
              </a:solidFill>
              <a:effectLst/>
              <a:latin typeface="Arial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936922" y="1652200"/>
            <a:ext cx="3518587" cy="1200329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chemeClr val="tx2">
                    <a:lumMod val="25000"/>
                  </a:schemeClr>
                </a:solidFill>
              </a:rPr>
              <a:t>Projected New Desalination  Capacity in 2012</a:t>
            </a:r>
          </a:p>
          <a:p>
            <a:pPr algn="ctr"/>
            <a:r>
              <a:rPr lang="en-US" b="1" dirty="0" smtClean="0">
                <a:solidFill>
                  <a:schemeClr val="tx2">
                    <a:lumMod val="25000"/>
                  </a:schemeClr>
                </a:solidFill>
              </a:rPr>
              <a:t>7.9 MM m³/day = 2,100 MGD</a:t>
            </a:r>
          </a:p>
          <a:p>
            <a:pPr algn="ctr"/>
            <a:r>
              <a:rPr lang="en-US" b="1" dirty="0" smtClean="0">
                <a:solidFill>
                  <a:schemeClr val="tx2">
                    <a:lumMod val="25000"/>
                  </a:schemeClr>
                </a:solidFill>
              </a:rPr>
              <a:t>16 % Growth/year</a:t>
            </a:r>
            <a:endParaRPr lang="en-US" b="1" dirty="0">
              <a:solidFill>
                <a:schemeClr val="tx2">
                  <a:lumMod val="25000"/>
                </a:schemeClr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984422" y="5094982"/>
            <a:ext cx="1905000" cy="1077218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1600" b="1" dirty="0" smtClean="0">
                <a:solidFill>
                  <a:schemeClr val="tx2">
                    <a:lumMod val="25000"/>
                  </a:schemeClr>
                </a:solidFill>
              </a:rPr>
              <a:t>Actual New Capacity in 2011   6.8 MM m³/day = 1,800 MGD</a:t>
            </a:r>
            <a:endParaRPr lang="en-US" sz="1600" b="1" dirty="0">
              <a:solidFill>
                <a:schemeClr val="tx2">
                  <a:lumMod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9423328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76214"/>
            <a:ext cx="9144000" cy="825272"/>
          </a:xfrm>
        </p:spPr>
        <p:txBody>
          <a:bodyPr/>
          <a:lstStyle/>
          <a:p>
            <a:pPr algn="ctr"/>
            <a:r>
              <a:rPr lang="en-US" sz="3600" b="1" dirty="0" smtClean="0">
                <a:latin typeface="Century" pitchFamily="18" charset="0"/>
              </a:rPr>
              <a:t>After “Arrested Development in 2010” the Market is Recovering and Accelerating</a:t>
            </a:r>
            <a:endParaRPr lang="en-US" sz="3600" b="1" dirty="0">
              <a:latin typeface="Century" pitchFamily="18" charset="0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61257" y="1095382"/>
            <a:ext cx="8732497" cy="5762619"/>
          </a:xfrm>
        </p:spPr>
      </p:pic>
      <p:sp>
        <p:nvSpPr>
          <p:cNvPr id="5" name="TextBox 4"/>
          <p:cNvSpPr txBox="1"/>
          <p:nvPr/>
        </p:nvSpPr>
        <p:spPr>
          <a:xfrm>
            <a:off x="0" y="1095382"/>
            <a:ext cx="9144000" cy="1323439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000" b="1" dirty="0" smtClean="0">
                <a:latin typeface="Century" pitchFamily="18" charset="0"/>
              </a:rPr>
              <a:t>Market Deceleration in 2009 &amp; 2010 Were Mainly Due to Traditionally High-growth Markets in Algeria, Spain and Australia Reaching  Planned Maximum Capacity  &amp; Water Demand Setbacks in the Western US,  Florida, Southern Spain and UAE </a:t>
            </a:r>
          </a:p>
        </p:txBody>
      </p:sp>
    </p:spTree>
    <p:extLst>
      <p:ext uri="{BB962C8B-B14F-4D97-AF65-F5344CB8AC3E}">
        <p14:creationId xmlns:p14="http://schemas.microsoft.com/office/powerpoint/2010/main" xmlns="" val="412641798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32670"/>
            <a:ext cx="9144000" cy="1139825"/>
          </a:xfrm>
        </p:spPr>
        <p:txBody>
          <a:bodyPr/>
          <a:lstStyle/>
          <a:p>
            <a:pPr algn="ctr"/>
            <a:r>
              <a:rPr lang="en-US" sz="3600" b="1" dirty="0" smtClean="0">
                <a:latin typeface="Century" pitchFamily="18" charset="0"/>
              </a:rPr>
              <a:t>Desalination Market Growth Forecast</a:t>
            </a:r>
            <a:endParaRPr lang="en-US" sz="3600" b="1" dirty="0">
              <a:latin typeface="Century" pitchFamily="18" charset="0"/>
            </a:endParaRPr>
          </a:p>
        </p:txBody>
      </p:sp>
      <p:pic>
        <p:nvPicPr>
          <p:cNvPr id="4" name="Table Placeholder 3"/>
          <p:cNvPicPr>
            <a:picLocks noGrp="1" noChangeAspect="1"/>
          </p:cNvPicPr>
          <p:nvPr>
            <p:ph type="tbl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88686" y="1150284"/>
            <a:ext cx="8436379" cy="5598859"/>
          </a:xfrm>
        </p:spPr>
      </p:pic>
      <p:sp>
        <p:nvSpPr>
          <p:cNvPr id="5" name="TextBox 4"/>
          <p:cNvSpPr txBox="1"/>
          <p:nvPr/>
        </p:nvSpPr>
        <p:spPr>
          <a:xfrm>
            <a:off x="7910286" y="1617637"/>
            <a:ext cx="1233713" cy="73866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1400" dirty="0" smtClean="0">
                <a:solidFill>
                  <a:schemeClr val="accent1">
                    <a:lumMod val="50000"/>
                  </a:schemeClr>
                </a:solidFill>
                <a:latin typeface="Century" pitchFamily="18" charset="0"/>
              </a:rPr>
              <a:t>Note: ROW – Rest of the World</a:t>
            </a:r>
            <a:endParaRPr lang="en-US" sz="1400" dirty="0">
              <a:solidFill>
                <a:schemeClr val="accent1">
                  <a:lumMod val="50000"/>
                </a:schemeClr>
              </a:solidFill>
              <a:latin typeface="Century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7389935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871365"/>
          </a:xfrm>
        </p:spPr>
        <p:txBody>
          <a:bodyPr/>
          <a:lstStyle/>
          <a:p>
            <a:pPr algn="ctr"/>
            <a:r>
              <a:rPr lang="en-US" sz="4000" b="1" dirty="0" smtClean="0">
                <a:latin typeface="Century" pitchFamily="18" charset="0"/>
              </a:rPr>
              <a:t>Thermal vs. RO Desalination</a:t>
            </a:r>
            <a:endParaRPr lang="en-US" sz="4000" b="1" dirty="0">
              <a:latin typeface="Century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" y="1248306"/>
            <a:ext cx="9154048" cy="56012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764975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6228" y="176213"/>
            <a:ext cx="8229600" cy="1139825"/>
          </a:xfrm>
        </p:spPr>
        <p:txBody>
          <a:bodyPr/>
          <a:lstStyle/>
          <a:p>
            <a:pPr algn="ctr"/>
            <a:r>
              <a:rPr lang="en-US" sz="4000" b="1" dirty="0" smtClean="0">
                <a:latin typeface="Century" pitchFamily="18" charset="0"/>
              </a:rPr>
              <a:t>The 10 Highest Growth Markets in the Next 5 Years</a:t>
            </a:r>
            <a:endParaRPr lang="en-US" sz="4000" b="1" dirty="0">
              <a:latin typeface="Century" pitchFamily="18" charset="0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1408112"/>
            <a:ext cx="5065486" cy="5449888"/>
          </a:xfrm>
        </p:spPr>
      </p:pic>
      <p:sp>
        <p:nvSpPr>
          <p:cNvPr id="5" name="TextBox 4"/>
          <p:cNvSpPr txBox="1"/>
          <p:nvPr/>
        </p:nvSpPr>
        <p:spPr>
          <a:xfrm>
            <a:off x="5225144" y="1378857"/>
            <a:ext cx="3788228" cy="5355312"/>
          </a:xfrm>
          <a:prstGeom prst="rect">
            <a:avLst/>
          </a:prstGeom>
          <a:solidFill>
            <a:schemeClr val="tx2"/>
          </a:solidFill>
        </p:spPr>
        <p:txBody>
          <a:bodyPr wrap="square" rtlCol="0">
            <a:spAutoFit/>
          </a:bodyPr>
          <a:lstStyle/>
          <a:p>
            <a:pPr marL="285750" indent="-285750" algn="ctr">
              <a:buFont typeface="Wingdings" pitchFamily="2" charset="2"/>
              <a:buChar char="v"/>
            </a:pPr>
            <a:r>
              <a:rPr lang="en-US" b="1" dirty="0" smtClean="0"/>
              <a:t>Slow Economic Recovery </a:t>
            </a:r>
          </a:p>
          <a:p>
            <a:pPr algn="ctr"/>
            <a:r>
              <a:rPr lang="en-US" b="1" dirty="0"/>
              <a:t> </a:t>
            </a:r>
            <a:r>
              <a:rPr lang="en-US" b="1" dirty="0" smtClean="0"/>
              <a:t>    Will Likely Keep Market          Growth Just Below 10 % in the </a:t>
            </a:r>
          </a:p>
          <a:p>
            <a:pPr algn="ctr"/>
            <a:r>
              <a:rPr lang="en-US" b="1" dirty="0"/>
              <a:t> </a:t>
            </a:r>
            <a:r>
              <a:rPr lang="en-US" b="1" dirty="0" smtClean="0"/>
              <a:t>     Next 3 Years</a:t>
            </a:r>
          </a:p>
          <a:p>
            <a:pPr algn="ctr"/>
            <a:endParaRPr lang="en-US" b="1" dirty="0"/>
          </a:p>
          <a:p>
            <a:pPr marL="285750" indent="-285750" algn="ctr">
              <a:buFont typeface="Wingdings" pitchFamily="2" charset="2"/>
              <a:buChar char="v"/>
            </a:pPr>
            <a:r>
              <a:rPr lang="en-US" b="1" dirty="0" smtClean="0"/>
              <a:t>Double-digit Growth Projected</a:t>
            </a:r>
          </a:p>
          <a:p>
            <a:pPr algn="ctr"/>
            <a:r>
              <a:rPr lang="en-US" b="1" dirty="0"/>
              <a:t> </a:t>
            </a:r>
            <a:r>
              <a:rPr lang="en-US" b="1" dirty="0" smtClean="0"/>
              <a:t>    Past 2015</a:t>
            </a:r>
            <a:endParaRPr lang="en-US" b="1" dirty="0"/>
          </a:p>
          <a:p>
            <a:endParaRPr lang="en-US" b="1" dirty="0" smtClean="0"/>
          </a:p>
          <a:p>
            <a:pPr marL="285750" indent="-285750" algn="ctr">
              <a:buFont typeface="Wingdings" pitchFamily="2" charset="2"/>
              <a:buChar char="v"/>
            </a:pPr>
            <a:r>
              <a:rPr lang="en-US" b="1" dirty="0" smtClean="0"/>
              <a:t>Materials &amp; Membranes Markets Are Expected to Experience the Highest Growth</a:t>
            </a:r>
          </a:p>
          <a:p>
            <a:pPr marL="285750" indent="-285750" algn="ctr">
              <a:buFont typeface="Wingdings" pitchFamily="2" charset="2"/>
              <a:buChar char="v"/>
            </a:pPr>
            <a:endParaRPr lang="en-US" b="1" dirty="0"/>
          </a:p>
          <a:p>
            <a:pPr marL="285750" indent="-285750" algn="ctr">
              <a:buFont typeface="Wingdings" pitchFamily="2" charset="2"/>
              <a:buChar char="v"/>
            </a:pPr>
            <a:r>
              <a:rPr lang="en-US" b="1" dirty="0" smtClean="0"/>
              <a:t>Chemicals Market is Expected to be Curtailed Dramatically</a:t>
            </a:r>
          </a:p>
          <a:p>
            <a:pPr marL="285750" indent="-285750" algn="ctr">
              <a:buFont typeface="Wingdings" pitchFamily="2" charset="2"/>
              <a:buChar char="v"/>
            </a:pPr>
            <a:endParaRPr lang="en-US" b="1" dirty="0"/>
          </a:p>
          <a:p>
            <a:pPr marL="285750" indent="-285750" algn="ctr">
              <a:buFont typeface="Wingdings" pitchFamily="2" charset="2"/>
              <a:buChar char="v"/>
            </a:pPr>
            <a:r>
              <a:rPr lang="en-US" b="1" dirty="0" smtClean="0"/>
              <a:t>Turnkey BOO Method of Delivery will Dominate Until the Market Matures</a:t>
            </a:r>
            <a:r>
              <a:rPr lang="en-US" b="1" dirty="0"/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xmlns="" val="100949627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Content Placeholder 2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" y="32873"/>
            <a:ext cx="9147908" cy="6709014"/>
          </a:xfrm>
          <a:solidFill>
            <a:schemeClr val="tx2">
              <a:lumMod val="50000"/>
            </a:schemeClr>
          </a:solidFill>
        </p:spPr>
      </p:pic>
      <p:sp>
        <p:nvSpPr>
          <p:cNvPr id="9" name="Horizontal Scroll 8"/>
          <p:cNvSpPr/>
          <p:nvPr/>
        </p:nvSpPr>
        <p:spPr bwMode="auto">
          <a:xfrm>
            <a:off x="5529943" y="5963993"/>
            <a:ext cx="3614056" cy="894007"/>
          </a:xfrm>
          <a:prstGeom prst="horizontalScroll">
            <a:avLst/>
          </a:prstGeom>
          <a:solidFill>
            <a:schemeClr val="tx2">
              <a:lumMod val="5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1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New </a:t>
            </a:r>
            <a:r>
              <a:rPr lang="en-US" sz="16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Membrane &amp; Pipe  Materials</a:t>
            </a:r>
          </a:p>
          <a:p>
            <a:pPr algn="ctr"/>
            <a:r>
              <a:rPr lang="en-US" sz="16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&amp; Separation Technologies </a:t>
            </a:r>
            <a:endParaRPr lang="en-US" sz="16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0448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5036457" cy="1553029"/>
          </a:xfrm>
          <a:solidFill>
            <a:srgbClr val="00B0F0"/>
          </a:solidFill>
        </p:spPr>
        <p:txBody>
          <a:bodyPr/>
          <a:lstStyle/>
          <a:p>
            <a:pPr algn="ctr" eaLnBrk="1" hangingPunct="1">
              <a:lnSpc>
                <a:spcPct val="100000"/>
              </a:lnSpc>
              <a:defRPr/>
            </a:pPr>
            <a:r>
              <a:rPr lang="en-US" sz="2800" b="1" dirty="0" smtClean="0">
                <a:latin typeface="Century" pitchFamily="18" charset="0"/>
                <a:cs typeface="Arial" pitchFamily="34" charset="0"/>
              </a:rPr>
              <a:t>Where Future Cost &amp; Energy Reduction Breakthroughs Would Come From?</a:t>
            </a:r>
            <a:br>
              <a:rPr lang="en-US" sz="2800" b="1" dirty="0" smtClean="0">
                <a:latin typeface="Century" pitchFamily="18" charset="0"/>
                <a:cs typeface="Arial" pitchFamily="34" charset="0"/>
              </a:rPr>
            </a:br>
            <a:r>
              <a:rPr lang="en-US" sz="2800" b="1" dirty="0" smtClean="0">
                <a:latin typeface="Century" pitchFamily="18" charset="0"/>
                <a:cs typeface="Arial" pitchFamily="34" charset="0"/>
              </a:rPr>
              <a:t>- </a:t>
            </a:r>
            <a:r>
              <a:rPr lang="en-US" sz="2800" b="1" dirty="0" smtClean="0">
                <a:effectLst/>
                <a:latin typeface="Century" pitchFamily="18" charset="0"/>
                <a:cs typeface="Arial" pitchFamily="34" charset="0"/>
              </a:rPr>
              <a:t>Materials Science</a:t>
            </a:r>
          </a:p>
        </p:txBody>
      </p:sp>
    </p:spTree>
    <p:extLst>
      <p:ext uri="{BB962C8B-B14F-4D97-AF65-F5344CB8AC3E}">
        <p14:creationId xmlns:p14="http://schemas.microsoft.com/office/powerpoint/2010/main" xmlns="" val="31238045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755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381000"/>
            <a:ext cx="9144000" cy="1189038"/>
          </a:xfrm>
        </p:spPr>
        <p:txBody>
          <a:bodyPr/>
          <a:lstStyle/>
          <a:p>
            <a:pPr algn="ctr" eaLnBrk="1" hangingPunct="1">
              <a:defRPr/>
            </a:pPr>
            <a:r>
              <a:rPr lang="en-US" sz="2400" b="1" dirty="0" smtClean="0">
                <a:latin typeface="Century" pitchFamily="18" charset="0"/>
                <a:cs typeface="Arial" pitchFamily="34" charset="0"/>
              </a:rPr>
              <a:t>Main Areas Expected to Yield Cost Savings in the Next 5 Years </a:t>
            </a:r>
            <a:br>
              <a:rPr lang="en-US" sz="2400" b="1" dirty="0" smtClean="0">
                <a:latin typeface="Century" pitchFamily="18" charset="0"/>
                <a:cs typeface="Arial" pitchFamily="34" charset="0"/>
              </a:rPr>
            </a:br>
            <a:r>
              <a:rPr lang="en-US" sz="2400" b="1" dirty="0" smtClean="0">
                <a:latin typeface="Century" pitchFamily="18" charset="0"/>
                <a:cs typeface="Arial" pitchFamily="34" charset="0"/>
              </a:rPr>
              <a:t>(20 % Cost  &amp; Power Reduction )</a:t>
            </a:r>
          </a:p>
        </p:txBody>
      </p:sp>
      <p:sp>
        <p:nvSpPr>
          <p:cNvPr id="4075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06400" y="1538514"/>
            <a:ext cx="8737600" cy="4938486"/>
          </a:xfrm>
        </p:spPr>
        <p:txBody>
          <a:bodyPr/>
          <a:lstStyle/>
          <a:p>
            <a:pPr eaLnBrk="1" hangingPunct="1">
              <a:lnSpc>
                <a:spcPct val="100000"/>
              </a:lnSpc>
              <a:defRPr/>
            </a:pPr>
            <a:r>
              <a:rPr lang="en-US" sz="2400" b="1" dirty="0" smtClean="0">
                <a:solidFill>
                  <a:srgbClr val="FFFF00"/>
                </a:solidFill>
              </a:rPr>
              <a:t>Improvements in Membrane Element Productivity</a:t>
            </a:r>
            <a:r>
              <a:rPr lang="en-US" sz="2400" dirty="0" smtClean="0">
                <a:solidFill>
                  <a:srgbClr val="FFFF00"/>
                </a:solidFill>
              </a:rPr>
              <a:t>:</a:t>
            </a:r>
          </a:p>
          <a:p>
            <a:pPr lvl="1">
              <a:defRPr/>
            </a:pPr>
            <a:r>
              <a:rPr lang="en-US" sz="2000" b="1" u="sng" dirty="0" smtClean="0"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 pitchFamily="34" charset="0"/>
                <a:cs typeface="Arial" pitchFamily="34" charset="0"/>
              </a:rPr>
              <a:t>Polymetric Membranes </a:t>
            </a:r>
            <a:r>
              <a:rPr lang="en-US" sz="20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(Incorporation of Nano-particles Into 	  	  Membrane Polymer Matrix); </a:t>
            </a:r>
          </a:p>
          <a:p>
            <a:pPr lvl="1">
              <a:defRPr/>
            </a:pPr>
            <a:r>
              <a:rPr lang="en-US" sz="2000" b="1" u="sng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Bio-membranes</a:t>
            </a:r>
            <a:r>
              <a:rPr lang="en-US" sz="20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 &amp; Enzymatic Transport of Water</a:t>
            </a:r>
          </a:p>
          <a:p>
            <a:pPr lvl="1">
              <a:defRPr/>
            </a:pPr>
            <a:r>
              <a:rPr lang="en-US" sz="2000" b="1" u="sng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+mj-lt"/>
              </a:rPr>
              <a:t>Carbon Nanotube Membranes</a:t>
            </a:r>
            <a:endParaRPr lang="en-US" sz="2000" dirty="0" smtClean="0">
              <a:solidFill>
                <a:schemeClr val="accent1">
                  <a:lumMod val="60000"/>
                  <a:lumOff val="40000"/>
                </a:schemeClr>
              </a:solidFill>
              <a:latin typeface="+mj-lt"/>
            </a:endParaRPr>
          </a:p>
          <a:p>
            <a:pPr eaLnBrk="1" hangingPunct="1">
              <a:lnSpc>
                <a:spcPct val="100000"/>
              </a:lnSpc>
              <a:buFont typeface="Wingdings" pitchFamily="2" charset="2"/>
              <a:buNone/>
              <a:defRPr/>
            </a:pPr>
            <a:endParaRPr lang="en-US" sz="1800" dirty="0" smtClean="0">
              <a:solidFill>
                <a:srgbClr val="FFFF00"/>
              </a:solidFill>
            </a:endParaRPr>
          </a:p>
          <a:p>
            <a:pPr eaLnBrk="1" hangingPunct="1">
              <a:lnSpc>
                <a:spcPct val="100000"/>
              </a:lnSpc>
              <a:defRPr/>
            </a:pPr>
            <a:r>
              <a:rPr lang="en-US" sz="2400" b="1" dirty="0" smtClean="0">
                <a:solidFill>
                  <a:srgbClr val="FFFF00"/>
                </a:solidFill>
              </a:rPr>
              <a:t>Increased Membrane Useful Life and Reduced Fouling:</a:t>
            </a:r>
          </a:p>
          <a:p>
            <a:pPr lvl="1">
              <a:defRPr/>
            </a:pPr>
            <a:r>
              <a:rPr lang="en-US" sz="20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Smoother Membrane Surface </a:t>
            </a:r>
          </a:p>
          <a:p>
            <a:pPr lvl="1">
              <a:defRPr/>
            </a:pPr>
            <a:r>
              <a:rPr lang="en-US" sz="20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Increased Membrane Material Longevity;</a:t>
            </a:r>
          </a:p>
          <a:p>
            <a:pPr lvl="1">
              <a:defRPr/>
            </a:pPr>
            <a:r>
              <a:rPr lang="en-US" sz="20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Use of Systems for Continuous RO Membrane Cleaning;</a:t>
            </a:r>
          </a:p>
          <a:p>
            <a:pPr lvl="1">
              <a:defRPr/>
            </a:pPr>
            <a:r>
              <a:rPr lang="en-US" sz="20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UF/MF Membrane Pretreatment.</a:t>
            </a:r>
          </a:p>
          <a:p>
            <a:pPr eaLnBrk="1" hangingPunct="1">
              <a:lnSpc>
                <a:spcPct val="100000"/>
              </a:lnSpc>
              <a:buFont typeface="Wingdings" pitchFamily="2" charset="2"/>
              <a:buNone/>
              <a:defRPr/>
            </a:pPr>
            <a:endParaRPr lang="en-US" sz="1000" dirty="0" smtClean="0">
              <a:solidFill>
                <a:srgbClr val="FFFF00"/>
              </a:solidFill>
            </a:endParaRPr>
          </a:p>
          <a:p>
            <a:pPr eaLnBrk="1" hangingPunct="1">
              <a:lnSpc>
                <a:spcPct val="100000"/>
              </a:lnSpc>
              <a:defRPr/>
            </a:pPr>
            <a:r>
              <a:rPr lang="en-US" sz="2400" b="1" dirty="0" smtClean="0">
                <a:solidFill>
                  <a:srgbClr val="FFFF00"/>
                </a:solidFill>
              </a:rPr>
              <a:t>Commercial Forward Osmosis Systems;</a:t>
            </a:r>
          </a:p>
          <a:p>
            <a:pPr eaLnBrk="1" hangingPunct="1">
              <a:lnSpc>
                <a:spcPct val="100000"/>
              </a:lnSpc>
              <a:buNone/>
              <a:defRPr/>
            </a:pPr>
            <a:endParaRPr lang="en-US" sz="1000" b="1" dirty="0" smtClean="0">
              <a:solidFill>
                <a:srgbClr val="FFFF00"/>
              </a:solidFill>
            </a:endParaRPr>
          </a:p>
          <a:p>
            <a:pPr eaLnBrk="1" hangingPunct="1">
              <a:lnSpc>
                <a:spcPct val="100000"/>
              </a:lnSpc>
              <a:defRPr/>
            </a:pPr>
            <a:r>
              <a:rPr lang="en-US" sz="2400" b="1" dirty="0" smtClean="0">
                <a:solidFill>
                  <a:srgbClr val="FFFF00"/>
                </a:solidFill>
              </a:rPr>
              <a:t>Larger RO Elements, Trains and Equipment.</a:t>
            </a:r>
            <a:endParaRPr lang="en-US" sz="2400" dirty="0" smtClean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87034430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372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228600"/>
            <a:ext cx="9144000" cy="1417638"/>
          </a:xfrm>
        </p:spPr>
        <p:txBody>
          <a:bodyPr/>
          <a:lstStyle/>
          <a:p>
            <a:pPr algn="ctr" eaLnBrk="1" hangingPunct="1">
              <a:defRPr/>
            </a:pPr>
            <a:r>
              <a:rPr lang="en-US" sz="3200" b="1" dirty="0" smtClean="0">
                <a:latin typeface="Century" pitchFamily="18" charset="0"/>
              </a:rPr>
              <a:t>Concluding Remarks</a:t>
            </a:r>
          </a:p>
        </p:txBody>
      </p:sp>
      <p:sp>
        <p:nvSpPr>
          <p:cNvPr id="186373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346075" y="1676400"/>
            <a:ext cx="8340725" cy="5038725"/>
          </a:xfrm>
        </p:spPr>
        <p:txBody>
          <a:bodyPr/>
          <a:lstStyle/>
          <a:p>
            <a:pPr marL="571500" indent="-571500" eaLnBrk="1" hangingPunct="1">
              <a:lnSpc>
                <a:spcPct val="100000"/>
              </a:lnSpc>
              <a:spcBef>
                <a:spcPct val="50000"/>
              </a:spcBef>
              <a:defRPr/>
            </a:pPr>
            <a:r>
              <a:rPr lang="en-US" sz="2400" dirty="0" smtClean="0"/>
              <a:t>Desalination Market Is Continuing to Grow at Accelerating Rate of 8 to 9 % per Year and is Expected to Exceed US$10 billion Mark in 2012;</a:t>
            </a:r>
          </a:p>
          <a:p>
            <a:pPr marL="571500" indent="-571500" eaLnBrk="1" hangingPunct="1">
              <a:lnSpc>
                <a:spcPct val="100000"/>
              </a:lnSpc>
              <a:spcBef>
                <a:spcPct val="50000"/>
              </a:spcBef>
              <a:defRPr/>
            </a:pPr>
            <a:r>
              <a:rPr lang="en-US" sz="2400" dirty="0" smtClean="0"/>
              <a:t>Persian Golf Countries, China and India are Likely to Fuel Sustained Market Growth in the Next 3 to 5 Years;</a:t>
            </a:r>
          </a:p>
          <a:p>
            <a:pPr marL="571500" indent="-571500" eaLnBrk="1" hangingPunct="1">
              <a:lnSpc>
                <a:spcPct val="100000"/>
              </a:lnSpc>
              <a:spcBef>
                <a:spcPct val="50000"/>
              </a:spcBef>
              <a:defRPr/>
            </a:pPr>
            <a:r>
              <a:rPr lang="en-US" sz="2400" dirty="0" smtClean="0"/>
              <a:t>Economic Recovery in Traditional Desalination Markets is Forecasted to Double the Market Growth by 2016;</a:t>
            </a:r>
          </a:p>
          <a:p>
            <a:pPr marL="571500" indent="-571500" eaLnBrk="1" hangingPunct="1">
              <a:lnSpc>
                <a:spcPct val="100000"/>
              </a:lnSpc>
              <a:spcBef>
                <a:spcPct val="50000"/>
              </a:spcBef>
              <a:defRPr/>
            </a:pPr>
            <a:r>
              <a:rPr lang="en-US" sz="2400" dirty="0" smtClean="0"/>
              <a:t>Long-term Investment In Research and Development Has the Potential to Reduce the Cost of Desalinated Water and Propel Market Size to US$25 billion by 2025.</a:t>
            </a:r>
          </a:p>
          <a:p>
            <a:pPr marL="571500" indent="-571500" eaLnBrk="1" hangingPunct="1">
              <a:spcBef>
                <a:spcPct val="50000"/>
              </a:spcBef>
              <a:defRPr/>
            </a:pPr>
            <a:endParaRPr lang="en-US" sz="2500" dirty="0" smtClean="0"/>
          </a:p>
        </p:txBody>
      </p:sp>
    </p:spTree>
    <p:extLst>
      <p:ext uri="{BB962C8B-B14F-4D97-AF65-F5344CB8AC3E}">
        <p14:creationId xmlns:p14="http://schemas.microsoft.com/office/powerpoint/2010/main" xmlns="" val="70441066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Content Placeholder 3" descr="SliceOfTheOcean.jpg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9144000" cy="6035675"/>
          </a:xfrm>
        </p:spPr>
      </p:pic>
      <p:sp>
        <p:nvSpPr>
          <p:cNvPr id="47107" name="TextBox 4"/>
          <p:cNvSpPr txBox="1">
            <a:spLocks noChangeArrowheads="1"/>
          </p:cNvSpPr>
          <p:nvPr/>
        </p:nvSpPr>
        <p:spPr bwMode="auto">
          <a:xfrm>
            <a:off x="2865438" y="5922963"/>
            <a:ext cx="20701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dirty="0"/>
              <a:t>Nikolay Voutchkov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85838"/>
          </a:xfrm>
        </p:spPr>
        <p:txBody>
          <a:bodyPr/>
          <a:lstStyle/>
          <a:p>
            <a:pPr algn="ctr">
              <a:defRPr/>
            </a:pPr>
            <a:r>
              <a:rPr lang="en-US" sz="7200" dirty="0" smtClean="0">
                <a:solidFill>
                  <a:schemeClr val="accent1">
                    <a:lumMod val="75000"/>
                  </a:schemeClr>
                </a:solidFill>
                <a:latin typeface="Century" pitchFamily="18" charset="0"/>
              </a:rPr>
              <a:t>Questions ?</a:t>
            </a:r>
            <a:endParaRPr lang="en-US" sz="7200" dirty="0">
              <a:solidFill>
                <a:schemeClr val="accent1">
                  <a:lumMod val="75000"/>
                </a:schemeClr>
              </a:solidFill>
              <a:latin typeface="Century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5364480"/>
            <a:ext cx="9144000" cy="1446550"/>
          </a:xfrm>
          <a:prstGeom prst="rect">
            <a:avLst/>
          </a:prstGeom>
          <a:solidFill>
            <a:srgbClr val="000066"/>
          </a:solidFill>
          <a:ln>
            <a:solidFill>
              <a:srgbClr val="0099FF"/>
            </a:solidFill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en-US" sz="3200" dirty="0">
                <a:latin typeface="Century" pitchFamily="18" charset="0"/>
              </a:rPr>
              <a:t>         Nikolay Voutchkov, PE, BCEE</a:t>
            </a:r>
          </a:p>
          <a:p>
            <a:pPr algn="ctr">
              <a:defRPr/>
            </a:pPr>
            <a:r>
              <a:rPr lang="en-US" sz="2800" b="1" dirty="0">
                <a:solidFill>
                  <a:srgbClr val="B7DBFF"/>
                </a:solidFill>
                <a:latin typeface="Century" pitchFamily="18" charset="0"/>
              </a:rPr>
              <a:t>          Water Globe Consulting</a:t>
            </a:r>
          </a:p>
          <a:p>
            <a:pPr algn="ctr">
              <a:defRPr/>
            </a:pPr>
            <a:r>
              <a:rPr lang="en-US" sz="2800" b="1" dirty="0">
                <a:solidFill>
                  <a:srgbClr val="B7DBFF"/>
                </a:solidFill>
                <a:latin typeface="Century" pitchFamily="18" charset="0"/>
              </a:rPr>
              <a:t>           nvoutchkov@water-g.com</a:t>
            </a:r>
          </a:p>
        </p:txBody>
      </p:sp>
      <p:pic>
        <p:nvPicPr>
          <p:cNvPr id="47112" name="Picture 6" descr="Water Globe Ball.jp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5354638"/>
            <a:ext cx="1649413" cy="1503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39127970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Ripple">
  <a:themeElements>
    <a:clrScheme name="Ripple 3">
      <a:dk1>
        <a:srgbClr val="008AE8"/>
      </a:dk1>
      <a:lt1>
        <a:srgbClr val="FFFFFF"/>
      </a:lt1>
      <a:dk2>
        <a:srgbClr val="0068AE"/>
      </a:dk2>
      <a:lt2>
        <a:srgbClr val="CCECFF"/>
      </a:lt2>
      <a:accent1>
        <a:srgbClr val="009999"/>
      </a:accent1>
      <a:accent2>
        <a:srgbClr val="0088E4"/>
      </a:accent2>
      <a:accent3>
        <a:srgbClr val="AAB9D3"/>
      </a:accent3>
      <a:accent4>
        <a:srgbClr val="DADADA"/>
      </a:accent4>
      <a:accent5>
        <a:srgbClr val="AACACA"/>
      </a:accent5>
      <a:accent6>
        <a:srgbClr val="007BCF"/>
      </a:accent6>
      <a:hlink>
        <a:srgbClr val="99FF99"/>
      </a:hlink>
      <a:folHlink>
        <a:srgbClr val="AFE1FF"/>
      </a:folHlink>
    </a:clrScheme>
    <a:fontScheme name="Rippl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bg2"/>
            </a:solidFill>
            <a:effectLst/>
            <a:latin typeface="Century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bg2"/>
            </a:solidFill>
            <a:effectLst/>
            <a:latin typeface="Century" pitchFamily="18" charset="0"/>
          </a:defRPr>
        </a:defPPr>
      </a:lstStyle>
    </a:lnDef>
  </a:objectDefaults>
  <a:extraClrSchemeLst>
    <a:extraClrScheme>
      <a:clrScheme name="Ripple 1">
        <a:dk1>
          <a:srgbClr val="2B2B85"/>
        </a:dk1>
        <a:lt1>
          <a:srgbClr val="FFFFFF"/>
        </a:lt1>
        <a:dk2>
          <a:srgbClr val="00254A"/>
        </a:dk2>
        <a:lt2>
          <a:srgbClr val="C0C0C0"/>
        </a:lt2>
        <a:accent1>
          <a:srgbClr val="0099FF"/>
        </a:accent1>
        <a:accent2>
          <a:srgbClr val="006699"/>
        </a:accent2>
        <a:accent3>
          <a:srgbClr val="AAACB1"/>
        </a:accent3>
        <a:accent4>
          <a:srgbClr val="DADADA"/>
        </a:accent4>
        <a:accent5>
          <a:srgbClr val="AACAFF"/>
        </a:accent5>
        <a:accent6>
          <a:srgbClr val="005C8A"/>
        </a:accent6>
        <a:hlink>
          <a:srgbClr val="99CCFF"/>
        </a:hlink>
        <a:folHlink>
          <a:srgbClr val="8F8FB5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ipple 2">
        <a:dk1>
          <a:srgbClr val="3B4B5D"/>
        </a:dk1>
        <a:lt1>
          <a:srgbClr val="FFFFFF"/>
        </a:lt1>
        <a:dk2>
          <a:srgbClr val="466886"/>
        </a:dk2>
        <a:lt2>
          <a:srgbClr val="CCECFF"/>
        </a:lt2>
        <a:accent1>
          <a:srgbClr val="6D9D97"/>
        </a:accent1>
        <a:accent2>
          <a:srgbClr val="53718C"/>
        </a:accent2>
        <a:accent3>
          <a:srgbClr val="B0B9C3"/>
        </a:accent3>
        <a:accent4>
          <a:srgbClr val="DADADA"/>
        </a:accent4>
        <a:accent5>
          <a:srgbClr val="BACCC9"/>
        </a:accent5>
        <a:accent6>
          <a:srgbClr val="4A667E"/>
        </a:accent6>
        <a:hlink>
          <a:srgbClr val="99CCFF"/>
        </a:hlink>
        <a:folHlink>
          <a:srgbClr val="A97CF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ipple 3">
        <a:dk1>
          <a:srgbClr val="008AE8"/>
        </a:dk1>
        <a:lt1>
          <a:srgbClr val="FFFFFF"/>
        </a:lt1>
        <a:dk2>
          <a:srgbClr val="0068AE"/>
        </a:dk2>
        <a:lt2>
          <a:srgbClr val="CCECFF"/>
        </a:lt2>
        <a:accent1>
          <a:srgbClr val="009999"/>
        </a:accent1>
        <a:accent2>
          <a:srgbClr val="0088E4"/>
        </a:accent2>
        <a:accent3>
          <a:srgbClr val="AAB9D3"/>
        </a:accent3>
        <a:accent4>
          <a:srgbClr val="DADADA"/>
        </a:accent4>
        <a:accent5>
          <a:srgbClr val="AACACA"/>
        </a:accent5>
        <a:accent6>
          <a:srgbClr val="007BCF"/>
        </a:accent6>
        <a:hlink>
          <a:srgbClr val="99FF99"/>
        </a:hlink>
        <a:folHlink>
          <a:srgbClr val="AFE1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ipple 4">
        <a:dk1>
          <a:srgbClr val="9B69FF"/>
        </a:dk1>
        <a:lt1>
          <a:srgbClr val="FFFFFF"/>
        </a:lt1>
        <a:dk2>
          <a:srgbClr val="666699"/>
        </a:dk2>
        <a:lt2>
          <a:srgbClr val="D9D9FF"/>
        </a:lt2>
        <a:accent1>
          <a:srgbClr val="66CCFF"/>
        </a:accent1>
        <a:accent2>
          <a:srgbClr val="9966FF"/>
        </a:accent2>
        <a:accent3>
          <a:srgbClr val="B8B8CA"/>
        </a:accent3>
        <a:accent4>
          <a:srgbClr val="DADADA"/>
        </a:accent4>
        <a:accent5>
          <a:srgbClr val="B8E2FF"/>
        </a:accent5>
        <a:accent6>
          <a:srgbClr val="8A5CE7"/>
        </a:accent6>
        <a:hlink>
          <a:srgbClr val="0099CC"/>
        </a:hlink>
        <a:folHlink>
          <a:srgbClr val="0033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ipple 5">
        <a:dk1>
          <a:srgbClr val="008080"/>
        </a:dk1>
        <a:lt1>
          <a:srgbClr val="FFFFFF"/>
        </a:lt1>
        <a:dk2>
          <a:srgbClr val="006666"/>
        </a:dk2>
        <a:lt2>
          <a:srgbClr val="FFFFCC"/>
        </a:lt2>
        <a:accent1>
          <a:srgbClr val="0099FF"/>
        </a:accent1>
        <a:accent2>
          <a:srgbClr val="008080"/>
        </a:accent2>
        <a:accent3>
          <a:srgbClr val="AAB8B8"/>
        </a:accent3>
        <a:accent4>
          <a:srgbClr val="DADADA"/>
        </a:accent4>
        <a:accent5>
          <a:srgbClr val="AACAFF"/>
        </a:accent5>
        <a:accent6>
          <a:srgbClr val="007373"/>
        </a:accent6>
        <a:hlink>
          <a:srgbClr val="1ACE9F"/>
        </a:hlink>
        <a:folHlink>
          <a:srgbClr val="A5B5CD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ipple 6">
        <a:dk1>
          <a:srgbClr val="CDD9D1"/>
        </a:dk1>
        <a:lt1>
          <a:srgbClr val="FFFFFF"/>
        </a:lt1>
        <a:dk2>
          <a:srgbClr val="A3BBA9"/>
        </a:dk2>
        <a:lt2>
          <a:srgbClr val="007D80"/>
        </a:lt2>
        <a:accent1>
          <a:srgbClr val="9CA8A4"/>
        </a:accent1>
        <a:accent2>
          <a:srgbClr val="CBD7CE"/>
        </a:accent2>
        <a:accent3>
          <a:srgbClr val="CEDAD1"/>
        </a:accent3>
        <a:accent4>
          <a:srgbClr val="DADADA"/>
        </a:accent4>
        <a:accent5>
          <a:srgbClr val="CBD1CF"/>
        </a:accent5>
        <a:accent6>
          <a:srgbClr val="B8C3BA"/>
        </a:accent6>
        <a:hlink>
          <a:srgbClr val="009900"/>
        </a:hlink>
        <a:folHlink>
          <a:srgbClr val="0099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ipple 7">
        <a:dk1>
          <a:srgbClr val="686B5D"/>
        </a:dk1>
        <a:lt1>
          <a:srgbClr val="DCDAD0"/>
        </a:lt1>
        <a:dk2>
          <a:srgbClr val="525040"/>
        </a:dk2>
        <a:lt2>
          <a:srgbClr val="D3D2A6"/>
        </a:lt2>
        <a:accent1>
          <a:srgbClr val="5D8770"/>
        </a:accent1>
        <a:accent2>
          <a:srgbClr val="686B5D"/>
        </a:accent2>
        <a:accent3>
          <a:srgbClr val="B3B3AF"/>
        </a:accent3>
        <a:accent4>
          <a:srgbClr val="BCBAB1"/>
        </a:accent4>
        <a:accent5>
          <a:srgbClr val="B6C3BB"/>
        </a:accent5>
        <a:accent6>
          <a:srgbClr val="5E6053"/>
        </a:accent6>
        <a:hlink>
          <a:srgbClr val="85B7A9"/>
        </a:hlink>
        <a:folHlink>
          <a:srgbClr val="B8936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ipple 8">
        <a:dk1>
          <a:srgbClr val="000000"/>
        </a:dk1>
        <a:lt1>
          <a:srgbClr val="EAEAEA"/>
        </a:lt1>
        <a:dk2>
          <a:srgbClr val="000000"/>
        </a:dk2>
        <a:lt2>
          <a:srgbClr val="B2B2B2"/>
        </a:lt2>
        <a:accent1>
          <a:srgbClr val="A4BCC4"/>
        </a:accent1>
        <a:accent2>
          <a:srgbClr val="FFFFFF"/>
        </a:accent2>
        <a:accent3>
          <a:srgbClr val="F3F3F3"/>
        </a:accent3>
        <a:accent4>
          <a:srgbClr val="000000"/>
        </a:accent4>
        <a:accent5>
          <a:srgbClr val="CFDADE"/>
        </a:accent5>
        <a:accent6>
          <a:srgbClr val="E7E7E7"/>
        </a:accent6>
        <a:hlink>
          <a:srgbClr val="0066FF"/>
        </a:hlink>
        <a:folHlink>
          <a:srgbClr val="00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ipple 9">
        <a:dk1>
          <a:srgbClr val="000000"/>
        </a:dk1>
        <a:lt1>
          <a:srgbClr val="D7D1B9"/>
        </a:lt1>
        <a:dk2>
          <a:srgbClr val="B39257"/>
        </a:dk2>
        <a:lt2>
          <a:srgbClr val="B1A887"/>
        </a:lt2>
        <a:accent1>
          <a:srgbClr val="FFCC66"/>
        </a:accent1>
        <a:accent2>
          <a:srgbClr val="E6E3AC"/>
        </a:accent2>
        <a:accent3>
          <a:srgbClr val="E8E5D9"/>
        </a:accent3>
        <a:accent4>
          <a:srgbClr val="000000"/>
        </a:accent4>
        <a:accent5>
          <a:srgbClr val="FFE2B8"/>
        </a:accent5>
        <a:accent6>
          <a:srgbClr val="D0CE9B"/>
        </a:accent6>
        <a:hlink>
          <a:srgbClr val="666633"/>
        </a:hlink>
        <a:folHlink>
          <a:srgbClr val="9C98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Ripple</Template>
  <TotalTime>10164</TotalTime>
  <Words>1084</Words>
  <Application>Microsoft Office PowerPoint</Application>
  <PresentationFormat>On-screen Show (4:3)</PresentationFormat>
  <Paragraphs>280</Paragraphs>
  <Slides>25</Slides>
  <Notes>25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6" baseType="lpstr">
      <vt:lpstr>Ripple</vt:lpstr>
      <vt:lpstr>Slide 1</vt:lpstr>
      <vt:lpstr>Desalination – Where Are We Today?</vt:lpstr>
      <vt:lpstr>Seawater  Membrane Desalination Dominates the Market</vt:lpstr>
      <vt:lpstr>Desalination Plants in the US</vt:lpstr>
      <vt:lpstr>Membrane Desalination –  Key Trends</vt:lpstr>
      <vt:lpstr>Desalination Market Drivers</vt:lpstr>
      <vt:lpstr>Main Desalination Market Challenges &amp; Industry Response</vt:lpstr>
      <vt:lpstr>Typical Cost and Energy Ranges (Medium &amp; Large SWRO Plants)</vt:lpstr>
      <vt:lpstr>Comparative Costs of Other Water Supply Options</vt:lpstr>
      <vt:lpstr>Slide 10</vt:lpstr>
      <vt:lpstr>Costs of Recent US SWRO Projects</vt:lpstr>
      <vt:lpstr>Energy Dominates Desalination O&amp;M Costs</vt:lpstr>
      <vt:lpstr>Key Desalination Market Segments</vt:lpstr>
      <vt:lpstr>Desalination Market Segment Size</vt:lpstr>
      <vt:lpstr>Equipment Market Segmentation Follows Key   Cost Components</vt:lpstr>
      <vt:lpstr>Desalination Market Trends</vt:lpstr>
      <vt:lpstr>Slide 17</vt:lpstr>
      <vt:lpstr>After “Arrested Development in 2010” the Market is Recovering and Accelerating</vt:lpstr>
      <vt:lpstr>Desalination Market Growth Forecast</vt:lpstr>
      <vt:lpstr>Thermal vs. RO Desalination</vt:lpstr>
      <vt:lpstr>The 10 Highest Growth Markets in the Next 5 Years</vt:lpstr>
      <vt:lpstr>Where Future Cost &amp; Energy Reduction Breakthroughs Would Come From? - Materials Science</vt:lpstr>
      <vt:lpstr>Main Areas Expected to Yield Cost Savings in the Next 5 Years  (20 % Cost  &amp; Power Reduction )</vt:lpstr>
      <vt:lpstr>Concluding Remarks</vt:lpstr>
      <vt:lpstr>Questions ?</vt:lpstr>
    </vt:vector>
  </TitlesOfParts>
  <Company>Poseidon Resources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Nikolay Voutchkov</dc:creator>
  <cp:lastModifiedBy>Stella Thomas</cp:lastModifiedBy>
  <cp:revision>648</cp:revision>
  <dcterms:created xsi:type="dcterms:W3CDTF">2003-08-18T05:44:10Z</dcterms:created>
  <dcterms:modified xsi:type="dcterms:W3CDTF">2012-02-13T12:49:35Z</dcterms:modified>
</cp:coreProperties>
</file>