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0" r:id="rId2"/>
    <p:sldMasterId id="2147483684" r:id="rId3"/>
    <p:sldMasterId id="214748368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7" r:id="rId11"/>
    <p:sldId id="262" r:id="rId12"/>
    <p:sldId id="264" r:id="rId13"/>
    <p:sldId id="263" r:id="rId14"/>
    <p:sldId id="265" r:id="rId15"/>
    <p:sldId id="268" r:id="rId16"/>
    <p:sldId id="269" r:id="rId17"/>
    <p:sldId id="266" r:id="rId18"/>
    <p:sldId id="274" r:id="rId19"/>
    <p:sldId id="271" r:id="rId20"/>
    <p:sldId id="275" r:id="rId21"/>
    <p:sldId id="276" r:id="rId22"/>
    <p:sldId id="273" r:id="rId23"/>
    <p:sldId id="279" r:id="rId24"/>
    <p:sldId id="272" r:id="rId25"/>
    <p:sldId id="277" r:id="rId26"/>
    <p:sldId id="280" r:id="rId27"/>
    <p:sldId id="27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A690-46A1-43F7-9EC7-66C6E3C9059C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820C-519A-42BD-9185-60D6F0D91B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A690-46A1-43F7-9EC7-66C6E3C9059C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820C-519A-42BD-9185-60D6F0D91B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>
            <a:lvl1pPr>
              <a:buSzPct val="120000"/>
              <a:buFontTx/>
              <a:buBlip>
                <a:blip r:embed="rId2"/>
              </a:buBlip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C6A690-46A1-43F7-9EC7-66C6E3C9059C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0820C-519A-42BD-9185-60D6F0D91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664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A690-46A1-43F7-9EC7-66C6E3C9059C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820C-519A-42BD-9185-60D6F0D91B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A690-46A1-43F7-9EC7-66C6E3C9059C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820C-519A-42BD-9185-60D6F0D91B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A690-46A1-43F7-9EC7-66C6E3C9059C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820C-519A-42BD-9185-60D6F0D91B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6A690-46A1-43F7-9EC7-66C6E3C9059C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0820C-519A-42BD-9185-60D6F0D91B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1AFD-5C64-3A4E-B5CC-FB0564C49CB0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8108-8CAD-ED48-92F5-F948FADC09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203575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</a:t>
            </a:r>
            <a:r>
              <a:rPr lang="en-US" dirty="0" err="1" smtClean="0"/>
              <a:t>styåle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1AFD-5C64-3A4E-B5CC-FB0564C49CB0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D8108-8CAD-ED48-92F5-F948FADC09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1628775"/>
            <a:ext cx="8362950" cy="381635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1537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E721-2C89-D44F-927A-867D26558877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DD192-5FC5-EE4E-AB78-71B36B3C35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258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</a:t>
            </a:r>
            <a:r>
              <a:rPr lang="en-US" dirty="0" err="1" smtClean="0"/>
              <a:t>styåle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437C-7B45-FC47-94C9-DCF9F478B1C2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0F29-872F-BE4A-84ED-B565F163F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2637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6702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8793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5619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3774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144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9890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4675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44363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98193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689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6A690-46A1-43F7-9EC7-66C6E3C9059C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0820C-519A-42BD-9185-60D6F0D91B1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9" descr="CPWF_Log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9600" y="228600"/>
            <a:ext cx="2819400" cy="1057275"/>
          </a:xfrm>
          <a:prstGeom prst="rect">
            <a:avLst/>
          </a:prstGeom>
          <a:noFill/>
        </p:spPr>
      </p:pic>
      <p:pic>
        <p:nvPicPr>
          <p:cNvPr id="2" name="Picture 1" descr="CRP5 logo.jp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28600"/>
            <a:ext cx="3019552" cy="103592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41AFD-5C64-3A4E-B5CC-FB0564C49CB0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D8108-8CAD-ED48-92F5-F948FADC09A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BG2.png"/>
          <p:cNvPicPr>
            <a:picLocks noChangeAspect="1"/>
          </p:cNvPicPr>
          <p:nvPr/>
        </p:nvPicPr>
        <p:blipFill>
          <a:blip r:embed="rId5" cstate="print"/>
          <a:srcRect t="81741"/>
          <a:stretch>
            <a:fillRect/>
          </a:stretch>
        </p:blipFill>
        <p:spPr>
          <a:xfrm rot="16200000">
            <a:off x="-3276598" y="3200401"/>
            <a:ext cx="6857998" cy="457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C437C-7B45-FC47-94C9-DCF9F478B1C2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80F29-872F-BE4A-84ED-B565F163FF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CPWF_Logo"/>
          <p:cNvPicPr>
            <a:picLocks noChangeAspect="1" noChangeArrowheads="1"/>
          </p:cNvPicPr>
          <p:nvPr/>
        </p:nvPicPr>
        <p:blipFill>
          <a:blip r:embed="rId3" cstate="print"/>
          <a:srcRect r="75676"/>
          <a:stretch>
            <a:fillRect/>
          </a:stretch>
        </p:blipFill>
        <p:spPr bwMode="auto">
          <a:xfrm>
            <a:off x="457200" y="5445125"/>
            <a:ext cx="685800" cy="1057275"/>
          </a:xfrm>
          <a:prstGeom prst="rect">
            <a:avLst/>
          </a:prstGeom>
          <a:noFill/>
        </p:spPr>
      </p:pic>
      <p:pic>
        <p:nvPicPr>
          <p:cNvPr id="11" name="Picture 10" descr="CGIAR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05750" y="5410200"/>
            <a:ext cx="781050" cy="90487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70AE-A256-8C43-986C-11A330129D71}" type="datetimeFigureOut">
              <a:rPr lang="en-US" smtClean="0"/>
              <a:pPr/>
              <a:t>11/13/2012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CD61B-69EA-EB43-9751-B3DAA90DA5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481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0"/>
            <a:ext cx="7851648" cy="1828800"/>
          </a:xfrm>
        </p:spPr>
        <p:txBody>
          <a:bodyPr>
            <a:normAutofit fontScale="90000"/>
          </a:bodyPr>
          <a:lstStyle/>
          <a:p>
            <a:r>
              <a:rPr lang="en-US" smtClean="0"/>
              <a:t>The Food-Water-Energy Nexus: what is it, and what does it mean for the Mekong?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267200"/>
            <a:ext cx="7854696" cy="1752600"/>
          </a:xfrm>
        </p:spPr>
        <p:txBody>
          <a:bodyPr/>
          <a:lstStyle/>
          <a:p>
            <a:r>
              <a:rPr lang="en-US" smtClean="0"/>
              <a:t>Larry Harrington</a:t>
            </a:r>
          </a:p>
          <a:p>
            <a:r>
              <a:rPr lang="en-US" smtClean="0"/>
              <a:t>Research Director, CPWF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smtClean="0"/>
              <a:t>Mekong Forum on Water, Food and Energy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628775"/>
            <a:ext cx="4648200" cy="3816350"/>
          </a:xfrm>
        </p:spPr>
        <p:txBody>
          <a:bodyPr/>
          <a:lstStyle/>
          <a:p>
            <a:r>
              <a:rPr lang="en-US" dirty="0" smtClean="0"/>
              <a:t>Convened by CGIAR Challenge Program on Water and Food (CPWF)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CPWF initiative, funded by Australia through </a:t>
            </a:r>
            <a:r>
              <a:rPr lang="en-US" dirty="0" err="1" smtClean="0"/>
              <a:t>AusAID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457200" y="1143000"/>
            <a:ext cx="4040188" cy="65881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Convener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4294967295"/>
          </p:nvPr>
        </p:nvSpPr>
        <p:spPr>
          <a:xfrm>
            <a:off x="4953000" y="1143000"/>
            <a:ext cx="4041775" cy="65405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Co-hosts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5076825" y="1752600"/>
            <a:ext cx="4041775" cy="384651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Institute of Water Resources Planning, Government of Vietnam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Mekong Program on Water, Food and Resilience (M-POWER)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IWMI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Second Forum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First Forum: Phnom Penh, Cambodia, December 2011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105400" y="2895600"/>
            <a:ext cx="4038600" cy="443388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Second Forum: Hanoi, Vietnam, November 2012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 important aim of the Forum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Open and constructive dialogue on the water- energy – food nexus among representatives from:</a:t>
            </a:r>
          </a:p>
          <a:p>
            <a:pPr lvl="1"/>
            <a:r>
              <a:rPr lang="en-US" smtClean="0"/>
              <a:t>Government</a:t>
            </a:r>
          </a:p>
          <a:p>
            <a:pPr lvl="1"/>
            <a:r>
              <a:rPr lang="en-US" smtClean="0"/>
              <a:t>Industry</a:t>
            </a:r>
          </a:p>
          <a:p>
            <a:pPr lvl="1"/>
            <a:r>
              <a:rPr lang="en-US" smtClean="0"/>
              <a:t>Financers</a:t>
            </a:r>
          </a:p>
          <a:p>
            <a:pPr lvl="1"/>
            <a:r>
              <a:rPr lang="en-US" smtClean="0"/>
              <a:t>Civil society</a:t>
            </a:r>
          </a:p>
          <a:p>
            <a:pPr lvl="1"/>
            <a:r>
              <a:rPr lang="en-US" smtClean="0"/>
              <a:t>Research institutions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 “nexus”?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From the dictionary:</a:t>
            </a:r>
          </a:p>
          <a:p>
            <a:pPr lvl="1"/>
            <a:r>
              <a:rPr lang="en-US" smtClean="0"/>
              <a:t>A connection, tie or link</a:t>
            </a:r>
          </a:p>
          <a:p>
            <a:pPr lvl="1"/>
            <a:r>
              <a:rPr lang="en-US" smtClean="0"/>
              <a:t>A connected series or  group</a:t>
            </a:r>
          </a:p>
          <a:p>
            <a:pPr lvl="1"/>
            <a:r>
              <a:rPr lang="en-US" smtClean="0"/>
              <a:t>The core of a matter or a situation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What is a “water – food – energy” nexus?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mtClean="0"/>
              <a:t>Connections, ties and links among</a:t>
            </a:r>
          </a:p>
          <a:p>
            <a:pPr lvl="1"/>
            <a:r>
              <a:rPr lang="en-US" smtClean="0"/>
              <a:t>water</a:t>
            </a:r>
          </a:p>
          <a:p>
            <a:pPr lvl="1"/>
            <a:r>
              <a:rPr lang="en-US" smtClean="0"/>
              <a:t>food and </a:t>
            </a:r>
          </a:p>
          <a:p>
            <a:pPr lvl="1"/>
            <a:r>
              <a:rPr lang="en-US" smtClean="0"/>
              <a:t>energy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Water food and energy “Nexus” in the news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 smtClean="0"/>
              <a:t>Bonn Conference (2011)</a:t>
            </a:r>
          </a:p>
          <a:p>
            <a:r>
              <a:rPr lang="en-US" sz="2800" dirty="0" smtClean="0"/>
              <a:t>World Economic Forum (Davos, 2012)</a:t>
            </a:r>
          </a:p>
          <a:p>
            <a:r>
              <a:rPr lang="en-US" sz="2800" dirty="0" smtClean="0"/>
              <a:t>Sixth World Water Forum (Marseille, 2012)</a:t>
            </a:r>
          </a:p>
          <a:p>
            <a:r>
              <a:rPr lang="en-US" sz="2800" dirty="0" smtClean="0"/>
              <a:t>South African Water, Energy and Food Forum (2012)</a:t>
            </a:r>
          </a:p>
          <a:p>
            <a:r>
              <a:rPr lang="en-US" sz="2800" dirty="0" smtClean="0"/>
              <a:t>The Fortune Global Forum Sustainable Development Roundtable on “Energy, Food &amp; Water (Beijing, 2012)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i="1" dirty="0" smtClean="0"/>
              <a:t>This is recognized as a topic of global importance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smtClean="0"/>
              <a:t>About a river . . . </a:t>
            </a:r>
            <a:endParaRPr lang="en-US" sz="40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1"/>
            <a:ext cx="4343400" cy="4419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“The [river] provides freshwater . . . for domestic and industrial use . . . and for irrigated agriculture, hydropower dams and the vast fisheries resource”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</p:txBody>
      </p:sp>
      <p:pic>
        <p:nvPicPr>
          <p:cNvPr id="2051" name="Picture 3" descr="C:\Users\Owner\Documents\Pictures\Photos work\11-10 Laos hydropower\IMG00101-20111012-1125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15843" r="15843"/>
          <a:stretch>
            <a:fillRect/>
          </a:stretch>
        </p:blipFill>
        <p:spPr bwMode="auto">
          <a:xfrm>
            <a:off x="5105400" y="1920875"/>
            <a:ext cx="4038600" cy="4433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smtClean="0"/>
              <a:t>About a river . . . </a:t>
            </a:r>
            <a:endParaRPr lang="en-US" sz="40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1"/>
            <a:ext cx="4495800" cy="4343400"/>
          </a:xfrm>
        </p:spPr>
        <p:txBody>
          <a:bodyPr>
            <a:normAutofit/>
          </a:bodyPr>
          <a:lstStyle/>
          <a:p>
            <a:r>
              <a:rPr lang="en-US" dirty="0" smtClean="0"/>
              <a:t>“With significant new dams and development works being planned . . . the need for science-based evidence to inform policy decisions has never been greater” </a:t>
            </a:r>
            <a:endParaRPr lang="en-US" dirty="0"/>
          </a:p>
        </p:txBody>
      </p:sp>
      <p:pic>
        <p:nvPicPr>
          <p:cNvPr id="2050" name="Picture 2" descr="C:\Users\Owner\Documents\Pictures\Photos work\11-10 Laos hydropower\IMG00122-20111013-1328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15843" r="15843"/>
          <a:stretch>
            <a:fillRect/>
          </a:stretch>
        </p:blipFill>
        <p:spPr bwMode="auto">
          <a:xfrm>
            <a:off x="5105400" y="1920875"/>
            <a:ext cx="4038600" cy="4433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smtClean="0"/>
              <a:t>But they are talking about the Nile!</a:t>
            </a:r>
            <a:endParaRPr lang="en-US" sz="400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 t="33187" b="33187"/>
          <a:stretch>
            <a:fillRect/>
          </a:stretch>
        </p:blipFill>
        <p:spPr bwMode="auto">
          <a:xfrm>
            <a:off x="457199" y="1628775"/>
            <a:ext cx="8620379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466746" y="6488668"/>
            <a:ext cx="1677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Kirby et al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Nexus issues are everywhere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Issues of the water – food – energy nexus are found in all basins where the CPWF works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895600"/>
            <a:ext cx="6400800" cy="3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Exploring the nexus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 smtClean="0"/>
              <a:t>Water</a:t>
            </a:r>
            <a:r>
              <a:rPr lang="en-US" dirty="0" smtClean="0"/>
              <a:t> is needed to grow food (crops, fish)</a:t>
            </a:r>
          </a:p>
          <a:p>
            <a:pPr lvl="1"/>
            <a:r>
              <a:rPr lang="en-US" dirty="0" err="1" smtClean="0"/>
              <a:t>Rainfed</a:t>
            </a:r>
            <a:endParaRPr lang="en-US" dirty="0" smtClean="0"/>
          </a:p>
          <a:p>
            <a:pPr lvl="1"/>
            <a:r>
              <a:rPr lang="en-US" dirty="0" smtClean="0"/>
              <a:t>Irrigated</a:t>
            </a:r>
          </a:p>
          <a:p>
            <a:pPr lvl="1"/>
            <a:r>
              <a:rPr lang="en-US" dirty="0" smtClean="0"/>
              <a:t>Catch fisheries</a:t>
            </a:r>
          </a:p>
          <a:p>
            <a:pPr lvl="1"/>
            <a:r>
              <a:rPr lang="en-US" dirty="0" smtClean="0"/>
              <a:t>Aquaculture</a:t>
            </a:r>
          </a:p>
          <a:p>
            <a:r>
              <a:rPr lang="en-US" u="sng" dirty="0" smtClean="0"/>
              <a:t>Water</a:t>
            </a:r>
            <a:r>
              <a:rPr lang="en-US" dirty="0" smtClean="0"/>
              <a:t> is needed to produce energy (hydro, coal, nuclear, </a:t>
            </a:r>
            <a:r>
              <a:rPr lang="en-US" dirty="0" err="1" smtClean="0"/>
              <a:t>fracking</a:t>
            </a:r>
            <a:r>
              <a:rPr lang="en-US" dirty="0" smtClean="0"/>
              <a:t>, biofuel)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100" name="Picture 4" descr="C:\Users\Owner\Documents\Pictures\Photos work\03-02 South Asia\DSC0117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514600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Exploring the nexus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72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Too much water damages industry, homes and crops</a:t>
            </a:r>
          </a:p>
          <a:p>
            <a:r>
              <a:rPr lang="en-US" dirty="0" smtClean="0"/>
              <a:t>Too little water  endangers food production</a:t>
            </a:r>
          </a:p>
          <a:p>
            <a:r>
              <a:rPr lang="en-US" dirty="0" smtClean="0"/>
              <a:t>Water management is central to ecosystem services (wetlands, diversity, flood control, others)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19329" r="19329"/>
          <a:stretch>
            <a:fillRect/>
          </a:stretch>
        </p:blipFill>
        <p:spPr bwMode="auto">
          <a:xfrm>
            <a:off x="5105400" y="1920875"/>
            <a:ext cx="4038600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Exploring the nexus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724400"/>
          </a:xfrm>
        </p:spPr>
        <p:txBody>
          <a:bodyPr>
            <a:normAutofit fontScale="85000" lnSpcReduction="20000"/>
          </a:bodyPr>
          <a:lstStyle/>
          <a:p>
            <a:r>
              <a:rPr lang="en-US" u="sng" dirty="0" smtClean="0"/>
              <a:t>Energy</a:t>
            </a:r>
            <a:r>
              <a:rPr lang="en-US" dirty="0" smtClean="0"/>
              <a:t> is needed to grow food (tillage, inputs)</a:t>
            </a:r>
          </a:p>
          <a:p>
            <a:r>
              <a:rPr lang="en-US" u="sng" dirty="0" smtClean="0"/>
              <a:t>Energy</a:t>
            </a:r>
            <a:r>
              <a:rPr lang="en-US" dirty="0" smtClean="0"/>
              <a:t> is needed to market and transport food </a:t>
            </a:r>
          </a:p>
          <a:p>
            <a:r>
              <a:rPr lang="en-US" u="sng" dirty="0" smtClean="0"/>
              <a:t>Energy</a:t>
            </a:r>
            <a:r>
              <a:rPr lang="en-US" dirty="0" smtClean="0"/>
              <a:t> is needed to build strong economies</a:t>
            </a:r>
          </a:p>
          <a:p>
            <a:r>
              <a:rPr lang="en-US" dirty="0" smtClean="0"/>
              <a:t>Strong economies with high incomes can buy food</a:t>
            </a:r>
          </a:p>
          <a:p>
            <a:r>
              <a:rPr lang="en-US" dirty="0" smtClean="0"/>
              <a:t>Hydropower is NOT the only source of energy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 descr="C:\Users\Owner\Documents\Pictures\Photos work\02-11 India\DSC00923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15843" r="15843"/>
          <a:stretch>
            <a:fillRect/>
          </a:stretch>
        </p:blipFill>
        <p:spPr bwMode="auto">
          <a:xfrm>
            <a:off x="5105400" y="1920875"/>
            <a:ext cx="4038600" cy="4433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080" b="9080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717456" y="6488668"/>
            <a:ext cx="1426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H. Hoff 2011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side-trip to the Andes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38800" cy="4572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Maybe managing the nexus is easier in the Andes</a:t>
            </a:r>
          </a:p>
          <a:p>
            <a:r>
              <a:rPr lang="en-US" dirty="0" smtClean="0"/>
              <a:t>Downstream communities want clean water</a:t>
            </a:r>
          </a:p>
          <a:p>
            <a:r>
              <a:rPr lang="en-US" dirty="0" smtClean="0"/>
              <a:t>Midstream hydropower generators want reliable water</a:t>
            </a:r>
          </a:p>
          <a:p>
            <a:r>
              <a:rPr lang="en-US" dirty="0" smtClean="0"/>
              <a:t>Public policy supports highland ecosystem conservation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0244" name="Picture 4" descr="C:\Users\Owner\AppData\Local\Microsoft\Windows\Temporary Internet Files\Content.IE5\LZ2KOHYE\MC900441753[1]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4458" r="4458"/>
          <a:stretch>
            <a:fillRect/>
          </a:stretch>
        </p:blipFill>
        <p:spPr bwMode="auto">
          <a:xfrm>
            <a:off x="5105400" y="1920875"/>
            <a:ext cx="4038600" cy="4433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side-trip to the Andes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114800" cy="41148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i="1" dirty="0" smtClean="0"/>
              <a:t>Therefore</a:t>
            </a:r>
          </a:p>
          <a:p>
            <a:r>
              <a:rPr lang="en-US" dirty="0" smtClean="0"/>
              <a:t>Downstream water users donate to a trust fund</a:t>
            </a:r>
          </a:p>
          <a:p>
            <a:r>
              <a:rPr lang="en-US" dirty="0" smtClean="0"/>
              <a:t>The trust fund invests in improved upstream land and water management </a:t>
            </a:r>
          </a:p>
          <a:p>
            <a:r>
              <a:rPr lang="en-US" dirty="0" smtClean="0"/>
              <a:t>Example of a “benefit sharing mechanism”</a:t>
            </a:r>
          </a:p>
          <a:p>
            <a:r>
              <a:rPr lang="en-US" b="1" i="1" dirty="0" smtClean="0"/>
              <a:t>Everyone wins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5105400" y="1920875"/>
            <a:ext cx="4038600" cy="4433888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  <a:p>
            <a:endParaRPr lang="en-US"/>
          </a:p>
        </p:txBody>
      </p:sp>
      <p:pic>
        <p:nvPicPr>
          <p:cNvPr id="8" name="Picture 2" descr="C:\Users\Owner\Documents\Pictures\Photos work\09-10 Andes\SDC107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62334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Water, food and energy nexus issues in the Mekong</a:t>
            </a:r>
            <a:endParaRPr lang="en-US"/>
          </a:p>
        </p:txBody>
      </p:sp>
      <p:pic>
        <p:nvPicPr>
          <p:cNvPr id="4" name="Picture 3" descr="Mekong_River_59.t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2057400"/>
            <a:ext cx="731520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Mekong is “water rich”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348685"/>
            <a:ext cx="7467600" cy="5509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466746" y="6488668"/>
            <a:ext cx="1677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Kirby et al 2010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Energy demand is growing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495800" cy="4343400"/>
          </a:xfrm>
        </p:spPr>
        <p:txBody>
          <a:bodyPr/>
          <a:lstStyle/>
          <a:p>
            <a:r>
              <a:rPr lang="en-US" dirty="0" smtClean="0"/>
              <a:t>Vietnam – about 15% per year</a:t>
            </a:r>
          </a:p>
          <a:p>
            <a:r>
              <a:rPr lang="en-US" dirty="0" smtClean="0"/>
              <a:t>Thailand – about 4% per year (but from a very large base)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Economic growth plus population growth</a:t>
            </a:r>
            <a:endParaRPr lang="en-US" dirty="0"/>
          </a:p>
        </p:txBody>
      </p:sp>
      <p:pic>
        <p:nvPicPr>
          <p:cNvPr id="1026" name="Picture 2" descr="C:\Users\Owner\Desktop\2012 11 Mekong Hydropower Forum\Population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13004" r="13004"/>
          <a:stretch>
            <a:fillRect/>
          </a:stretch>
        </p:blipFill>
        <p:spPr bwMode="auto">
          <a:xfrm>
            <a:off x="5105400" y="1920875"/>
            <a:ext cx="4038600" cy="4433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Autofit/>
          </a:bodyPr>
          <a:lstStyle/>
          <a:p>
            <a:r>
              <a:rPr lang="en-US" sz="3600" smtClean="0"/>
              <a:t>Riparian countries seek to tap these resources by constructing dams for hydropower </a:t>
            </a:r>
            <a:endParaRPr lang="en-US" sz="3600"/>
          </a:p>
        </p:txBody>
      </p:sp>
      <p:pic>
        <p:nvPicPr>
          <p:cNvPr id="7170" name="Picture 2" descr="C:\Users\Owner\Desktop\2012 11 Mekong Hydropower Forum\Map 1 from BBC (CPWF)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3350" b="23350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69990" y="6211669"/>
            <a:ext cx="2674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CPWF map reproduced by BBC News 6/11/12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need for informed dialog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Dams will have impacts</a:t>
            </a:r>
          </a:p>
          <a:p>
            <a:r>
              <a:rPr lang="en-US" smtClean="0"/>
              <a:t>The debate over what impacts, their size and incidence</a:t>
            </a:r>
          </a:p>
          <a:p>
            <a:r>
              <a:rPr lang="en-US" smtClean="0"/>
              <a:t>Who wins? Who loses? By how much?</a:t>
            </a:r>
          </a:p>
          <a:p>
            <a:r>
              <a:rPr lang="en-US" smtClean="0"/>
              <a:t>How do we know? Where’s the evidence? </a:t>
            </a:r>
          </a:p>
          <a:p>
            <a:endParaRPr lang="en-US" smtClean="0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Seeking win-win outcomes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mtClean="0"/>
              <a:t>Dams displace people: </a:t>
            </a:r>
            <a:r>
              <a:rPr lang="en-US" i="1" smtClean="0"/>
              <a:t>design resettlement to benefit these people</a:t>
            </a:r>
          </a:p>
          <a:p>
            <a:r>
              <a:rPr lang="en-US" smtClean="0"/>
              <a:t>Dams create environmental problems: </a:t>
            </a:r>
            <a:r>
              <a:rPr lang="en-US" i="1" smtClean="0"/>
              <a:t>design and manage dams to mitigate problems </a:t>
            </a:r>
          </a:p>
          <a:p>
            <a:r>
              <a:rPr lang="en-US" smtClean="0"/>
              <a:t>Multiple dams have cumulative impacts: </a:t>
            </a:r>
            <a:r>
              <a:rPr lang="en-US" i="1" smtClean="0"/>
              <a:t>understand cumulative impacts and coordinate construction and management </a:t>
            </a:r>
          </a:p>
          <a:p>
            <a:r>
              <a:rPr lang="en-US" smtClean="0"/>
              <a:t>Seek to meet energy production, environmental, and social goals all at once</a:t>
            </a:r>
            <a:br>
              <a:rPr lang="en-US" smtClean="0"/>
            </a:br>
            <a:endParaRPr lang="en-US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Final point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People often see dams as points of controversy. </a:t>
            </a:r>
          </a:p>
          <a:p>
            <a:r>
              <a:rPr lang="en-US" smtClean="0"/>
              <a:t>In this Forum the intention is that they become points for dialog and cooperation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PWF Power 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CPWF Power Point.thmx</Template>
  <TotalTime>325</TotalTime>
  <Words>697</Words>
  <Application>Microsoft Office PowerPoint</Application>
  <PresentationFormat>On-screen Show (4:3)</PresentationFormat>
  <Paragraphs>101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CPWF Power Point</vt:lpstr>
      <vt:lpstr>Office Theme</vt:lpstr>
      <vt:lpstr>1_Office Theme</vt:lpstr>
      <vt:lpstr>Custom Design</vt:lpstr>
      <vt:lpstr>The Food-Water-Energy Nexus: what is it, and what does it mean for the Mekong?</vt:lpstr>
      <vt:lpstr>Mekong Forum on Water, Food and Energy</vt:lpstr>
      <vt:lpstr>Second Forum</vt:lpstr>
      <vt:lpstr>An important aim of the Forum</vt:lpstr>
      <vt:lpstr>What is a “nexus”?</vt:lpstr>
      <vt:lpstr>What is a “water – food – energy” nexus?</vt:lpstr>
      <vt:lpstr>Water food and energy “Nexus” in the news</vt:lpstr>
      <vt:lpstr>About a river . . . </vt:lpstr>
      <vt:lpstr>About a river . . . </vt:lpstr>
      <vt:lpstr>But they are talking about the Nile!</vt:lpstr>
      <vt:lpstr>Nexus issues are everywhere</vt:lpstr>
      <vt:lpstr>Exploring the nexus</vt:lpstr>
      <vt:lpstr>Exploring the nexus</vt:lpstr>
      <vt:lpstr>Exploring the nexus</vt:lpstr>
      <vt:lpstr>Slide 15</vt:lpstr>
      <vt:lpstr>A side-trip to the Andes</vt:lpstr>
      <vt:lpstr>A side-trip to the Andes</vt:lpstr>
      <vt:lpstr>Water, food and energy nexus issues in the Mekong</vt:lpstr>
      <vt:lpstr>The Mekong is “water rich”</vt:lpstr>
      <vt:lpstr>Energy demand is growing </vt:lpstr>
      <vt:lpstr>Riparian countries seek to tap these resources by constructing dams for hydropower </vt:lpstr>
      <vt:lpstr>The need for informed dialog</vt:lpstr>
      <vt:lpstr>Seeking win-win outcomes</vt:lpstr>
      <vt:lpstr>Final point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Larry Harrington</dc:creator>
  <cp:lastModifiedBy>Larry Harrington</cp:lastModifiedBy>
  <cp:revision>43</cp:revision>
  <dcterms:created xsi:type="dcterms:W3CDTF">2012-11-12T05:46:04Z</dcterms:created>
  <dcterms:modified xsi:type="dcterms:W3CDTF">2012-11-13T00:50:02Z</dcterms:modified>
</cp:coreProperties>
</file>