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56" r:id="rId4"/>
    <p:sldId id="257" r:id="rId5"/>
    <p:sldId id="258" r:id="rId6"/>
    <p:sldId id="259" r:id="rId7"/>
    <p:sldId id="260" r:id="rId8"/>
    <p:sldId id="261"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a:srgbClr val="000099"/>
    <a:srgbClr val="CC00CC"/>
    <a:srgbClr val="66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8" d="100"/>
          <a:sy n="68" d="100"/>
        </p:scale>
        <p:origin x="-1446" y="-12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443056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1278393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69201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4021326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4290666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1344010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237083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2628008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4083910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3956503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4491CF-BF8C-4394-8380-51D94736B77C}" type="datetimeFigureOut">
              <a:rPr lang="en-IN" smtClean="0"/>
              <a:pPr/>
              <a:t>25-12-2015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435256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4491CF-BF8C-4394-8380-51D94736B77C}" type="datetimeFigureOut">
              <a:rPr lang="en-IN" smtClean="0"/>
              <a:pPr/>
              <a:t>25-12-2015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41D737-D791-43F3-9FBD-293B97F7AAB7}" type="slidenum">
              <a:rPr lang="en-IN" smtClean="0"/>
              <a:pPr/>
              <a:t>‹#›</a:t>
            </a:fld>
            <a:endParaRPr lang="en-IN"/>
          </a:p>
        </p:txBody>
      </p:sp>
    </p:spTree>
    <p:extLst>
      <p:ext uri="{BB962C8B-B14F-4D97-AF65-F5344CB8AC3E}">
        <p14:creationId xmlns:p14="http://schemas.microsoft.com/office/powerpoint/2010/main" xmlns="" val="3728282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964488" cy="1470025"/>
          </a:xfrm>
        </p:spPr>
        <p:txBody>
          <a:bodyPr/>
          <a:lstStyle/>
          <a:p>
            <a:r>
              <a:rPr lang="en-US" b="1" dirty="0" smtClean="0">
                <a:solidFill>
                  <a:srgbClr val="660066"/>
                </a:solidFill>
                <a:latin typeface="Cambria" panose="02040503050406030204" pitchFamily="18" charset="0"/>
              </a:rPr>
              <a:t>UTILIZATION OF RAIN </a:t>
            </a:r>
            <a:r>
              <a:rPr lang="en-US" b="1" dirty="0" smtClean="0">
                <a:solidFill>
                  <a:srgbClr val="660066"/>
                </a:solidFill>
                <a:latin typeface="Cambria" panose="02040503050406030204" pitchFamily="18" charset="0"/>
              </a:rPr>
              <a:t>WATER</a:t>
            </a:r>
            <a:br>
              <a:rPr lang="en-US" b="1" dirty="0" smtClean="0">
                <a:solidFill>
                  <a:srgbClr val="660066"/>
                </a:solidFill>
                <a:latin typeface="Cambria" panose="02040503050406030204" pitchFamily="18" charset="0"/>
              </a:rPr>
            </a:br>
            <a:r>
              <a:rPr lang="en-US" b="1" dirty="0" smtClean="0">
                <a:solidFill>
                  <a:srgbClr val="660066"/>
                </a:solidFill>
                <a:latin typeface="Cambria" panose="02040503050406030204" pitchFamily="18" charset="0"/>
              </a:rPr>
              <a:t>&amp; SUSTANABLE DEVELOPMENTS</a:t>
            </a:r>
            <a:endParaRPr lang="en-IN" b="1" dirty="0">
              <a:solidFill>
                <a:srgbClr val="660066"/>
              </a:solidFill>
              <a:latin typeface="Cambria" panose="02040503050406030204" pitchFamily="18" charset="0"/>
            </a:endParaRPr>
          </a:p>
        </p:txBody>
      </p:sp>
      <p:sp>
        <p:nvSpPr>
          <p:cNvPr id="3" name="Subtitle 2"/>
          <p:cNvSpPr>
            <a:spLocks noGrp="1"/>
          </p:cNvSpPr>
          <p:nvPr>
            <p:ph type="subTitle" idx="1"/>
          </p:nvPr>
        </p:nvSpPr>
        <p:spPr>
          <a:xfrm>
            <a:off x="0" y="5105400"/>
            <a:ext cx="7772400" cy="1752600"/>
          </a:xfrm>
        </p:spPr>
        <p:txBody>
          <a:bodyPr>
            <a:normAutofit fontScale="55000" lnSpcReduction="20000"/>
          </a:bodyPr>
          <a:lstStyle/>
          <a:p>
            <a:pPr algn="l"/>
            <a:r>
              <a:rPr lang="en-US" b="1" dirty="0" smtClean="0">
                <a:solidFill>
                  <a:srgbClr val="CC00CC"/>
                </a:solidFill>
                <a:latin typeface="Cambria" panose="02040503050406030204" pitchFamily="18" charset="0"/>
              </a:rPr>
              <a:t>Presented By</a:t>
            </a:r>
          </a:p>
          <a:p>
            <a:pPr algn="l"/>
            <a:endParaRPr lang="en-US" b="1" dirty="0" smtClean="0">
              <a:solidFill>
                <a:srgbClr val="CC00CC"/>
              </a:solidFill>
              <a:latin typeface="Cambria" panose="02040503050406030204" pitchFamily="18" charset="0"/>
            </a:endParaRPr>
          </a:p>
          <a:p>
            <a:pPr algn="l"/>
            <a:r>
              <a:rPr lang="en-US" b="1" dirty="0" smtClean="0">
                <a:solidFill>
                  <a:srgbClr val="CC00CC"/>
                </a:solidFill>
                <a:latin typeface="Cambria" panose="02040503050406030204" pitchFamily="18" charset="0"/>
              </a:rPr>
              <a:t>Prem Baboo</a:t>
            </a:r>
          </a:p>
          <a:p>
            <a:pPr algn="l"/>
            <a:r>
              <a:rPr lang="en-US" b="1" dirty="0" smtClean="0">
                <a:solidFill>
                  <a:srgbClr val="CC00CC"/>
                </a:solidFill>
                <a:latin typeface="Cambria" panose="02040503050406030204" pitchFamily="18" charset="0"/>
              </a:rPr>
              <a:t>Sr. manager(Prod)</a:t>
            </a:r>
          </a:p>
          <a:p>
            <a:pPr algn="l"/>
            <a:r>
              <a:rPr lang="en-US" b="1" dirty="0" smtClean="0">
                <a:solidFill>
                  <a:srgbClr val="CC00CC"/>
                </a:solidFill>
                <a:latin typeface="Cambria" panose="02040503050406030204" pitchFamily="18" charset="0"/>
              </a:rPr>
              <a:t>National fertilizers Ltd</a:t>
            </a:r>
            <a:r>
              <a:rPr lang="en-US" b="1" dirty="0" smtClean="0">
                <a:solidFill>
                  <a:srgbClr val="CC00CC"/>
                </a:solidFill>
                <a:latin typeface="Cambria" panose="02040503050406030204" pitchFamily="18" charset="0"/>
              </a:rPr>
              <a:t>.</a:t>
            </a:r>
          </a:p>
          <a:p>
            <a:pPr algn="l"/>
            <a:r>
              <a:rPr lang="en-US" b="1" dirty="0" smtClean="0">
                <a:solidFill>
                  <a:srgbClr val="CC00CC"/>
                </a:solidFill>
                <a:latin typeface="Cambria" panose="02040503050406030204" pitchFamily="18" charset="0"/>
              </a:rPr>
              <a:t> </a:t>
            </a:r>
            <a:r>
              <a:rPr lang="en-US" b="1" dirty="0" smtClean="0">
                <a:solidFill>
                  <a:srgbClr val="CC00CC"/>
                </a:solidFill>
                <a:latin typeface="Cambria" panose="02040503050406030204" pitchFamily="18" charset="0"/>
              </a:rPr>
              <a:t>India</a:t>
            </a:r>
            <a:endParaRPr lang="en-IN" b="1" dirty="0">
              <a:solidFill>
                <a:srgbClr val="CC00CC"/>
              </a:solidFill>
              <a:latin typeface="Cambria" panose="02040503050406030204" pitchFamily="18" charset="0"/>
            </a:endParaRPr>
          </a:p>
        </p:txBody>
      </p:sp>
      <p:pic>
        <p:nvPicPr>
          <p:cNvPr id="4098" name="Picture 2" descr="C:\Users\P.B Kashyap\Desktop\Wheel-transp-resized.png"/>
          <p:cNvPicPr>
            <a:picLocks noChangeAspect="1" noChangeArrowheads="1"/>
          </p:cNvPicPr>
          <p:nvPr/>
        </p:nvPicPr>
        <p:blipFill>
          <a:blip r:embed="rId2" cstate="print"/>
          <a:srcRect/>
          <a:stretch>
            <a:fillRect/>
          </a:stretch>
        </p:blipFill>
        <p:spPr bwMode="auto">
          <a:xfrm>
            <a:off x="2051720" y="1268760"/>
            <a:ext cx="6696744" cy="5589240"/>
          </a:xfrm>
          <a:prstGeom prst="rect">
            <a:avLst/>
          </a:prstGeom>
          <a:noFill/>
        </p:spPr>
      </p:pic>
    </p:spTree>
    <p:extLst>
      <p:ext uri="{BB962C8B-B14F-4D97-AF65-F5344CB8AC3E}">
        <p14:creationId xmlns:p14="http://schemas.microsoft.com/office/powerpoint/2010/main" xmlns="" val="3663034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UREA2GS\Desktop\images (5).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551734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REA2GS\Desktop\images (6).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61317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B Kashyap\Desktop\sustainability-5-key-themes.gif"/>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P.B Kashyap\Desktop\images.jpg"/>
          <p:cNvPicPr>
            <a:picLocks noChangeAspect="1" noChangeArrowheads="1"/>
          </p:cNvPicPr>
          <p:nvPr/>
        </p:nvPicPr>
        <p:blipFill>
          <a:blip r:embed="rId2" cstate="print"/>
          <a:srcRect/>
          <a:stretch>
            <a:fillRect/>
          </a:stretch>
        </p:blipFill>
        <p:spPr bwMode="auto">
          <a:xfrm>
            <a:off x="0" y="0"/>
            <a:ext cx="9143999" cy="6857999"/>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P.B Kashyap\Desktop\6a00d8341e84bf53ef019aff6e5fe1970c.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9144000" cy="6494085"/>
          </a:xfrm>
          <a:prstGeom prst="rect">
            <a:avLst/>
          </a:prstGeom>
          <a:noFill/>
        </p:spPr>
        <p:txBody>
          <a:bodyPr wrap="square" rtlCol="0">
            <a:spAutoFit/>
          </a:bodyPr>
          <a:lstStyle/>
          <a:p>
            <a:r>
              <a:rPr lang="en-GB" sz="2600" b="1" dirty="0" smtClean="0">
                <a:latin typeface="Cambria" pitchFamily="18" charset="0"/>
              </a:rPr>
              <a:t>“</a:t>
            </a:r>
            <a:r>
              <a:rPr lang="en-GB" sz="2600" b="1" dirty="0" smtClean="0">
                <a:solidFill>
                  <a:srgbClr val="CC00CC"/>
                </a:solidFill>
                <a:latin typeface="Cambria" pitchFamily="18" charset="0"/>
              </a:rPr>
              <a:t>Achieve </a:t>
            </a:r>
            <a:r>
              <a:rPr lang="en-GB" sz="2600" b="1" dirty="0" smtClean="0">
                <a:solidFill>
                  <a:srgbClr val="CC00CC"/>
                </a:solidFill>
                <a:latin typeface="Cambria" pitchFamily="18" charset="0"/>
              </a:rPr>
              <a:t>gender equality and empower all women and </a:t>
            </a:r>
            <a:r>
              <a:rPr lang="en-GB" sz="2600" b="1" dirty="0" smtClean="0">
                <a:solidFill>
                  <a:srgbClr val="CC00CC"/>
                </a:solidFill>
                <a:latin typeface="Cambria" pitchFamily="18" charset="0"/>
              </a:rPr>
              <a:t>girls.”</a:t>
            </a:r>
          </a:p>
          <a:p>
            <a:r>
              <a:rPr lang="en-GB" sz="2600" b="1" dirty="0" smtClean="0">
                <a:latin typeface="Cambria" pitchFamily="18" charset="0"/>
              </a:rPr>
              <a:t>“</a:t>
            </a:r>
            <a:r>
              <a:rPr lang="en-GB" sz="2600" b="1" dirty="0" smtClean="0">
                <a:solidFill>
                  <a:srgbClr val="C00000"/>
                </a:solidFill>
                <a:latin typeface="Cambria" pitchFamily="18" charset="0"/>
              </a:rPr>
              <a:t>Ensure </a:t>
            </a:r>
            <a:r>
              <a:rPr lang="en-GB" sz="2600" b="1" dirty="0" smtClean="0">
                <a:solidFill>
                  <a:srgbClr val="C00000"/>
                </a:solidFill>
                <a:latin typeface="Cambria" pitchFamily="18" charset="0"/>
              </a:rPr>
              <a:t>availability and sustainable management of water and sanitation for </a:t>
            </a:r>
            <a:r>
              <a:rPr lang="en-GB" sz="2600" b="1" dirty="0" err="1" smtClean="0">
                <a:solidFill>
                  <a:srgbClr val="C00000"/>
                </a:solidFill>
                <a:latin typeface="Cambria" pitchFamily="18" charset="0"/>
              </a:rPr>
              <a:t>alL</a:t>
            </a:r>
            <a:r>
              <a:rPr lang="en-GB" sz="2600" b="1" dirty="0" smtClean="0">
                <a:solidFill>
                  <a:srgbClr val="C00000"/>
                </a:solidFill>
                <a:latin typeface="Cambria" pitchFamily="18" charset="0"/>
              </a:rPr>
              <a:t>”</a:t>
            </a:r>
          </a:p>
          <a:p>
            <a:r>
              <a:rPr lang="en-GB" sz="2600" b="1" dirty="0" smtClean="0">
                <a:solidFill>
                  <a:srgbClr val="002060"/>
                </a:solidFill>
                <a:latin typeface="Cambria" pitchFamily="18" charset="0"/>
              </a:rPr>
              <a:t>“Ensure </a:t>
            </a:r>
            <a:r>
              <a:rPr lang="en-GB" sz="2600" b="1" dirty="0" smtClean="0">
                <a:solidFill>
                  <a:srgbClr val="002060"/>
                </a:solidFill>
                <a:latin typeface="Cambria" pitchFamily="18" charset="0"/>
              </a:rPr>
              <a:t>access to affordable, reliable, sustainable and modern energy for </a:t>
            </a:r>
            <a:r>
              <a:rPr lang="en-GB" sz="2600" b="1" dirty="0" smtClean="0">
                <a:solidFill>
                  <a:srgbClr val="002060"/>
                </a:solidFill>
                <a:latin typeface="Cambria" pitchFamily="18" charset="0"/>
              </a:rPr>
              <a:t>all.”</a:t>
            </a:r>
          </a:p>
          <a:p>
            <a:r>
              <a:rPr lang="en-GB" sz="2600" b="1" dirty="0" smtClean="0">
                <a:latin typeface="Cambria" pitchFamily="18" charset="0"/>
              </a:rPr>
              <a:t>“</a:t>
            </a:r>
            <a:r>
              <a:rPr lang="en-GB" sz="2600" b="1" dirty="0" smtClean="0">
                <a:solidFill>
                  <a:srgbClr val="00B0F0"/>
                </a:solidFill>
                <a:latin typeface="Cambria" pitchFamily="18" charset="0"/>
              </a:rPr>
              <a:t>Promote </a:t>
            </a:r>
            <a:r>
              <a:rPr lang="en-GB" sz="2600" b="1" dirty="0" smtClean="0">
                <a:solidFill>
                  <a:srgbClr val="00B0F0"/>
                </a:solidFill>
                <a:latin typeface="Cambria" pitchFamily="18" charset="0"/>
              </a:rPr>
              <a:t>sustained, inclusive and sustainable economic growth, full and productive employment, and decent work for </a:t>
            </a:r>
            <a:r>
              <a:rPr lang="en-GB" sz="2600" b="1" dirty="0" smtClean="0">
                <a:solidFill>
                  <a:srgbClr val="00B0F0"/>
                </a:solidFill>
                <a:latin typeface="Cambria" pitchFamily="18" charset="0"/>
              </a:rPr>
              <a:t>all.”</a:t>
            </a:r>
          </a:p>
          <a:p>
            <a:r>
              <a:rPr lang="en-GB" sz="2600" b="1" dirty="0" smtClean="0">
                <a:latin typeface="Cambria" pitchFamily="18" charset="0"/>
              </a:rPr>
              <a:t>“</a:t>
            </a:r>
            <a:r>
              <a:rPr lang="en-GB" sz="2600" b="1" dirty="0" smtClean="0">
                <a:solidFill>
                  <a:srgbClr val="000099"/>
                </a:solidFill>
                <a:latin typeface="Cambria" pitchFamily="18" charset="0"/>
              </a:rPr>
              <a:t>Strengthen </a:t>
            </a:r>
            <a:r>
              <a:rPr lang="en-GB" sz="2600" b="1" dirty="0" smtClean="0">
                <a:solidFill>
                  <a:srgbClr val="000099"/>
                </a:solidFill>
                <a:latin typeface="Cambria" pitchFamily="18" charset="0"/>
              </a:rPr>
              <a:t>the means of implementation and revitalise the global partnership for sustainable </a:t>
            </a:r>
            <a:r>
              <a:rPr lang="en-GB" sz="2600" b="1" dirty="0" smtClean="0">
                <a:solidFill>
                  <a:srgbClr val="000099"/>
                </a:solidFill>
                <a:latin typeface="Cambria" pitchFamily="18" charset="0"/>
              </a:rPr>
              <a:t>development.”</a:t>
            </a:r>
          </a:p>
          <a:p>
            <a:r>
              <a:rPr lang="en-GB" sz="2600" b="1" dirty="0" smtClean="0">
                <a:latin typeface="Cambria" pitchFamily="18" charset="0"/>
              </a:rPr>
              <a:t>“</a:t>
            </a:r>
            <a:r>
              <a:rPr lang="en-GB" sz="2600" b="1" dirty="0" smtClean="0">
                <a:solidFill>
                  <a:srgbClr val="6600CC"/>
                </a:solidFill>
                <a:latin typeface="Cambria" pitchFamily="18" charset="0"/>
              </a:rPr>
              <a:t>Promote </a:t>
            </a:r>
            <a:r>
              <a:rPr lang="en-GB" sz="2600" b="1" dirty="0" smtClean="0">
                <a:solidFill>
                  <a:srgbClr val="6600CC"/>
                </a:solidFill>
                <a:latin typeface="Cambria" pitchFamily="18" charset="0"/>
              </a:rPr>
              <a:t>peaceful and inclusive societies for sustainable development, provide access to justice for all and build effective, accountable and inclusive institutions at all </a:t>
            </a:r>
            <a:r>
              <a:rPr lang="en-GB" sz="2600" b="1" dirty="0" smtClean="0">
                <a:solidFill>
                  <a:srgbClr val="6600CC"/>
                </a:solidFill>
                <a:latin typeface="Cambria" pitchFamily="18" charset="0"/>
              </a:rPr>
              <a:t>levels</a:t>
            </a:r>
          </a:p>
          <a:p>
            <a:r>
              <a:rPr lang="en-GB" sz="2600" b="1" dirty="0" smtClean="0">
                <a:solidFill>
                  <a:srgbClr val="6600CC"/>
                </a:solidFill>
                <a:latin typeface="Cambria" pitchFamily="18" charset="0"/>
              </a:rPr>
              <a:t>Make cities and human settlements inclusive, safe, resilient and </a:t>
            </a:r>
            <a:r>
              <a:rPr lang="en-GB" sz="2600" b="1" dirty="0" smtClean="0">
                <a:solidFill>
                  <a:srgbClr val="6600CC"/>
                </a:solidFill>
                <a:latin typeface="Cambria" pitchFamily="18" charset="0"/>
              </a:rPr>
              <a:t>sustainable.”</a:t>
            </a:r>
            <a:endParaRPr lang="en-GB" sz="2600" b="1" dirty="0">
              <a:solidFill>
                <a:srgbClr val="6600CC"/>
              </a:solidFill>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87025"/>
            <a:ext cx="9144000" cy="6370975"/>
          </a:xfrm>
          <a:prstGeom prst="rect">
            <a:avLst/>
          </a:prstGeom>
          <a:noFill/>
        </p:spPr>
        <p:txBody>
          <a:bodyPr wrap="square" rtlCol="0">
            <a:spAutoFit/>
          </a:bodyPr>
          <a:lstStyle/>
          <a:p>
            <a:pPr algn="just"/>
            <a:r>
              <a:rPr lang="en-IN" sz="2400" dirty="0">
                <a:solidFill>
                  <a:srgbClr val="002060"/>
                </a:solidFill>
                <a:latin typeface="Cambria" panose="02040503050406030204" pitchFamily="18" charset="0"/>
              </a:rPr>
              <a:t>Agricultural production provides income, employment and food at affordable prices as well as raw material for the processing industry and foreign exchange from exports. Creating a sustainable agricultural development path means improving the quality of life in rural areas, ensuring enough food for present and future generations and generating sufficient income for farmers.</a:t>
            </a:r>
          </a:p>
          <a:p>
            <a:pPr algn="just"/>
            <a:r>
              <a:rPr lang="en-IN" sz="2400" dirty="0">
                <a:solidFill>
                  <a:srgbClr val="002060"/>
                </a:solidFill>
                <a:latin typeface="Cambria" panose="02040503050406030204" pitchFamily="18" charset="0"/>
              </a:rPr>
              <a:t>Supporting sustainable agricultural development also involves ensuring and maintaining productive capacity for the future and increasing productivity without damaging the environment or jeopardising natural resources. In addition, it requires respect for and recognition of local knowledge and local management of natural resources, and efforts to promote the capabilities of current generations without compromising the prospects of future ones.</a:t>
            </a:r>
          </a:p>
          <a:p>
            <a:pPr algn="just"/>
            <a:r>
              <a:rPr lang="en-IN" sz="2400" dirty="0">
                <a:solidFill>
                  <a:srgbClr val="002060"/>
                </a:solidFill>
                <a:latin typeface="Cambria" panose="02040503050406030204" pitchFamily="18" charset="0"/>
              </a:rPr>
              <a:t>Consequently, economic and environmental sustainability, adequate farmer incomes, productive capacity for the future, improved food security and social sustainability are important elements of developing countries’ agricultural development.</a:t>
            </a:r>
          </a:p>
        </p:txBody>
      </p:sp>
    </p:spTree>
    <p:extLst>
      <p:ext uri="{BB962C8B-B14F-4D97-AF65-F5344CB8AC3E}">
        <p14:creationId xmlns:p14="http://schemas.microsoft.com/office/powerpoint/2010/main" xmlns="" val="4290121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REA2GS\Desktop\image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57431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REA2GS\Desktop\images (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3999" cy="685799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5950446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REA2GS\Desktop\images (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99391"/>
            <a:ext cx="9143999" cy="695739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821959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UREA2GS\Desktop\images (3).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3999" cy="70294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10968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UREA2GS\Desktop\download (3).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7504" y="1"/>
            <a:ext cx="8928991" cy="674136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867207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UREA2GS\Desktop\download (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579546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UREA2GS\Desktop\images (4).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3999" cy="685799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028590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285</Words>
  <Application>Microsoft Office PowerPoint</Application>
  <PresentationFormat>On-screen Show (4:3)</PresentationFormat>
  <Paragraphs>17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UTILIZATION OF RAIN WATER &amp; SUSTANABLE DEVELOPMENTS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UTILIZATION OF RAIN WATER</dc:title>
  <dc:creator>Prem Baboo</dc:creator>
  <cp:lastModifiedBy>P.B Kashyap</cp:lastModifiedBy>
  <cp:revision>4</cp:revision>
  <dcterms:created xsi:type="dcterms:W3CDTF">2015-12-24T04:56:22Z</dcterms:created>
  <dcterms:modified xsi:type="dcterms:W3CDTF">2015-12-25T06:54:47Z</dcterms:modified>
</cp:coreProperties>
</file>