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95" r:id="rId3"/>
    <p:sldId id="292" r:id="rId4"/>
    <p:sldId id="283" r:id="rId5"/>
    <p:sldId id="290" r:id="rId6"/>
    <p:sldId id="291" r:id="rId7"/>
    <p:sldId id="301" r:id="rId8"/>
    <p:sldId id="303" r:id="rId9"/>
    <p:sldId id="299" r:id="rId10"/>
    <p:sldId id="297" r:id="rId11"/>
    <p:sldId id="300" r:id="rId12"/>
    <p:sldId id="298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32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7DBCC-78E5-460F-AE02-5E3F5B7EE7F2}" type="datetimeFigureOut">
              <a:rPr lang="en-US" smtClean="0"/>
              <a:t>9/12/2017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C73CE-0AEB-4E7B-A17C-8D6687E729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84994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7DBCC-78E5-460F-AE02-5E3F5B7EE7F2}" type="datetimeFigureOut">
              <a:rPr lang="en-US" smtClean="0"/>
              <a:t>9/12/2017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C73CE-0AEB-4E7B-A17C-8D6687E729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93102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7DBCC-78E5-460F-AE02-5E3F5B7EE7F2}" type="datetimeFigureOut">
              <a:rPr lang="en-US" smtClean="0"/>
              <a:t>9/12/2017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C73CE-0AEB-4E7B-A17C-8D6687E729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85593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7DBCC-78E5-460F-AE02-5E3F5B7EE7F2}" type="datetimeFigureOut">
              <a:rPr lang="en-US" smtClean="0"/>
              <a:t>9/12/2017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C73CE-0AEB-4E7B-A17C-8D6687E729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95418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7DBCC-78E5-460F-AE02-5E3F5B7EE7F2}" type="datetimeFigureOut">
              <a:rPr lang="en-US" smtClean="0"/>
              <a:t>9/12/2017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C73CE-0AEB-4E7B-A17C-8D6687E729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5898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7DBCC-78E5-460F-AE02-5E3F5B7EE7F2}" type="datetimeFigureOut">
              <a:rPr lang="en-US" smtClean="0"/>
              <a:t>9/12/2017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C73CE-0AEB-4E7B-A17C-8D6687E729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60118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7DBCC-78E5-460F-AE02-5E3F5B7EE7F2}" type="datetimeFigureOut">
              <a:rPr lang="en-US" smtClean="0"/>
              <a:t>9/12/2017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C73CE-0AEB-4E7B-A17C-8D6687E729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59673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7DBCC-78E5-460F-AE02-5E3F5B7EE7F2}" type="datetimeFigureOut">
              <a:rPr lang="en-US" smtClean="0"/>
              <a:t>9/12/2017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C73CE-0AEB-4E7B-A17C-8D6687E729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95831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7DBCC-78E5-460F-AE02-5E3F5B7EE7F2}" type="datetimeFigureOut">
              <a:rPr lang="en-US" smtClean="0"/>
              <a:t>9/12/2017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C73CE-0AEB-4E7B-A17C-8D6687E729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47914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7DBCC-78E5-460F-AE02-5E3F5B7EE7F2}" type="datetimeFigureOut">
              <a:rPr lang="en-US" smtClean="0"/>
              <a:t>9/12/2017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C73CE-0AEB-4E7B-A17C-8D6687E729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434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7DBCC-78E5-460F-AE02-5E3F5B7EE7F2}" type="datetimeFigureOut">
              <a:rPr lang="en-US" smtClean="0"/>
              <a:t>9/12/2017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C73CE-0AEB-4E7B-A17C-8D6687E729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05562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47DBCC-78E5-460F-AE02-5E3F5B7EE7F2}" type="datetimeFigureOut">
              <a:rPr lang="en-US" smtClean="0"/>
              <a:t>9/12/2017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CC73CE-0AEB-4E7B-A17C-8D6687E729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04196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hyperlink" Target="http://www.ivwater.com.au/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2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hyperlink" Target="http://www.ivwater.com.au/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g"/><Relationship Id="rId4" Type="http://schemas.openxmlformats.org/officeDocument/2006/relationships/image" Target="../media/image1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hyperlink" Target="http://www.ivwater.com.au/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g"/><Relationship Id="rId4" Type="http://schemas.openxmlformats.org/officeDocument/2006/relationships/image" Target="../media/image1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vwater.com.au/" TargetMode="External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jpg"/><Relationship Id="rId4" Type="http://schemas.openxmlformats.org/officeDocument/2006/relationships/image" Target="../media/image2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hyperlink" Target="http://www.ivwater.com.au/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g"/><Relationship Id="rId4" Type="http://schemas.openxmlformats.org/officeDocument/2006/relationships/image" Target="../media/image1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hyperlink" Target="http://www.ivwater.com.au/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g"/><Relationship Id="rId4" Type="http://schemas.openxmlformats.org/officeDocument/2006/relationships/image" Target="../media/image1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hyperlink" Target="http://www.ivwater.com.au/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g"/><Relationship Id="rId4" Type="http://schemas.openxmlformats.org/officeDocument/2006/relationships/image" Target="../media/image2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hyperlink" Target="http://www.ivwater.com.au/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1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hyperlink" Target="http://www.ivwater.com.au/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2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hyperlink" Target="http://www.ivwater.com.au/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2.g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hyperlink" Target="http://www.ivwater.com.au/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2.gi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hyperlink" Target="http://www.ivwater.com.au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youtube.com/watch?time_continue=1&amp;v=Beoea1l5yLw" TargetMode="External"/><Relationship Id="rId5" Type="http://schemas.openxmlformats.org/officeDocument/2006/relationships/image" Target="../media/image14.jpg"/><Relationship Id="rId4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659165" y="6356350"/>
            <a:ext cx="7801267" cy="365125"/>
          </a:xfrm>
        </p:spPr>
        <p:txBody>
          <a:bodyPr/>
          <a:lstStyle/>
          <a:p>
            <a:r>
              <a:rPr lang="en-AU" dirty="0" smtClean="0"/>
              <a:t>				</a:t>
            </a:r>
            <a:r>
              <a:rPr lang="en-AU" dirty="0">
                <a:hlinkClick r:id="rId2"/>
              </a:rPr>
              <a:t>http://www.ivwater.com.au</a:t>
            </a:r>
            <a:r>
              <a:rPr lang="en-AU" dirty="0" smtClean="0">
                <a:hlinkClick r:id="rId2"/>
              </a:rPr>
              <a:t>/</a:t>
            </a:r>
            <a:r>
              <a:rPr lang="en-AU" dirty="0" smtClean="0"/>
              <a:t>  	BH: 03 9502 4229</a:t>
            </a:r>
            <a:endParaRPr lang="en-AU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0326" t="14919" r="6966" b="12586"/>
          <a:stretch/>
        </p:blipFill>
        <p:spPr>
          <a:xfrm>
            <a:off x="899592" y="6368677"/>
            <a:ext cx="569779" cy="356731"/>
          </a:xfrm>
          <a:prstGeom prst="rect">
            <a:avLst/>
          </a:prstGeom>
        </p:spPr>
      </p:pic>
      <p:pic>
        <p:nvPicPr>
          <p:cNvPr id="7" name="Picture 6"/>
          <p:cNvPicPr/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7907" t="79679" r="38704"/>
          <a:stretch/>
        </p:blipFill>
        <p:spPr bwMode="auto">
          <a:xfrm>
            <a:off x="1691680" y="6331368"/>
            <a:ext cx="2376264" cy="42425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051" name="Picture 3" descr="E:\Iouri E\july2013\Iouri backup\Business\Marketing material\Photo\images web\Images\stage 2\WSUD 3.JP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64" y="-1"/>
            <a:ext cx="9154676" cy="61031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4572000"/>
            <a:ext cx="9067800" cy="1447800"/>
          </a:xfrm>
        </p:spPr>
        <p:txBody>
          <a:bodyPr/>
          <a:lstStyle/>
          <a:p>
            <a:r>
              <a:rPr lang="en-AU" dirty="0" smtClean="0">
                <a:solidFill>
                  <a:schemeClr val="bg1"/>
                </a:solidFill>
              </a:rPr>
              <a:t>Integrated Water Management</a:t>
            </a:r>
            <a:br>
              <a:rPr lang="en-AU" dirty="0" smtClean="0">
                <a:solidFill>
                  <a:schemeClr val="bg1"/>
                </a:solidFill>
              </a:rPr>
            </a:br>
            <a:r>
              <a:rPr lang="en-AU" dirty="0" smtClean="0">
                <a:solidFill>
                  <a:schemeClr val="bg1"/>
                </a:solidFill>
              </a:rPr>
              <a:t>IPWEA VIC Leadership Breakfast</a:t>
            </a:r>
            <a:endParaRPr lang="en-A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5910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59165" y="6356350"/>
            <a:ext cx="7873275" cy="365125"/>
          </a:xfrm>
        </p:spPr>
        <p:txBody>
          <a:bodyPr/>
          <a:lstStyle/>
          <a:p>
            <a:r>
              <a:rPr lang="en-AU" dirty="0" smtClean="0"/>
              <a:t>				</a:t>
            </a:r>
            <a:r>
              <a:rPr lang="en-AU" dirty="0">
                <a:hlinkClick r:id="rId2"/>
              </a:rPr>
              <a:t>http://www.ivwater.com.au</a:t>
            </a:r>
            <a:r>
              <a:rPr lang="en-AU" dirty="0" smtClean="0">
                <a:hlinkClick r:id="rId2"/>
              </a:rPr>
              <a:t>/</a:t>
            </a:r>
            <a:r>
              <a:rPr lang="en-AU" dirty="0" smtClean="0"/>
              <a:t> 		   BH: 03 9502 4229</a:t>
            </a:r>
            <a:endParaRPr lang="en-AU" dirty="0"/>
          </a:p>
        </p:txBody>
      </p:sp>
      <p:pic>
        <p:nvPicPr>
          <p:cNvPr id="7" name="Picture 6"/>
          <p:cNvPicPr/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7907" t="79679" r="38704"/>
          <a:stretch/>
        </p:blipFill>
        <p:spPr bwMode="auto">
          <a:xfrm>
            <a:off x="1835696" y="6334916"/>
            <a:ext cx="2376264" cy="42425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0326" t="14919" r="6966" b="12586"/>
          <a:stretch/>
        </p:blipFill>
        <p:spPr>
          <a:xfrm>
            <a:off x="899592" y="6368677"/>
            <a:ext cx="569779" cy="356731"/>
          </a:xfrm>
          <a:prstGeom prst="rect">
            <a:avLst/>
          </a:prstGeom>
        </p:spPr>
      </p:pic>
      <p:cxnSp>
        <p:nvCxnSpPr>
          <p:cNvPr id="17" name="Straight Connector 16"/>
          <p:cNvCxnSpPr/>
          <p:nvPr/>
        </p:nvCxnSpPr>
        <p:spPr>
          <a:xfrm>
            <a:off x="4357720" y="3843046"/>
            <a:ext cx="574320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781" y="0"/>
            <a:ext cx="6629400" cy="6179950"/>
          </a:xfrm>
        </p:spPr>
      </p:pic>
      <p:sp>
        <p:nvSpPr>
          <p:cNvPr id="9" name="Rectangle 8"/>
          <p:cNvSpPr/>
          <p:nvPr/>
        </p:nvSpPr>
        <p:spPr>
          <a:xfrm>
            <a:off x="899592" y="4191000"/>
            <a:ext cx="6644208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sz="4000" i="1" dirty="0">
                <a:solidFill>
                  <a:schemeClr val="bg1"/>
                </a:solidFill>
              </a:rPr>
              <a:t>Water is life, water is food, water is health, water is energy, yet water is wealth</a:t>
            </a:r>
            <a:r>
              <a:rPr lang="en-AU" sz="4000" dirty="0">
                <a:solidFill>
                  <a:schemeClr val="bg1"/>
                </a:solidFill>
              </a:rPr>
              <a:t>. </a:t>
            </a:r>
            <a:r>
              <a:rPr lang="en-AU" dirty="0">
                <a:solidFill>
                  <a:schemeClr val="bg1"/>
                </a:solidFill>
              </a:rPr>
              <a:t/>
            </a:r>
            <a:br>
              <a:rPr lang="en-AU" dirty="0">
                <a:solidFill>
                  <a:schemeClr val="bg1"/>
                </a:solidFill>
              </a:rPr>
            </a:b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680837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59165" y="6356350"/>
            <a:ext cx="7873275" cy="365125"/>
          </a:xfrm>
        </p:spPr>
        <p:txBody>
          <a:bodyPr/>
          <a:lstStyle/>
          <a:p>
            <a:r>
              <a:rPr lang="en-AU" dirty="0" smtClean="0"/>
              <a:t>				</a:t>
            </a:r>
            <a:r>
              <a:rPr lang="en-AU" dirty="0">
                <a:hlinkClick r:id="rId2"/>
              </a:rPr>
              <a:t>http://www.ivwater.com.au</a:t>
            </a:r>
            <a:r>
              <a:rPr lang="en-AU" dirty="0" smtClean="0">
                <a:hlinkClick r:id="rId2"/>
              </a:rPr>
              <a:t>/</a:t>
            </a:r>
            <a:r>
              <a:rPr lang="en-AU" dirty="0" smtClean="0"/>
              <a:t> 		   BH: 03 9502 4229</a:t>
            </a:r>
            <a:endParaRPr lang="en-AU" dirty="0"/>
          </a:p>
        </p:txBody>
      </p:sp>
      <p:pic>
        <p:nvPicPr>
          <p:cNvPr id="7" name="Picture 6"/>
          <p:cNvPicPr/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7907" t="79679" r="38704"/>
          <a:stretch/>
        </p:blipFill>
        <p:spPr bwMode="auto">
          <a:xfrm>
            <a:off x="1835696" y="6334916"/>
            <a:ext cx="2376264" cy="42425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0326" t="14919" r="6966" b="12586"/>
          <a:stretch/>
        </p:blipFill>
        <p:spPr>
          <a:xfrm>
            <a:off x="899592" y="6368677"/>
            <a:ext cx="569779" cy="356731"/>
          </a:xfrm>
          <a:prstGeom prst="rect">
            <a:avLst/>
          </a:prstGeom>
        </p:spPr>
      </p:pic>
      <p:cxnSp>
        <p:nvCxnSpPr>
          <p:cNvPr id="17" name="Straight Connector 16"/>
          <p:cNvCxnSpPr/>
          <p:nvPr/>
        </p:nvCxnSpPr>
        <p:spPr>
          <a:xfrm>
            <a:off x="4357720" y="3843046"/>
            <a:ext cx="574320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76"/>
          <a:stretch/>
        </p:blipFill>
        <p:spPr>
          <a:xfrm>
            <a:off x="533399" y="0"/>
            <a:ext cx="8330889" cy="6248400"/>
          </a:xfrm>
        </p:spPr>
      </p:pic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530080" y="5029199"/>
            <a:ext cx="8229600" cy="1363919"/>
          </a:xfrm>
        </p:spPr>
        <p:txBody>
          <a:bodyPr anchor="t">
            <a:normAutofit fontScale="90000"/>
          </a:bodyPr>
          <a:lstStyle/>
          <a:p>
            <a:r>
              <a:rPr lang="en-AU" dirty="0">
                <a:solidFill>
                  <a:schemeClr val="bg1"/>
                </a:solidFill>
              </a:rPr>
              <a:t>Water </a:t>
            </a:r>
            <a:r>
              <a:rPr lang="en-AU" dirty="0" smtClean="0">
                <a:solidFill>
                  <a:schemeClr val="bg1"/>
                </a:solidFill>
              </a:rPr>
              <a:t>is </a:t>
            </a:r>
            <a:r>
              <a:rPr lang="en-AU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 fragile resource which can not be replaced </a:t>
            </a:r>
            <a:r>
              <a:rPr lang="en-AU" dirty="0"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en-AU" dirty="0"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AU" dirty="0">
              <a:solidFill>
                <a:schemeClr val="bg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251859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Content Placeholder 9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086476"/>
          </a:xfrm>
        </p:spPr>
      </p:pic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59165" y="6356350"/>
            <a:ext cx="7873275" cy="365125"/>
          </a:xfrm>
        </p:spPr>
        <p:txBody>
          <a:bodyPr/>
          <a:lstStyle/>
          <a:p>
            <a:r>
              <a:rPr lang="en-AU" dirty="0" smtClean="0"/>
              <a:t>				</a:t>
            </a:r>
            <a:r>
              <a:rPr lang="en-AU" dirty="0">
                <a:hlinkClick r:id="rId3"/>
              </a:rPr>
              <a:t>http://www.ivwater.com.au</a:t>
            </a:r>
            <a:r>
              <a:rPr lang="en-AU" dirty="0" smtClean="0">
                <a:hlinkClick r:id="rId3"/>
              </a:rPr>
              <a:t>/</a:t>
            </a:r>
            <a:r>
              <a:rPr lang="en-AU" dirty="0" smtClean="0"/>
              <a:t> 		   BH: 03 9502 4229</a:t>
            </a:r>
            <a:endParaRPr lang="en-AU" dirty="0"/>
          </a:p>
        </p:txBody>
      </p:sp>
      <p:pic>
        <p:nvPicPr>
          <p:cNvPr id="7" name="Picture 6"/>
          <p:cNvPicPr/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7907" t="79679" r="38704"/>
          <a:stretch/>
        </p:blipFill>
        <p:spPr bwMode="auto">
          <a:xfrm>
            <a:off x="1835696" y="6334916"/>
            <a:ext cx="2376264" cy="42425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0326" t="14919" r="6966" b="12586"/>
          <a:stretch/>
        </p:blipFill>
        <p:spPr>
          <a:xfrm>
            <a:off x="899592" y="6368677"/>
            <a:ext cx="569779" cy="356731"/>
          </a:xfrm>
          <a:prstGeom prst="rect">
            <a:avLst/>
          </a:prstGeom>
        </p:spPr>
      </p:pic>
      <p:cxnSp>
        <p:nvCxnSpPr>
          <p:cNvPr id="17" name="Straight Connector 16"/>
          <p:cNvCxnSpPr/>
          <p:nvPr/>
        </p:nvCxnSpPr>
        <p:spPr>
          <a:xfrm>
            <a:off x="4357720" y="3843046"/>
            <a:ext cx="574320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4" name="Title 1"/>
          <p:cNvSpPr txBox="1">
            <a:spLocks noGrp="1"/>
          </p:cNvSpPr>
          <p:nvPr>
            <p:ph type="title"/>
          </p:nvPr>
        </p:nvSpPr>
        <p:spPr>
          <a:xfrm>
            <a:off x="242920" y="2286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dirty="0" smtClean="0">
                <a:solidFill>
                  <a:srgbClr val="002060"/>
                </a:solidFill>
              </a:rPr>
              <a:t>And we </a:t>
            </a:r>
            <a:r>
              <a:rPr lang="en-AU" dirty="0" smtClean="0"/>
              <a:t>must protect  </a:t>
            </a:r>
            <a:r>
              <a:rPr lang="en-AU" dirty="0"/>
              <a:t>and  </a:t>
            </a:r>
            <a:r>
              <a:rPr lang="en-AU" dirty="0" smtClean="0"/>
              <a:t>preserve</a:t>
            </a:r>
            <a:br>
              <a:rPr lang="en-AU" dirty="0" smtClean="0"/>
            </a:br>
            <a:r>
              <a:rPr lang="en-AU" dirty="0" smtClean="0"/>
              <a:t>  </a:t>
            </a:r>
            <a:r>
              <a:rPr lang="en-AU" dirty="0"/>
              <a:t>it  for  future  generations </a:t>
            </a:r>
            <a:r>
              <a:rPr lang="en-US" dirty="0" smtClean="0"/>
              <a:t/>
            </a:r>
            <a:br>
              <a:rPr lang="en-US" dirty="0" smtClean="0"/>
            </a:br>
            <a:endParaRPr lang="en-AU" dirty="0">
              <a:solidFill>
                <a:schemeClr val="accent4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4321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1196752"/>
          </a:xfrm>
        </p:spPr>
        <p:txBody>
          <a:bodyPr anchor="t">
            <a:normAutofit/>
          </a:bodyPr>
          <a:lstStyle/>
          <a:p>
            <a:endParaRPr lang="en-AU" dirty="0">
              <a:solidFill>
                <a:schemeClr val="accent4">
                  <a:lumMod val="75000"/>
                </a:schemeClr>
              </a:solidFill>
              <a:effectLst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59165" y="6356350"/>
            <a:ext cx="7873275" cy="365125"/>
          </a:xfrm>
        </p:spPr>
        <p:txBody>
          <a:bodyPr/>
          <a:lstStyle/>
          <a:p>
            <a:r>
              <a:rPr lang="en-AU" dirty="0" smtClean="0"/>
              <a:t>				</a:t>
            </a:r>
            <a:r>
              <a:rPr lang="en-AU" dirty="0">
                <a:hlinkClick r:id="rId2"/>
              </a:rPr>
              <a:t>http://www.ivwater.com.au</a:t>
            </a:r>
            <a:r>
              <a:rPr lang="en-AU" dirty="0" smtClean="0">
                <a:hlinkClick r:id="rId2"/>
              </a:rPr>
              <a:t>/</a:t>
            </a:r>
            <a:r>
              <a:rPr lang="en-AU" dirty="0" smtClean="0"/>
              <a:t> 		   BH: 03 9502 4229</a:t>
            </a:r>
            <a:endParaRPr lang="en-AU" dirty="0"/>
          </a:p>
        </p:txBody>
      </p:sp>
      <p:pic>
        <p:nvPicPr>
          <p:cNvPr id="7" name="Picture 6"/>
          <p:cNvPicPr/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7907" t="79679" r="38704"/>
          <a:stretch/>
        </p:blipFill>
        <p:spPr bwMode="auto">
          <a:xfrm>
            <a:off x="1835696" y="6334916"/>
            <a:ext cx="2376264" cy="42425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0326" t="14919" r="6966" b="12586"/>
          <a:stretch/>
        </p:blipFill>
        <p:spPr>
          <a:xfrm>
            <a:off x="899592" y="6368677"/>
            <a:ext cx="569779" cy="356731"/>
          </a:xfrm>
          <a:prstGeom prst="rect">
            <a:avLst/>
          </a:prstGeom>
        </p:spPr>
      </p:pic>
      <p:cxnSp>
        <p:nvCxnSpPr>
          <p:cNvPr id="17" name="Straight Connector 16"/>
          <p:cNvCxnSpPr/>
          <p:nvPr/>
        </p:nvCxnSpPr>
        <p:spPr>
          <a:xfrm>
            <a:off x="4357720" y="3843046"/>
            <a:ext cx="574320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050203"/>
          </a:xfrm>
        </p:spPr>
      </p:pic>
      <p:sp>
        <p:nvSpPr>
          <p:cNvPr id="11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0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solidFill>
                  <a:schemeClr val="bg1"/>
                </a:solidFill>
              </a:rPr>
              <a:t>It starts with the mindset</a:t>
            </a:r>
            <a:r>
              <a:rPr lang="en-US" dirty="0" smtClean="0"/>
              <a:t/>
            </a:r>
            <a:br>
              <a:rPr lang="en-US" dirty="0" smtClean="0"/>
            </a:br>
            <a:endParaRPr lang="en-AU" dirty="0">
              <a:solidFill>
                <a:schemeClr val="accent4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997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59165" y="6356350"/>
            <a:ext cx="7873275" cy="365125"/>
          </a:xfrm>
        </p:spPr>
        <p:txBody>
          <a:bodyPr/>
          <a:lstStyle/>
          <a:p>
            <a:r>
              <a:rPr lang="en-AU" dirty="0" smtClean="0"/>
              <a:t>				</a:t>
            </a:r>
            <a:r>
              <a:rPr lang="en-AU" dirty="0">
                <a:hlinkClick r:id="rId2"/>
              </a:rPr>
              <a:t>http://www.ivwater.com.au</a:t>
            </a:r>
            <a:r>
              <a:rPr lang="en-AU" dirty="0" smtClean="0">
                <a:hlinkClick r:id="rId2"/>
              </a:rPr>
              <a:t>/</a:t>
            </a:r>
            <a:r>
              <a:rPr lang="en-AU" dirty="0" smtClean="0"/>
              <a:t> 		   BH: 03 9502 4229</a:t>
            </a:r>
            <a:endParaRPr lang="en-AU" dirty="0"/>
          </a:p>
        </p:txBody>
      </p:sp>
      <p:pic>
        <p:nvPicPr>
          <p:cNvPr id="7" name="Picture 6"/>
          <p:cNvPicPr/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7907" t="79679" r="38704"/>
          <a:stretch/>
        </p:blipFill>
        <p:spPr bwMode="auto">
          <a:xfrm>
            <a:off x="1835696" y="6334916"/>
            <a:ext cx="2376264" cy="42425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0326" t="14919" r="6966" b="12586"/>
          <a:stretch/>
        </p:blipFill>
        <p:spPr>
          <a:xfrm>
            <a:off x="899592" y="6368677"/>
            <a:ext cx="569779" cy="356731"/>
          </a:xfrm>
          <a:prstGeom prst="rect">
            <a:avLst/>
          </a:prstGeom>
        </p:spPr>
      </p:pic>
      <p:cxnSp>
        <p:nvCxnSpPr>
          <p:cNvPr id="17" name="Straight Connector 16"/>
          <p:cNvCxnSpPr/>
          <p:nvPr/>
        </p:nvCxnSpPr>
        <p:spPr>
          <a:xfrm>
            <a:off x="4357720" y="3843046"/>
            <a:ext cx="574320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10" name="Content Placeholder 9"/>
          <p:cNvPicPr>
            <a:picLocks noGrp="1" noChangeAspect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5815"/>
            <a:ext cx="9144000" cy="5745163"/>
          </a:xfrm>
        </p:spPr>
      </p:pic>
      <p:sp>
        <p:nvSpPr>
          <p:cNvPr id="13" name="Title 1"/>
          <p:cNvSpPr>
            <a:spLocks noGrp="1"/>
          </p:cNvSpPr>
          <p:nvPr>
            <p:ph type="title"/>
          </p:nvPr>
        </p:nvSpPr>
        <p:spPr/>
        <p:txBody>
          <a:bodyPr anchor="t">
            <a:normAutofit/>
          </a:bodyPr>
          <a:lstStyle/>
          <a:p>
            <a:r>
              <a:rPr lang="en-A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Requires patience and tolerance</a:t>
            </a:r>
            <a:endParaRPr lang="en-AU" dirty="0">
              <a:solidFill>
                <a:schemeClr val="tx1">
                  <a:lumMod val="95000"/>
                  <a:lumOff val="5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33776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685800" y="6360283"/>
            <a:ext cx="7801267" cy="365125"/>
          </a:xfrm>
        </p:spPr>
        <p:txBody>
          <a:bodyPr/>
          <a:lstStyle/>
          <a:p>
            <a:r>
              <a:rPr lang="en-AU" dirty="0" smtClean="0"/>
              <a:t>				</a:t>
            </a:r>
            <a:r>
              <a:rPr lang="en-AU" dirty="0">
                <a:hlinkClick r:id="rId2"/>
              </a:rPr>
              <a:t>http://www.ivwater.com.au</a:t>
            </a:r>
            <a:r>
              <a:rPr lang="en-AU" dirty="0" smtClean="0">
                <a:hlinkClick r:id="rId2"/>
              </a:rPr>
              <a:t>/</a:t>
            </a:r>
            <a:r>
              <a:rPr lang="en-AU" dirty="0" smtClean="0"/>
              <a:t> 		BH: 03 9502 4229</a:t>
            </a:r>
            <a:endParaRPr lang="en-AU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0326" t="14919" r="6966" b="12586"/>
          <a:stretch/>
        </p:blipFill>
        <p:spPr>
          <a:xfrm>
            <a:off x="899592" y="6368677"/>
            <a:ext cx="569779" cy="356731"/>
          </a:xfrm>
          <a:prstGeom prst="rect">
            <a:avLst/>
          </a:prstGeom>
        </p:spPr>
      </p:pic>
      <p:pic>
        <p:nvPicPr>
          <p:cNvPr id="7" name="Picture 6"/>
          <p:cNvPicPr/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7907" t="79679" r="38704"/>
          <a:stretch/>
        </p:blipFill>
        <p:spPr bwMode="auto">
          <a:xfrm>
            <a:off x="1691680" y="6368677"/>
            <a:ext cx="2376264" cy="38694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Content Placeholder 3"/>
          <p:cNvPicPr>
            <a:picLocks noGrp="1" noChangeAspect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1"/>
            <a:ext cx="9136440" cy="6096001"/>
          </a:xfrm>
        </p:spPr>
      </p:pic>
      <p:sp>
        <p:nvSpPr>
          <p:cNvPr id="2" name="Rectangle 1"/>
          <p:cNvSpPr/>
          <p:nvPr/>
        </p:nvSpPr>
        <p:spPr>
          <a:xfrm>
            <a:off x="899592" y="-152400"/>
            <a:ext cx="70104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Learning </a:t>
            </a:r>
            <a:r>
              <a:rPr lang="en-US" sz="4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and</a:t>
            </a:r>
            <a:r>
              <a:rPr lang="en-US" sz="4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knowledge sharing</a:t>
            </a:r>
            <a:endParaRPr lang="en-AU" sz="40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7956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59165" y="6356350"/>
            <a:ext cx="7873275" cy="365125"/>
          </a:xfrm>
        </p:spPr>
        <p:txBody>
          <a:bodyPr/>
          <a:lstStyle/>
          <a:p>
            <a:r>
              <a:rPr lang="en-AU" dirty="0" smtClean="0"/>
              <a:t>				</a:t>
            </a:r>
            <a:r>
              <a:rPr lang="en-AU" dirty="0">
                <a:hlinkClick r:id="rId2"/>
              </a:rPr>
              <a:t>http://www.ivwater.com.au</a:t>
            </a:r>
            <a:r>
              <a:rPr lang="en-AU" dirty="0" smtClean="0">
                <a:hlinkClick r:id="rId2"/>
              </a:rPr>
              <a:t>/</a:t>
            </a:r>
            <a:r>
              <a:rPr lang="en-AU" dirty="0" smtClean="0"/>
              <a:t> 		   BH: 03 9502 4229</a:t>
            </a:r>
            <a:endParaRPr lang="en-AU" dirty="0"/>
          </a:p>
        </p:txBody>
      </p:sp>
      <p:pic>
        <p:nvPicPr>
          <p:cNvPr id="7" name="Picture 6"/>
          <p:cNvPicPr/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7907" t="79679" r="38704"/>
          <a:stretch/>
        </p:blipFill>
        <p:spPr bwMode="auto">
          <a:xfrm>
            <a:off x="1835696" y="6334916"/>
            <a:ext cx="2376264" cy="42425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0326" t="14919" r="6966" b="12586"/>
          <a:stretch/>
        </p:blipFill>
        <p:spPr>
          <a:xfrm>
            <a:off x="899592" y="6368677"/>
            <a:ext cx="569779" cy="356731"/>
          </a:xfrm>
          <a:prstGeom prst="rect">
            <a:avLst/>
          </a:prstGeom>
        </p:spPr>
      </p:pic>
      <p:sp>
        <p:nvSpPr>
          <p:cNvPr id="13" name="Title 1"/>
          <p:cNvSpPr>
            <a:spLocks noGrp="1"/>
          </p:cNvSpPr>
          <p:nvPr>
            <p:ph type="title"/>
          </p:nvPr>
        </p:nvSpPr>
        <p:spPr/>
        <p:txBody>
          <a:bodyPr anchor="t">
            <a:normAutofit fontScale="90000"/>
          </a:bodyPr>
          <a:lstStyle/>
          <a:p>
            <a:r>
              <a:rPr lang="en-US" sz="4400" dirty="0" smtClean="0">
                <a:solidFill>
                  <a:schemeClr val="bg1"/>
                </a:solidFill>
                <a:effectLst/>
              </a:rPr>
              <a:t>Various faces of collaboration</a:t>
            </a:r>
            <a:r>
              <a:rPr lang="en-US" dirty="0">
                <a:effectLst/>
              </a:rPr>
              <a:t/>
            </a:r>
            <a:br>
              <a:rPr lang="en-US" dirty="0">
                <a:effectLst/>
              </a:rPr>
            </a:br>
            <a:endParaRPr lang="en-AU" dirty="0">
              <a:solidFill>
                <a:schemeClr val="accent4">
                  <a:lumMod val="75000"/>
                </a:schemeClr>
              </a:solidFill>
              <a:effectLst/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3579"/>
          <a:stretch/>
        </p:blipFill>
        <p:spPr>
          <a:xfrm>
            <a:off x="0" y="0"/>
            <a:ext cx="9144000" cy="3571336"/>
          </a:xfrm>
        </p:spPr>
      </p:pic>
      <p:sp>
        <p:nvSpPr>
          <p:cNvPr id="2" name="TextBox 1"/>
          <p:cNvSpPr txBox="1"/>
          <p:nvPr/>
        </p:nvSpPr>
        <p:spPr>
          <a:xfrm>
            <a:off x="228600" y="3507793"/>
            <a:ext cx="890677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600" dirty="0" smtClean="0">
                <a:solidFill>
                  <a:schemeClr val="accent2">
                    <a:lumMod val="75000"/>
                  </a:schemeClr>
                </a:solidFill>
                <a:latin typeface="Arial Rounded MT Bold" panose="020F0704030504030204" pitchFamily="34" charset="0"/>
              </a:rPr>
              <a:t>  </a:t>
            </a:r>
            <a:r>
              <a:rPr lang="en-AU" sz="3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Desired </a:t>
            </a:r>
            <a:r>
              <a:rPr lang="en-AU" sz="3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outcomes: </a:t>
            </a:r>
          </a:p>
          <a:p>
            <a:pPr marL="571500" indent="-571500">
              <a:buFont typeface="Wingdings" panose="05000000000000000000" pitchFamily="2" charset="2"/>
              <a:buChar char="ü"/>
            </a:pPr>
            <a:r>
              <a:rPr lang="en-AU" sz="3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Behavioural </a:t>
            </a:r>
            <a:r>
              <a:rPr lang="en-AU" sz="3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and technical </a:t>
            </a:r>
            <a:r>
              <a:rPr lang="en-AU" sz="3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acceptance of </a:t>
            </a:r>
            <a:r>
              <a:rPr lang="en-AU" sz="3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IWM</a:t>
            </a:r>
          </a:p>
          <a:p>
            <a:pPr marL="571500" indent="-571500">
              <a:buFont typeface="Wingdings" panose="05000000000000000000" pitchFamily="2" charset="2"/>
              <a:buChar char="ü"/>
            </a:pPr>
            <a:r>
              <a:rPr lang="en-AU" sz="3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Value </a:t>
            </a:r>
            <a:r>
              <a:rPr lang="en-AU" sz="3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for community investment </a:t>
            </a:r>
            <a:endParaRPr lang="en-AU" sz="36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571500" indent="-571500">
              <a:buFont typeface="Wingdings" panose="05000000000000000000" pitchFamily="2" charset="2"/>
              <a:buChar char="ü"/>
            </a:pPr>
            <a:r>
              <a:rPr lang="en-AU" sz="3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Collaboration and </a:t>
            </a:r>
            <a:r>
              <a:rPr lang="en-AU" sz="3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leadership</a:t>
            </a:r>
            <a:endParaRPr lang="en-AU" sz="36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6024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382000" cy="1295400"/>
          </a:xfrm>
        </p:spPr>
        <p:txBody>
          <a:bodyPr anchor="ctr">
            <a:noAutofit/>
          </a:bodyPr>
          <a:lstStyle/>
          <a:p>
            <a:endParaRPr lang="en-US" dirty="0">
              <a:solidFill>
                <a:srgbClr val="0070C0"/>
              </a:solidFill>
              <a:effectLst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659165" y="6356350"/>
            <a:ext cx="7801267" cy="365125"/>
          </a:xfrm>
        </p:spPr>
        <p:txBody>
          <a:bodyPr/>
          <a:lstStyle/>
          <a:p>
            <a:r>
              <a:rPr lang="en-AU" dirty="0" smtClean="0"/>
              <a:t>				</a:t>
            </a:r>
            <a:r>
              <a:rPr lang="en-AU" dirty="0">
                <a:hlinkClick r:id="rId2"/>
              </a:rPr>
              <a:t>http://www.ivwater.com.au</a:t>
            </a:r>
            <a:r>
              <a:rPr lang="en-AU" dirty="0" smtClean="0">
                <a:hlinkClick r:id="rId2"/>
              </a:rPr>
              <a:t>/</a:t>
            </a:r>
            <a:r>
              <a:rPr lang="en-AU" dirty="0" smtClean="0"/>
              <a:t> 		BH: 03 9502 4229</a:t>
            </a:r>
            <a:endParaRPr lang="en-AU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0326" t="14919" r="6966" b="12586"/>
          <a:stretch/>
        </p:blipFill>
        <p:spPr>
          <a:xfrm>
            <a:off x="899592" y="6368677"/>
            <a:ext cx="569779" cy="356731"/>
          </a:xfrm>
          <a:prstGeom prst="rect">
            <a:avLst/>
          </a:prstGeom>
        </p:spPr>
      </p:pic>
      <p:pic>
        <p:nvPicPr>
          <p:cNvPr id="7" name="Picture 6"/>
          <p:cNvPicPr/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7907" t="79679" r="38704"/>
          <a:stretch/>
        </p:blipFill>
        <p:spPr bwMode="auto">
          <a:xfrm>
            <a:off x="1691680" y="6331368"/>
            <a:ext cx="2376264" cy="42425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3402" b="2945"/>
          <a:stretch/>
        </p:blipFill>
        <p:spPr bwMode="auto">
          <a:xfrm>
            <a:off x="0" y="0"/>
            <a:ext cx="9216687" cy="57825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762000" y="5181600"/>
            <a:ext cx="7086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4000" dirty="0" smtClean="0">
                <a:solidFill>
                  <a:schemeClr val="bg1"/>
                </a:solidFill>
              </a:rPr>
              <a:t>Engineering aspects </a:t>
            </a:r>
            <a:r>
              <a:rPr lang="en-AU" sz="4000" dirty="0" smtClean="0">
                <a:solidFill>
                  <a:schemeClr val="bg1"/>
                </a:solidFill>
              </a:rPr>
              <a:t>of IWM</a:t>
            </a:r>
            <a:endParaRPr lang="en-AU" sz="4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0183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659165" y="6356350"/>
            <a:ext cx="7801267" cy="365125"/>
          </a:xfrm>
        </p:spPr>
        <p:txBody>
          <a:bodyPr/>
          <a:lstStyle/>
          <a:p>
            <a:r>
              <a:rPr lang="en-AU" dirty="0" smtClean="0"/>
              <a:t>				</a:t>
            </a:r>
            <a:r>
              <a:rPr lang="en-AU" dirty="0">
                <a:hlinkClick r:id="rId2"/>
              </a:rPr>
              <a:t>http://www.ivwater.com.au</a:t>
            </a:r>
            <a:r>
              <a:rPr lang="en-AU" dirty="0" smtClean="0">
                <a:hlinkClick r:id="rId2"/>
              </a:rPr>
              <a:t>/</a:t>
            </a:r>
            <a:r>
              <a:rPr lang="en-AU" dirty="0" smtClean="0"/>
              <a:t> 		BH: 03 9502 4229</a:t>
            </a:r>
            <a:endParaRPr lang="en-AU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0326" t="14919" r="6966" b="12586"/>
          <a:stretch/>
        </p:blipFill>
        <p:spPr>
          <a:xfrm>
            <a:off x="899592" y="6368677"/>
            <a:ext cx="569779" cy="356731"/>
          </a:xfrm>
          <a:prstGeom prst="rect">
            <a:avLst/>
          </a:prstGeom>
        </p:spPr>
      </p:pic>
      <p:pic>
        <p:nvPicPr>
          <p:cNvPr id="7" name="Picture 6"/>
          <p:cNvPicPr/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7907" t="79679" r="38704"/>
          <a:stretch/>
        </p:blipFill>
        <p:spPr bwMode="auto">
          <a:xfrm>
            <a:off x="1691680" y="6331368"/>
            <a:ext cx="2376264" cy="42425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26" name="Picture 2" descr="E:\Iouri E\july2013\Iouri backup\Business\Assets management\Photo\suction truck3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082"/>
          <a:stretch/>
        </p:blipFill>
        <p:spPr bwMode="auto">
          <a:xfrm>
            <a:off x="0" y="0"/>
            <a:ext cx="9144000" cy="6343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1752600" y="5486400"/>
            <a:ext cx="5181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>
                <a:solidFill>
                  <a:schemeClr val="bg1"/>
                </a:solidFill>
              </a:rPr>
              <a:t>Operation &amp; Maintenance</a:t>
            </a:r>
            <a:endParaRPr lang="en-AU" sz="3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5797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659165" y="6356350"/>
            <a:ext cx="7801267" cy="365125"/>
          </a:xfrm>
        </p:spPr>
        <p:txBody>
          <a:bodyPr/>
          <a:lstStyle/>
          <a:p>
            <a:r>
              <a:rPr lang="en-AU" dirty="0" smtClean="0"/>
              <a:t>				</a:t>
            </a:r>
            <a:r>
              <a:rPr lang="en-AU" dirty="0">
                <a:hlinkClick r:id="rId2"/>
              </a:rPr>
              <a:t>http://www.ivwater.com.au</a:t>
            </a:r>
            <a:r>
              <a:rPr lang="en-AU" dirty="0" smtClean="0">
                <a:hlinkClick r:id="rId2"/>
              </a:rPr>
              <a:t>/</a:t>
            </a:r>
            <a:r>
              <a:rPr lang="en-AU" dirty="0" smtClean="0"/>
              <a:t> 		BH: 03 9502 4229</a:t>
            </a:r>
            <a:endParaRPr lang="en-AU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0326" t="14919" r="6966" b="12586"/>
          <a:stretch/>
        </p:blipFill>
        <p:spPr>
          <a:xfrm>
            <a:off x="899592" y="6368677"/>
            <a:ext cx="569779" cy="356731"/>
          </a:xfrm>
          <a:prstGeom prst="rect">
            <a:avLst/>
          </a:prstGeom>
        </p:spPr>
      </p:pic>
      <p:pic>
        <p:nvPicPr>
          <p:cNvPr id="7" name="Picture 6"/>
          <p:cNvPicPr/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7907" t="79679" r="38704"/>
          <a:stretch/>
        </p:blipFill>
        <p:spPr bwMode="auto">
          <a:xfrm>
            <a:off x="1691680" y="6331368"/>
            <a:ext cx="2376264" cy="42425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762000" y="5181600"/>
            <a:ext cx="7086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4000" dirty="0">
                <a:solidFill>
                  <a:schemeClr val="bg1"/>
                </a:solidFill>
              </a:rPr>
              <a:t>Stormwater </a:t>
            </a:r>
            <a:r>
              <a:rPr lang="en-AU" sz="4000" dirty="0" smtClean="0">
                <a:solidFill>
                  <a:schemeClr val="bg1"/>
                </a:solidFill>
              </a:rPr>
              <a:t>Harvesting</a:t>
            </a:r>
            <a:endParaRPr lang="en-AU" sz="4000" dirty="0">
              <a:solidFill>
                <a:schemeClr val="bg1"/>
              </a:solidFill>
            </a:endParaRPr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9144000" cy="6085333"/>
          </a:xfrm>
        </p:spPr>
      </p:pic>
      <p:sp>
        <p:nvSpPr>
          <p:cNvPr id="10" name="TextBox 9"/>
          <p:cNvSpPr txBox="1"/>
          <p:nvPr/>
        </p:nvSpPr>
        <p:spPr>
          <a:xfrm>
            <a:off x="762000" y="-1"/>
            <a:ext cx="7467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600" dirty="0" smtClean="0"/>
              <a:t>Operational projects and case studies</a:t>
            </a:r>
            <a:endParaRPr lang="en-AU" sz="3600" dirty="0"/>
          </a:p>
        </p:txBody>
      </p:sp>
    </p:spTree>
    <p:extLst>
      <p:ext uri="{BB962C8B-B14F-4D97-AF65-F5344CB8AC3E}">
        <p14:creationId xmlns:p14="http://schemas.microsoft.com/office/powerpoint/2010/main" val="3756668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59165" y="6356350"/>
            <a:ext cx="7873275" cy="365125"/>
          </a:xfrm>
        </p:spPr>
        <p:txBody>
          <a:bodyPr/>
          <a:lstStyle/>
          <a:p>
            <a:r>
              <a:rPr lang="en-AU" dirty="0" smtClean="0"/>
              <a:t>				</a:t>
            </a:r>
            <a:r>
              <a:rPr lang="en-AU" dirty="0">
                <a:hlinkClick r:id="rId2"/>
              </a:rPr>
              <a:t>http://www.ivwater.com.au</a:t>
            </a:r>
            <a:r>
              <a:rPr lang="en-AU" dirty="0" smtClean="0">
                <a:hlinkClick r:id="rId2"/>
              </a:rPr>
              <a:t>/</a:t>
            </a:r>
            <a:r>
              <a:rPr lang="en-AU" dirty="0" smtClean="0"/>
              <a:t> 		   BH: 03 9502 4229</a:t>
            </a:r>
            <a:endParaRPr lang="en-AU" dirty="0"/>
          </a:p>
        </p:txBody>
      </p:sp>
      <p:pic>
        <p:nvPicPr>
          <p:cNvPr id="7" name="Picture 6"/>
          <p:cNvPicPr/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7907" t="79679" r="38704"/>
          <a:stretch/>
        </p:blipFill>
        <p:spPr bwMode="auto">
          <a:xfrm>
            <a:off x="1835696" y="6334916"/>
            <a:ext cx="2376264" cy="42425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0326" t="14919" r="6966" b="12586"/>
          <a:stretch/>
        </p:blipFill>
        <p:spPr>
          <a:xfrm>
            <a:off x="899592" y="6368677"/>
            <a:ext cx="569779" cy="356731"/>
          </a:xfrm>
          <a:prstGeom prst="rect">
            <a:avLst/>
          </a:prstGeom>
        </p:spPr>
      </p:pic>
      <p:sp>
        <p:nvSpPr>
          <p:cNvPr id="13" name="Title 1"/>
          <p:cNvSpPr>
            <a:spLocks noGrp="1"/>
          </p:cNvSpPr>
          <p:nvPr>
            <p:ph type="title"/>
          </p:nvPr>
        </p:nvSpPr>
        <p:spPr/>
        <p:txBody>
          <a:bodyPr anchor="t">
            <a:normAutofit fontScale="90000"/>
          </a:bodyPr>
          <a:lstStyle/>
          <a:p>
            <a:r>
              <a:rPr lang="en-US" sz="4400" dirty="0" smtClean="0">
                <a:solidFill>
                  <a:schemeClr val="bg1"/>
                </a:solidFill>
                <a:effectLst/>
              </a:rPr>
              <a:t>Various faces of collaboration</a:t>
            </a:r>
            <a:r>
              <a:rPr lang="en-US" dirty="0">
                <a:effectLst/>
              </a:rPr>
              <a:t/>
            </a:r>
            <a:br>
              <a:rPr lang="en-US" dirty="0">
                <a:effectLst/>
              </a:rPr>
            </a:br>
            <a:endParaRPr lang="en-AU" dirty="0">
              <a:solidFill>
                <a:schemeClr val="accent4">
                  <a:lumMod val="75000"/>
                </a:schemeClr>
              </a:solidFill>
              <a:effectLst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38249" cy="4569125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52400" y="4953000"/>
            <a:ext cx="81534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dirty="0" smtClean="0">
                <a:hlinkClick r:id="rId6"/>
              </a:rPr>
              <a:t>https://www.youtube.com/watch?time_continue=1&amp;v=Beoea1l5yLw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956919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1316</TotalTime>
  <Words>95</Words>
  <Application>Microsoft Office PowerPoint</Application>
  <PresentationFormat>On-screen Show (4:3)</PresentationFormat>
  <Paragraphs>30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Integrated Water Management IPWEA VIC Leadership Breakfast</vt:lpstr>
      <vt:lpstr>PowerPoint Presentation</vt:lpstr>
      <vt:lpstr>Water is a fragile resource which can not be replaced  </vt:lpstr>
      <vt:lpstr>And we must protect  and  preserve   it  for  future  generations  </vt:lpstr>
      <vt:lpstr>PowerPoint Presentation</vt:lpstr>
      <vt:lpstr>Requires patience and tolerance</vt:lpstr>
      <vt:lpstr>PowerPoint Presentation</vt:lpstr>
      <vt:lpstr>Various faces of collaboration </vt:lpstr>
      <vt:lpstr>PowerPoint Presentation</vt:lpstr>
      <vt:lpstr>PowerPoint Presentation</vt:lpstr>
      <vt:lpstr>PowerPoint Presentation</vt:lpstr>
      <vt:lpstr>Various faces of collaboration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Stormwater harvesting – standards, regulations and Industry practice</dc:title>
  <dc:creator>Iouri</dc:creator>
  <cp:lastModifiedBy>Windows User</cp:lastModifiedBy>
  <cp:revision>41</cp:revision>
  <dcterms:created xsi:type="dcterms:W3CDTF">2014-08-17T05:52:48Z</dcterms:created>
  <dcterms:modified xsi:type="dcterms:W3CDTF">2017-09-12T05:31:01Z</dcterms:modified>
</cp:coreProperties>
</file>