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257" r:id="rId2"/>
    <p:sldId id="412" r:id="rId3"/>
    <p:sldId id="377" r:id="rId4"/>
    <p:sldId id="395" r:id="rId5"/>
    <p:sldId id="405" r:id="rId6"/>
    <p:sldId id="413" r:id="rId7"/>
    <p:sldId id="360" r:id="rId8"/>
    <p:sldId id="411" r:id="rId9"/>
    <p:sldId id="404" r:id="rId10"/>
    <p:sldId id="409" r:id="rId11"/>
    <p:sldId id="408" r:id="rId12"/>
    <p:sldId id="410" r:id="rId13"/>
    <p:sldId id="394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113C9B"/>
    <a:srgbClr val="FFFFFF"/>
    <a:srgbClr val="FF9900"/>
    <a:srgbClr val="000099"/>
    <a:srgbClr val="B8B8FF"/>
    <a:srgbClr val="CCCCCC"/>
    <a:srgbClr val="FFCC99"/>
    <a:srgbClr val="D9D9FF"/>
    <a:srgbClr val="E4C5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47" autoAdjust="0"/>
    <p:restoredTop sz="84639" autoAdjust="0"/>
  </p:normalViewPr>
  <p:slideViewPr>
    <p:cSldViewPr>
      <p:cViewPr varScale="1">
        <p:scale>
          <a:sx n="62" d="100"/>
          <a:sy n="62" d="100"/>
        </p:scale>
        <p:origin x="98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963596A9-012C-492A-97E9-0206DA9C37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95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5059B9-D8AE-4841-A0AC-E6F190A7849C}" type="slidenum">
              <a:rPr lang="en-US"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596A9-012C-492A-97E9-0206DA9C371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83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596A9-012C-492A-97E9-0206DA9C371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46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Videos: Now 34 EDGE</a:t>
            </a:r>
            <a:r>
              <a:rPr lang="en-US" baseline="0" dirty="0" smtClean="0"/>
              <a:t> Chats videos.  Dan and Rick also have (separate) Fuqua Faculty Conversation videos and we produced a Careers in Energy compilation video.  Over 10,000 views combined.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596A9-012C-492A-97E9-0206DA9C371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608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596A9-012C-492A-97E9-0206DA9C371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827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Videos: Now 34 EDGE</a:t>
            </a:r>
            <a:r>
              <a:rPr lang="en-US" baseline="0" dirty="0" smtClean="0"/>
              <a:t> Chats videos.  Dan and Rick also have (separate) Fuqua Faculty Conversation videos and we produced a Careers in Energy compilation video.  Over 10,000 views combined.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596A9-012C-492A-97E9-0206DA9C371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804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verne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810000"/>
            <a:ext cx="4573588" cy="1295400"/>
          </a:xfrm>
        </p:spPr>
        <p:txBody>
          <a:bodyPr/>
          <a:lstStyle>
            <a:lvl1pPr marL="0" indent="5080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7975" y="2511425"/>
            <a:ext cx="4570413" cy="1143000"/>
          </a:xfrm>
        </p:spPr>
        <p:txBody>
          <a:bodyPr anchor="b"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58200" y="6400800"/>
            <a:ext cx="3810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32F5D-B04C-425D-8654-E44DFF8118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58200" y="6400800"/>
            <a:ext cx="3810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F27FA-CF38-4D9A-A031-3B027895A4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504" y="152400"/>
            <a:ext cx="7848600" cy="7842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504" y="1124744"/>
            <a:ext cx="8474968" cy="50292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58200" y="6400800"/>
            <a:ext cx="3810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70981-C014-4EED-88FB-683164883A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58200" y="6400800"/>
            <a:ext cx="3810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474CE-00B1-4E99-9A7D-71D912937C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58200" y="6400800"/>
            <a:ext cx="3810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E009A-8515-4DB7-BE6C-E91DF7AACC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58200" y="6400800"/>
            <a:ext cx="3810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C8CEB-85EE-40D0-B7FF-D6921CCF4D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58200" y="6400800"/>
            <a:ext cx="3810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AB449-ED2B-43AB-A433-21DF53E722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58200" y="6400800"/>
            <a:ext cx="3810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7586F-91AC-4CA7-BA10-1565A37C3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58200" y="6400800"/>
            <a:ext cx="3810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00DB8-0748-4F30-AB74-A5E66AD2B8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layerben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21599744"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45504" y="152400"/>
            <a:ext cx="78486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248400"/>
            <a:ext cx="510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031" name="Picture 6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4363" y="152400"/>
            <a:ext cx="739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 userDrawn="1"/>
        </p:nvGrpSpPr>
        <p:grpSpPr>
          <a:xfrm>
            <a:off x="0" y="4464496"/>
            <a:ext cx="9144000" cy="2393504"/>
            <a:chOff x="0" y="4464496"/>
            <a:chExt cx="9144000" cy="2393504"/>
          </a:xfrm>
        </p:grpSpPr>
        <p:sp>
          <p:nvSpPr>
            <p:cNvPr id="8" name="Right Triangle 7"/>
            <p:cNvSpPr/>
            <p:nvPr userDrawn="1"/>
          </p:nvSpPr>
          <p:spPr>
            <a:xfrm rot="10800000" flipH="1">
              <a:off x="5652120" y="5661248"/>
              <a:ext cx="3491880" cy="1196752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5661248"/>
              <a:ext cx="5652119" cy="1196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596065" y="4464496"/>
              <a:ext cx="547935" cy="1196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5504" y="1143000"/>
            <a:ext cx="840296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13C9B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13C9B"/>
          </a:solidFill>
          <a:latin typeface="Arial" charset="0"/>
          <a:ea typeface="ＭＳ Ｐゴシック" pitchFamily="-107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13C9B"/>
          </a:solidFill>
          <a:latin typeface="Arial" charset="0"/>
          <a:ea typeface="ＭＳ Ｐゴシック" pitchFamily="-107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13C9B"/>
          </a:solidFill>
          <a:latin typeface="Arial" charset="0"/>
          <a:ea typeface="ＭＳ Ｐゴシック" pitchFamily="-107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13C9B"/>
          </a:solidFill>
          <a:latin typeface="Arial" charset="0"/>
          <a:ea typeface="ＭＳ Ｐゴシック" pitchFamily="-107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13C9B"/>
          </a:solidFill>
          <a:latin typeface="Arial" charset="0"/>
          <a:ea typeface="ＭＳ Ｐゴシック" pitchFamily="-10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13C9B"/>
          </a:solidFill>
          <a:latin typeface="Arial" charset="0"/>
          <a:ea typeface="ＭＳ Ｐゴシック" pitchFamily="-10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13C9B"/>
          </a:solidFill>
          <a:latin typeface="Arial" charset="0"/>
          <a:ea typeface="ＭＳ Ｐゴシック" pitchFamily="-10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13C9B"/>
          </a:solidFill>
          <a:latin typeface="Arial" charset="0"/>
          <a:ea typeface="ＭＳ Ｐゴシック" pitchFamily="-107" charset="-128"/>
        </a:defRPr>
      </a:lvl9pPr>
    </p:titleStyle>
    <p:bodyStyle>
      <a:lvl1pPr marL="234950" indent="-1841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568325" indent="-2190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914400" indent="-2317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+mn-ea"/>
        </a:defRPr>
      </a:lvl3pPr>
      <a:lvl4pPr marL="1262063" indent="-2317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image" Target="../media/image40.png"/><Relationship Id="rId10" Type="http://schemas.openxmlformats.org/officeDocument/2006/relationships/image" Target="../media/image45.emf"/><Relationship Id="rId4" Type="http://schemas.openxmlformats.org/officeDocument/2006/relationships/image" Target="../media/image39.emf"/><Relationship Id="rId9" Type="http://schemas.openxmlformats.org/officeDocument/2006/relationships/image" Target="../media/image4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11.jpe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24" Type="http://schemas.openxmlformats.org/officeDocument/2006/relationships/image" Target="../media/image33.jpeg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988840"/>
            <a:ext cx="5207496" cy="2209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Arial" charset="0"/>
                <a:cs typeface="Arial" charset="0"/>
              </a:rPr>
              <a:t>Getting Value from University-Industry Partnerships:</a:t>
            </a:r>
            <a:br>
              <a:rPr lang="en-US" dirty="0" smtClean="0">
                <a:ea typeface="Arial" charset="0"/>
                <a:cs typeface="Arial" charset="0"/>
              </a:rPr>
            </a:br>
            <a:r>
              <a:rPr lang="en-US" sz="2000" dirty="0" smtClean="0">
                <a:ea typeface="Arial" charset="0"/>
                <a:cs typeface="Arial" charset="0"/>
              </a:rPr>
              <a:t>Education, Research, and Collaboration for the Sustainability Transition</a:t>
            </a:r>
            <a:endParaRPr lang="en-US" dirty="0" smtClean="0">
              <a:ea typeface="Arial" charset="0"/>
              <a:cs typeface="Arial" charset="0"/>
            </a:endParaRPr>
          </a:p>
        </p:txBody>
      </p:sp>
      <p:sp>
        <p:nvSpPr>
          <p:cNvPr id="4" name="Subtitle 1"/>
          <p:cNvSpPr txBox="1">
            <a:spLocks/>
          </p:cNvSpPr>
          <p:nvPr/>
        </p:nvSpPr>
        <p:spPr bwMode="auto">
          <a:xfrm>
            <a:off x="0" y="5102225"/>
            <a:ext cx="457358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indent="50800" algn="r" eaLnBrk="0" hangingPunct="0">
              <a:spcBef>
                <a:spcPct val="20000"/>
              </a:spcBef>
              <a:buClr>
                <a:schemeClr val="tx1"/>
              </a:buClr>
            </a:pPr>
            <a:endParaRPr lang="en-US" sz="20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 bwMode="auto">
          <a:xfrm>
            <a:off x="0" y="5373216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indent="50800" algn="r" eaLnBrk="0" hangingPunct="0">
              <a:spcBef>
                <a:spcPct val="20000"/>
              </a:spcBef>
              <a:buClr>
                <a:schemeClr val="tx1"/>
              </a:buClr>
            </a:pPr>
            <a:r>
              <a:rPr lang="en-US" sz="1600" i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December 15, 2016</a:t>
            </a:r>
            <a:endParaRPr lang="en-US" sz="1600" i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155108" y="1160512"/>
            <a:ext cx="8836492" cy="5580856"/>
          </a:xfrm>
          <a:prstGeom prst="rect">
            <a:avLst/>
          </a:prstGeom>
          <a:solidFill>
            <a:srgbClr val="FFFFFF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228600"/>
            <a:ext cx="6629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/>
            <a:r>
              <a:rPr lang="en-US" sz="3200" i="1" kern="0" dirty="0">
                <a:solidFill>
                  <a:srgbClr val="002060"/>
                </a:solidFill>
                <a:latin typeface="Arial"/>
                <a:ea typeface="ＭＳ Ｐゴシック"/>
              </a:rPr>
              <a:t>Triple Convergence</a:t>
            </a:r>
            <a:endParaRPr kumimoji="0" lang="en-US" sz="320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0" y="990600"/>
            <a:ext cx="8763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9104" y="1096270"/>
            <a:ext cx="847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The Strategic Challenge: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Three major trends are converging which present the </a:t>
            </a:r>
            <a:r>
              <a:rPr lang="en-US" sz="2000" kern="0" dirty="0" smtClean="0">
                <a:solidFill>
                  <a:srgbClr val="0070C0"/>
                </a:solidFill>
              </a:rPr>
              <a:t>utility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industry with a unique strategic challenge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977766" y="1921169"/>
            <a:ext cx="4156997" cy="4604175"/>
            <a:chOff x="122903" y="1648194"/>
            <a:chExt cx="4156997" cy="4604175"/>
          </a:xfrm>
        </p:grpSpPr>
        <p:sp>
          <p:nvSpPr>
            <p:cNvPr id="21" name="TextBox 20"/>
            <p:cNvSpPr txBox="1"/>
            <p:nvPr/>
          </p:nvSpPr>
          <p:spPr>
            <a:xfrm>
              <a:off x="272764" y="3998214"/>
              <a:ext cx="24384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New Capabilities Needed</a:t>
              </a:r>
              <a:endPara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Right Arrow 21"/>
            <p:cNvSpPr/>
            <p:nvPr/>
          </p:nvSpPr>
          <p:spPr bwMode="auto">
            <a:xfrm>
              <a:off x="437899" y="3585911"/>
              <a:ext cx="3568700" cy="736852"/>
            </a:xfrm>
            <a:prstGeom prst="rightArrow">
              <a:avLst>
                <a:gd name="adj1" fmla="val 6695"/>
                <a:gd name="adj2" fmla="val 59690"/>
              </a:avLst>
            </a:prstGeom>
            <a:solidFill>
              <a:srgbClr val="3333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31775" marR="0" lvl="0" indent="-23177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9DDC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45141" y="4357689"/>
              <a:ext cx="4034759" cy="1894680"/>
              <a:chOff x="245141" y="4357689"/>
              <a:chExt cx="4034759" cy="1894680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245141" y="4357689"/>
                <a:ext cx="4034759" cy="1894680"/>
                <a:chOff x="245141" y="4357689"/>
                <a:chExt cx="4034759" cy="1894680"/>
              </a:xfrm>
            </p:grpSpPr>
            <p:sp>
              <p:nvSpPr>
                <p:cNvPr id="41" name="Right Triangle 40"/>
                <p:cNvSpPr/>
                <p:nvPr/>
              </p:nvSpPr>
              <p:spPr bwMode="auto">
                <a:xfrm flipV="1">
                  <a:off x="249904" y="4478152"/>
                  <a:ext cx="3399504" cy="1023253"/>
                </a:xfrm>
                <a:prstGeom prst="rtTriangle">
                  <a:avLst/>
                </a:prstGeom>
                <a:solidFill>
                  <a:srgbClr val="6666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231775" marR="0" lvl="0" indent="-231775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9DDC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42" name="Bent Arrow 41"/>
                <p:cNvSpPr/>
                <p:nvPr/>
              </p:nvSpPr>
              <p:spPr bwMode="auto">
                <a:xfrm>
                  <a:off x="245141" y="4411016"/>
                  <a:ext cx="3708400" cy="1476836"/>
                </a:xfrm>
                <a:prstGeom prst="bentArrow">
                  <a:avLst>
                    <a:gd name="adj1" fmla="val 35319"/>
                    <a:gd name="adj2" fmla="val 22522"/>
                    <a:gd name="adj3" fmla="val 25000"/>
                    <a:gd name="adj4" fmla="val 95138"/>
                  </a:avLst>
                </a:prstGeom>
                <a:solidFill>
                  <a:srgbClr val="6666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231775" marR="0" lvl="0" indent="-231775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9DDC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43" name="Curved Right Arrow 42"/>
                <p:cNvSpPr/>
                <p:nvPr/>
              </p:nvSpPr>
              <p:spPr bwMode="auto">
                <a:xfrm flipV="1">
                  <a:off x="884902" y="4357689"/>
                  <a:ext cx="3098800" cy="1676400"/>
                </a:xfrm>
                <a:prstGeom prst="curvedRightArrow">
                  <a:avLst>
                    <a:gd name="adj1" fmla="val 25000"/>
                    <a:gd name="adj2" fmla="val 43166"/>
                    <a:gd name="adj3" fmla="val 25000"/>
                  </a:avLst>
                </a:prstGeom>
                <a:solidFill>
                  <a:srgbClr val="6666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231775" marR="0" lvl="0" indent="-231775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9DDC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 bwMode="auto">
                <a:xfrm flipV="1">
                  <a:off x="249904" y="4963750"/>
                  <a:ext cx="304800" cy="825042"/>
                </a:xfrm>
                <a:prstGeom prst="rect">
                  <a:avLst/>
                </a:prstGeom>
                <a:solidFill>
                  <a:srgbClr val="6666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231775" marR="0" lvl="0" indent="-231775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9DDC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45" name="Block Arc 44"/>
                <p:cNvSpPr/>
                <p:nvPr/>
              </p:nvSpPr>
              <p:spPr bwMode="auto">
                <a:xfrm rot="7070710" flipV="1">
                  <a:off x="725677" y="5276517"/>
                  <a:ext cx="1037304" cy="914400"/>
                </a:xfrm>
                <a:prstGeom prst="blockArc">
                  <a:avLst>
                    <a:gd name="adj1" fmla="val 10853641"/>
                    <a:gd name="adj2" fmla="val 18291564"/>
                    <a:gd name="adj3" fmla="val 28221"/>
                  </a:avLst>
                </a:prstGeom>
                <a:solidFill>
                  <a:srgbClr val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231775" marR="0" lvl="0" indent="-231775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9DDC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 bwMode="auto">
                <a:xfrm flipV="1">
                  <a:off x="990600" y="5355055"/>
                  <a:ext cx="3289300" cy="683449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231775" marR="0" lvl="0" indent="-231775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9DDC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47" name="Right Arrow 46"/>
                <p:cNvSpPr/>
                <p:nvPr/>
              </p:nvSpPr>
              <p:spPr bwMode="auto">
                <a:xfrm>
                  <a:off x="437899" y="4357689"/>
                  <a:ext cx="3568700" cy="736852"/>
                </a:xfrm>
                <a:prstGeom prst="rightArrow">
                  <a:avLst>
                    <a:gd name="adj1" fmla="val 6695"/>
                    <a:gd name="adj2" fmla="val 59690"/>
                  </a:avLst>
                </a:prstGeom>
                <a:solidFill>
                  <a:srgbClr val="6666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231775" marR="0" lvl="0" indent="-231775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9DDC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40" name="Rectangle 39"/>
              <p:cNvSpPr/>
              <p:nvPr/>
            </p:nvSpPr>
            <p:spPr bwMode="auto">
              <a:xfrm>
                <a:off x="245141" y="4478152"/>
                <a:ext cx="435896" cy="140970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31775" marR="0" lvl="0" indent="-231775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9DDC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 bwMode="auto">
            <a:xfrm>
              <a:off x="249904" y="3695704"/>
              <a:ext cx="3331496" cy="511627"/>
            </a:xfrm>
            <a:prstGeom prst="rect">
              <a:avLst/>
            </a:prstGeom>
            <a:solidFill>
              <a:srgbClr val="3333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31775" marR="0" lvl="0" indent="-23177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9DDC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45141" y="1648194"/>
              <a:ext cx="4034759" cy="1894680"/>
              <a:chOff x="245141" y="1648194"/>
              <a:chExt cx="4034759" cy="1894680"/>
            </a:xfrm>
          </p:grpSpPr>
          <p:sp>
            <p:nvSpPr>
              <p:cNvPr id="30" name="Curved Right Arrow 29"/>
              <p:cNvSpPr/>
              <p:nvPr/>
            </p:nvSpPr>
            <p:spPr bwMode="auto">
              <a:xfrm>
                <a:off x="884902" y="1866474"/>
                <a:ext cx="3098800" cy="1676400"/>
              </a:xfrm>
              <a:prstGeom prst="curvedRightArrow">
                <a:avLst>
                  <a:gd name="adj1" fmla="val 25000"/>
                  <a:gd name="adj2" fmla="val 43166"/>
                  <a:gd name="adj3" fmla="val 25000"/>
                </a:avLst>
              </a:prstGeom>
              <a:solidFill>
                <a:srgbClr val="CCE2FE">
                  <a:lumMod val="2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31775" marR="0" lvl="0" indent="-231775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9DDC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31" name="Block Arc 30"/>
              <p:cNvSpPr/>
              <p:nvPr/>
            </p:nvSpPr>
            <p:spPr bwMode="auto">
              <a:xfrm rot="14529290">
                <a:off x="725677" y="1709646"/>
                <a:ext cx="1037304" cy="914400"/>
              </a:xfrm>
              <a:prstGeom prst="blockArc">
                <a:avLst>
                  <a:gd name="adj1" fmla="val 10853641"/>
                  <a:gd name="adj2" fmla="val 18291564"/>
                  <a:gd name="adj3" fmla="val 28221"/>
                </a:avLst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31775" marR="0" lvl="0" indent="-231775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9DDC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990600" y="1862059"/>
                <a:ext cx="3289300" cy="683449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31775" marR="0" lvl="0" indent="-231775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9DDC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245141" y="2012711"/>
                <a:ext cx="3761458" cy="1530163"/>
                <a:chOff x="245141" y="2012711"/>
                <a:chExt cx="3761458" cy="1530163"/>
              </a:xfrm>
            </p:grpSpPr>
            <p:sp>
              <p:nvSpPr>
                <p:cNvPr id="34" name="Right Triangle 33"/>
                <p:cNvSpPr/>
                <p:nvPr/>
              </p:nvSpPr>
              <p:spPr bwMode="auto">
                <a:xfrm>
                  <a:off x="249904" y="2399158"/>
                  <a:ext cx="3399504" cy="1023253"/>
                </a:xfrm>
                <a:prstGeom prst="rtTriangle">
                  <a:avLst/>
                </a:prstGeom>
                <a:solidFill>
                  <a:srgbClr val="CCE2FE">
                    <a:lumMod val="25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231775" marR="0" lvl="0" indent="-231775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9DDC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35" name="Bent Arrow 34"/>
                <p:cNvSpPr/>
                <p:nvPr/>
              </p:nvSpPr>
              <p:spPr bwMode="auto">
                <a:xfrm flipV="1">
                  <a:off x="245141" y="2012711"/>
                  <a:ext cx="3708400" cy="1476836"/>
                </a:xfrm>
                <a:prstGeom prst="bentArrow">
                  <a:avLst>
                    <a:gd name="adj1" fmla="val 35319"/>
                    <a:gd name="adj2" fmla="val 22522"/>
                    <a:gd name="adj3" fmla="val 25000"/>
                    <a:gd name="adj4" fmla="val 95138"/>
                  </a:avLst>
                </a:prstGeom>
                <a:solidFill>
                  <a:srgbClr val="CCE2FE">
                    <a:lumMod val="25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231775" marR="0" lvl="0" indent="-231775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9DDC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 bwMode="auto">
                <a:xfrm>
                  <a:off x="249904" y="2111771"/>
                  <a:ext cx="304800" cy="825042"/>
                </a:xfrm>
                <a:prstGeom prst="rect">
                  <a:avLst/>
                </a:prstGeom>
                <a:solidFill>
                  <a:srgbClr val="CCE2FE">
                    <a:lumMod val="25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231775" marR="0" lvl="0" indent="-231775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9DDC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37" name="Right Arrow 36"/>
                <p:cNvSpPr/>
                <p:nvPr/>
              </p:nvSpPr>
              <p:spPr bwMode="auto">
                <a:xfrm flipV="1">
                  <a:off x="437899" y="2806022"/>
                  <a:ext cx="3568700" cy="736852"/>
                </a:xfrm>
                <a:prstGeom prst="rightArrow">
                  <a:avLst>
                    <a:gd name="adj1" fmla="val 6695"/>
                    <a:gd name="adj2" fmla="val 59690"/>
                  </a:avLst>
                </a:prstGeom>
                <a:solidFill>
                  <a:srgbClr val="CCE2FE">
                    <a:lumMod val="25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231775" marR="0" lvl="0" indent="-231775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9DDC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272764" y="3048000"/>
                  <a:ext cx="2438400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</a:rPr>
                    <a:t>New people needed</a:t>
                  </a:r>
                  <a:endParaRPr kumimoji="0" lang="en-US" sz="14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6" name="TextBox 25"/>
            <p:cNvSpPr txBox="1"/>
            <p:nvPr/>
          </p:nvSpPr>
          <p:spPr>
            <a:xfrm>
              <a:off x="272764" y="3800448"/>
              <a:ext cx="24384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New mindsets needed</a:t>
              </a:r>
              <a:endPara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2764" y="4519863"/>
              <a:ext cx="24384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New capabilities needed</a:t>
              </a:r>
              <a:endPara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99103" y="1714500"/>
              <a:ext cx="867697" cy="65377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31775" marR="0" lvl="0" indent="-23177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9DDC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22903" y="5552205"/>
              <a:ext cx="867697" cy="65377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31775" marR="0" lvl="0" indent="-23177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9DDC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81216" y="2760082"/>
            <a:ext cx="1618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</a:rPr>
              <a:t>Workforce demographic shifts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8002" y="3895879"/>
            <a:ext cx="1812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</a:rPr>
              <a:t>Transformative industry change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2400" y="4911304"/>
            <a:ext cx="1947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</a:rPr>
              <a:t>Changing nature of leadership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5868145" y="5048944"/>
            <a:ext cx="3047254" cy="1369606"/>
            <a:chOff x="152398" y="1798528"/>
            <a:chExt cx="2461986" cy="1369606"/>
          </a:xfrm>
        </p:grpSpPr>
        <p:sp>
          <p:nvSpPr>
            <p:cNvPr id="52" name="TextBox 51"/>
            <p:cNvSpPr txBox="1"/>
            <p:nvPr/>
          </p:nvSpPr>
          <p:spPr>
            <a:xfrm>
              <a:off x="152399" y="2060138"/>
              <a:ext cx="2461985" cy="1107996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Employees 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no longer respond to top-down </a:t>
              </a: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leadership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Hierarchies and existing methods make it hard to be </a:t>
              </a: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agile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Transformative 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leaders are necessary </a:t>
              </a: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now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52398" y="1798528"/>
              <a:ext cx="2461985" cy="276999"/>
            </a:xfrm>
            <a:prstGeom prst="rect">
              <a:avLst/>
            </a:prstGeom>
            <a:solidFill>
              <a:srgbClr val="6666FF"/>
            </a:solidFill>
            <a:ln w="1905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The Challenge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861462" y="3524053"/>
            <a:ext cx="3053937" cy="1384995"/>
            <a:chOff x="6026152" y="1828800"/>
            <a:chExt cx="2760434" cy="1384995"/>
          </a:xfrm>
        </p:grpSpPr>
        <p:sp>
          <p:nvSpPr>
            <p:cNvPr id="55" name="TextBox 54"/>
            <p:cNvSpPr txBox="1"/>
            <p:nvPr/>
          </p:nvSpPr>
          <p:spPr>
            <a:xfrm>
              <a:off x="6026152" y="2105799"/>
              <a:ext cx="2760433" cy="1107996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Customers 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want </a:t>
              </a: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simplicity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, </a:t>
              </a: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assurance 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and </a:t>
              </a: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to feel 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 </a:t>
              </a: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control.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Growth in renewables </a:t>
              </a: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&amp; 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smart technologies will drive significant investments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Regulatory dynamics shifting to support non-traditional </a:t>
              </a: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filings.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026152" y="1828800"/>
              <a:ext cx="2760434" cy="276999"/>
            </a:xfrm>
            <a:prstGeom prst="rect">
              <a:avLst/>
            </a:prstGeom>
            <a:solidFill>
              <a:srgbClr val="333399"/>
            </a:solidFill>
            <a:ln w="1905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The Challenge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861462" y="1975155"/>
            <a:ext cx="3053937" cy="1353979"/>
            <a:chOff x="6318249" y="4437221"/>
            <a:chExt cx="2461985" cy="1353979"/>
          </a:xfrm>
        </p:grpSpPr>
        <p:sp>
          <p:nvSpPr>
            <p:cNvPr id="58" name="TextBox 57"/>
            <p:cNvSpPr txBox="1"/>
            <p:nvPr/>
          </p:nvSpPr>
          <p:spPr>
            <a:xfrm>
              <a:off x="6318249" y="4683204"/>
              <a:ext cx="2461985" cy="1107996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Half of the workforce 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is expected to retire in the next 10 years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Newest  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generations </a:t>
              </a: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seek more mobility and change in their careers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New and different competencies will be needed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318249" y="4437221"/>
              <a:ext cx="2461985" cy="27699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The Challenge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011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55108" y="1124744"/>
            <a:ext cx="8836492" cy="5580856"/>
          </a:xfrm>
          <a:prstGeom prst="rect">
            <a:avLst/>
          </a:prstGeom>
          <a:solidFill>
            <a:srgbClr val="FFFFFF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228600"/>
            <a:ext cx="883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EDGE Leadership Forum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/>
            </a:r>
            <a:b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</a:b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Talent, Strategy &amp; Leadership Disruption in a Changing Utility Industry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21" y="2811524"/>
            <a:ext cx="1780190" cy="8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1414" y="1100034"/>
            <a:ext cx="8563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July 2016 - Duke University’s Fuqua School of Business convened a group of senior utility industry executives, faculty experts and management thought leaders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20" y="2321972"/>
            <a:ext cx="950974" cy="96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17" y="4508570"/>
            <a:ext cx="1310237" cy="72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20" y="3612225"/>
            <a:ext cx="2246153" cy="53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267" y="4935810"/>
            <a:ext cx="1295339" cy="101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70" y="5460178"/>
            <a:ext cx="1801575" cy="48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594" y="6044232"/>
            <a:ext cx="1708302" cy="7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820" y="4244035"/>
            <a:ext cx="1658094" cy="62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971800" y="1759163"/>
            <a:ext cx="6086948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E2FE">
                    <a:lumMod val="25000"/>
                  </a:srgbClr>
                </a:solidFill>
                <a:effectLst/>
                <a:uLnTx/>
                <a:uFillTx/>
              </a:rPr>
              <a:t>Provided a platform for industry peers to learn from each other and discuss best practices in managing talent to navigate an unpredictable future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CCE2FE">
                  <a:lumMod val="25000"/>
                </a:srgbClr>
              </a:solidFill>
              <a:effectLst/>
              <a:uLnTx/>
              <a:uFillTx/>
            </a:endParaRPr>
          </a:p>
          <a:p>
            <a:pPr marL="1485900" marR="0" lvl="3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en-US" sz="1800" kern="0" dirty="0" smtClean="0">
                <a:solidFill>
                  <a:srgbClr val="CCE2FE">
                    <a:lumMod val="25000"/>
                  </a:srgbClr>
                </a:solidFill>
              </a:rPr>
              <a:t>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CE2FE">
                    <a:lumMod val="25000"/>
                  </a:srgbClr>
                </a:solidFill>
                <a:effectLst/>
                <a:uLnTx/>
                <a:uFillTx/>
              </a:rPr>
              <a:t>valuated the critical human capital challenges and opportunities facing the industry in the next decade </a:t>
            </a:r>
          </a:p>
          <a:p>
            <a:pPr marL="1485900" marR="0" lvl="3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CE2FE">
                    <a:lumMod val="25000"/>
                  </a:srgbClr>
                </a:solidFill>
                <a:effectLst/>
                <a:uLnTx/>
                <a:uFillTx/>
              </a:rPr>
              <a:t>Evaluated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E2FE">
                    <a:lumMod val="25000"/>
                  </a:srgbClr>
                </a:solidFill>
                <a:effectLst/>
                <a:uLnTx/>
                <a:uFillTx/>
              </a:rPr>
              <a:t>how industry transformations are compelling energy companies to rethink traditional approaches to workforce development and knowledge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CE2FE">
                    <a:lumMod val="25000"/>
                  </a:srgbClr>
                </a:solidFill>
                <a:effectLst/>
                <a:uLnTx/>
                <a:uFillTx/>
              </a:rPr>
              <a:t>transfer</a:t>
            </a:r>
          </a:p>
          <a:p>
            <a:pPr marL="1485900" marR="0" lvl="3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CE2FE">
                    <a:lumMod val="25000"/>
                  </a:srgbClr>
                </a:solidFill>
                <a:effectLst/>
                <a:uLnTx/>
                <a:uFillTx/>
              </a:rPr>
              <a:t>Considered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E2FE">
                    <a:lumMod val="25000"/>
                  </a:srgbClr>
                </a:solidFill>
                <a:effectLst/>
                <a:uLnTx/>
                <a:uFillTx/>
              </a:rPr>
              <a:t>insights from similar transitions in other industries and cultures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CCE2FE">
                  <a:lumMod val="25000"/>
                </a:srgbClr>
              </a:solidFill>
              <a:effectLst/>
              <a:uLnTx/>
              <a:uFillTx/>
            </a:endParaRPr>
          </a:p>
          <a:p>
            <a:pPr marL="1485900" marR="0" lvl="3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CE2FE">
                    <a:lumMod val="25000"/>
                  </a:srgbClr>
                </a:solidFill>
                <a:effectLst/>
                <a:uLnTx/>
                <a:uFillTx/>
              </a:rPr>
              <a:t>Explored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E2FE">
                    <a:lumMod val="25000"/>
                  </a:srgbClr>
                </a:solidFill>
                <a:effectLst/>
                <a:uLnTx/>
                <a:uFillTx/>
              </a:rPr>
              <a:t>ideas for attracting, retaining, and developing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CE2FE">
                    <a:lumMod val="25000"/>
                  </a:srgbClr>
                </a:solidFill>
                <a:effectLst/>
                <a:uLnTx/>
                <a:uFillTx/>
              </a:rPr>
              <a:t>talent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CCE2FE">
                  <a:lumMod val="25000"/>
                </a:srgbClr>
              </a:solidFill>
              <a:effectLst/>
              <a:uLnTx/>
              <a:uFillTx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0" y="990600"/>
            <a:ext cx="8763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1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504" y="1124744"/>
            <a:ext cx="8798496" cy="5544616"/>
          </a:xfrm>
        </p:spPr>
        <p:txBody>
          <a:bodyPr/>
          <a:lstStyle/>
          <a:p>
            <a:pPr marL="5080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/>
              <a:t>Bootstrapping resources to increase impact.</a:t>
            </a:r>
          </a:p>
          <a:p>
            <a:pPr marL="5080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Aligning funding with priorities. Providing a safe space for convening diverse stakeholders in a polarizing field. </a:t>
            </a:r>
          </a:p>
          <a:p>
            <a:pPr marL="5080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/>
              <a:t>Expand </a:t>
            </a:r>
            <a:r>
              <a:rPr lang="en-US" sz="2400" dirty="0"/>
              <a:t>the talent </a:t>
            </a:r>
            <a:r>
              <a:rPr lang="en-US" sz="2400" dirty="0" smtClean="0"/>
              <a:t>pipeline outside of energy industry.   E.g. how to get MBAs interested in water careers?</a:t>
            </a:r>
          </a:p>
          <a:p>
            <a:pPr marL="508000" indent="-457200">
              <a:spcAft>
                <a:spcPts val="1200"/>
              </a:spcAft>
              <a:buFont typeface="+mj-lt"/>
              <a:buAutoNum type="arabicPeriod"/>
            </a:pPr>
            <a:r>
              <a:rPr lang="mr-IN" sz="2400" dirty="0" smtClean="0"/>
              <a:t>…</a:t>
            </a:r>
            <a:endParaRPr lang="en-US" sz="2400" dirty="0" smtClean="0"/>
          </a:p>
          <a:p>
            <a:pPr marL="508000" indent="-457200">
              <a:spcAft>
                <a:spcPts val="1200"/>
              </a:spcAft>
              <a:buFont typeface="+mj-lt"/>
              <a:buAutoNum type="arabicPeriod"/>
            </a:pPr>
            <a:endParaRPr lang="en-US" sz="2400" dirty="0" smtClean="0"/>
          </a:p>
          <a:p>
            <a:pPr marL="508000" indent="-457200">
              <a:spcAft>
                <a:spcPts val="1200"/>
              </a:spcAft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505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996952"/>
            <a:ext cx="7772400" cy="1362075"/>
          </a:xfrm>
        </p:spPr>
        <p:txBody>
          <a:bodyPr/>
          <a:lstStyle/>
          <a:p>
            <a:pPr algn="ctr"/>
            <a:r>
              <a:rPr lang="en-US" i="1" dirty="0" smtClean="0"/>
              <a:t>Questions?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241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universities in tackling “wicked problems”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504" y="1124744"/>
            <a:ext cx="8402960" cy="5733256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US" b="1" dirty="0" smtClean="0"/>
              <a:t>What’s the problem</a:t>
            </a:r>
            <a:r>
              <a:rPr lang="en-US" dirty="0" smtClean="0"/>
              <a:t>?</a:t>
            </a:r>
          </a:p>
          <a:p>
            <a:pPr lvl="1"/>
            <a:r>
              <a:rPr lang="en-US" sz="2000" dirty="0" smtClean="0"/>
              <a:t>Global sustainability challenges (climate, water, poverty, health, human rights, materials) are </a:t>
            </a:r>
            <a:r>
              <a:rPr lang="en-US" sz="2000" i="1" dirty="0" smtClean="0"/>
              <a:t>wicked problems.</a:t>
            </a:r>
          </a:p>
          <a:p>
            <a:pPr lvl="1"/>
            <a:r>
              <a:rPr lang="en-US" sz="2000" dirty="0" smtClean="0"/>
              <a:t>Universities historically organized around disciplines, not problems.</a:t>
            </a:r>
          </a:p>
          <a:p>
            <a:pPr lvl="1"/>
            <a:r>
              <a:rPr lang="en-US" sz="2000" dirty="0" smtClean="0"/>
              <a:t>Academic production is not well-aligned to addressing rapidly evolving problems.</a:t>
            </a:r>
          </a:p>
          <a:p>
            <a:pPr lvl="1"/>
            <a:r>
              <a:rPr lang="en-US" sz="2000" dirty="0" smtClean="0"/>
              <a:t>Students aren’t prepared to effectively tackle wicked problems, and career paths are not clearly defined.</a:t>
            </a:r>
          </a:p>
          <a:p>
            <a:pPr lvl="1"/>
            <a:r>
              <a:rPr lang="en-US" sz="2000" dirty="0" smtClean="0"/>
              <a:t>Growing momentum of sustainability transition </a:t>
            </a:r>
            <a:r>
              <a:rPr lang="mr-IN" sz="2000" dirty="0" smtClean="0"/>
              <a:t>–</a:t>
            </a:r>
            <a:r>
              <a:rPr lang="en-US" sz="2000" dirty="0" smtClean="0"/>
              <a:t> </a:t>
            </a:r>
            <a:r>
              <a:rPr lang="en-US" sz="2000" b="1" i="1" dirty="0" smtClean="0"/>
              <a:t>but</a:t>
            </a:r>
            <a:r>
              <a:rPr lang="en-US" sz="2000" dirty="0" smtClean="0"/>
              <a:t> efforts are not keeping up with the pace and urgency of challenges.</a:t>
            </a:r>
          </a:p>
          <a:p>
            <a:pPr lvl="1"/>
            <a:endParaRPr lang="en-US" sz="1000" dirty="0" smtClean="0"/>
          </a:p>
          <a:p>
            <a:r>
              <a:rPr lang="en-US" b="1" dirty="0" smtClean="0"/>
              <a:t>University responses</a:t>
            </a:r>
          </a:p>
          <a:p>
            <a:pPr lvl="1"/>
            <a:r>
              <a:rPr lang="en-US" sz="2000" dirty="0" smtClean="0"/>
              <a:t>Problem/opportunity-focused programs, majors, funding sources.</a:t>
            </a:r>
          </a:p>
          <a:p>
            <a:pPr lvl="1"/>
            <a:r>
              <a:rPr lang="en-US" sz="2000" dirty="0"/>
              <a:t>Growing supply </a:t>
            </a:r>
            <a:r>
              <a:rPr lang="en-US" sz="2000" i="1" dirty="0"/>
              <a:t>and</a:t>
            </a:r>
            <a:r>
              <a:rPr lang="en-US" sz="2000" dirty="0"/>
              <a:t> demand for experiential learning</a:t>
            </a:r>
          </a:p>
          <a:p>
            <a:pPr lvl="1"/>
            <a:r>
              <a:rPr lang="en-US" sz="2000" dirty="0" smtClean="0"/>
              <a:t>Creative academic partnerships with industry, government, NGOs, and other stakeholders.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531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1015988" y="-74746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701" y="2132856"/>
            <a:ext cx="5698348" cy="42484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0" y="260648"/>
            <a:ext cx="301236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0800" indent="0">
              <a:buNone/>
            </a:pPr>
            <a:r>
              <a:rPr lang="en-US" sz="3200" b="1" dirty="0">
                <a:solidFill>
                  <a:srgbClr val="000099"/>
                </a:solidFill>
              </a:rPr>
              <a:t>EDGE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1584176"/>
          </a:xfrm>
          <a:noFill/>
        </p:spPr>
        <p:txBody>
          <a:bodyPr/>
          <a:lstStyle/>
          <a:p>
            <a:pPr marL="50800" indent="0">
              <a:spcBef>
                <a:spcPts val="0"/>
              </a:spcBef>
              <a:buNone/>
            </a:pPr>
            <a:r>
              <a:rPr lang="en-US" sz="2200" b="1" i="1" dirty="0" smtClean="0"/>
              <a:t>Create a dynamic hub </a:t>
            </a:r>
            <a:r>
              <a:rPr lang="en-US" sz="2200" b="1" i="1" dirty="0"/>
              <a:t>for education, thought </a:t>
            </a:r>
            <a:r>
              <a:rPr lang="en-US" sz="2200" b="1" i="1" dirty="0" smtClean="0"/>
              <a:t>leadership, and industry engagement leveraging the power of business to address the global </a:t>
            </a:r>
            <a:r>
              <a:rPr lang="en-US" sz="2200" b="1" i="1" dirty="0"/>
              <a:t>challenges of </a:t>
            </a:r>
            <a:r>
              <a:rPr lang="en-US" sz="2200" b="1" i="1" dirty="0" smtClean="0"/>
              <a:t>energy, human </a:t>
            </a:r>
            <a:r>
              <a:rPr lang="en-US" sz="2200" b="1" i="1" dirty="0"/>
              <a:t>development, and </a:t>
            </a:r>
            <a:r>
              <a:rPr lang="en-US" sz="2200" b="1" i="1" dirty="0" smtClean="0"/>
              <a:t>environment.</a:t>
            </a:r>
          </a:p>
          <a:p>
            <a:pPr marL="50800" indent="0">
              <a:buNone/>
            </a:pPr>
            <a:endParaRPr lang="en-US" sz="2200" b="1" i="1" dirty="0"/>
          </a:p>
          <a:p>
            <a:endParaRPr lang="en-US" sz="2200" i="1" dirty="0"/>
          </a:p>
        </p:txBody>
      </p:sp>
      <p:sp>
        <p:nvSpPr>
          <p:cNvPr id="4" name="Triangle 3"/>
          <p:cNvSpPr/>
          <p:nvPr/>
        </p:nvSpPr>
        <p:spPr>
          <a:xfrm>
            <a:off x="4139952" y="4077072"/>
            <a:ext cx="720080" cy="720080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8850305">
            <a:off x="4591611" y="3563480"/>
            <a:ext cx="2194439" cy="292868"/>
          </a:xfrm>
          <a:prstGeom prst="rightArrow">
            <a:avLst/>
          </a:prstGeom>
          <a:gradFill>
            <a:gsLst>
              <a:gs pos="3996">
                <a:srgbClr val="002060"/>
              </a:gs>
              <a:gs pos="0">
                <a:schemeClr val="accent1">
                  <a:lumMod val="5000"/>
                  <a:lumOff val="95000"/>
                </a:schemeClr>
              </a:gs>
              <a:gs pos="6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72200" y="2708920"/>
            <a:ext cx="2247895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smtClean="0"/>
              <a:t>Business as catalyst</a:t>
            </a:r>
            <a:endParaRPr lang="en-US" b="1" i="1"/>
          </a:p>
        </p:txBody>
      </p:sp>
      <p:sp>
        <p:nvSpPr>
          <p:cNvPr id="10" name="Right Arrow 9"/>
          <p:cNvSpPr/>
          <p:nvPr/>
        </p:nvSpPr>
        <p:spPr>
          <a:xfrm rot="2145838">
            <a:off x="2631421" y="3634161"/>
            <a:ext cx="1875514" cy="281413"/>
          </a:xfrm>
          <a:prstGeom prst="rightArrow">
            <a:avLst/>
          </a:prstGeom>
          <a:gradFill>
            <a:gsLst>
              <a:gs pos="3996">
                <a:srgbClr val="002060"/>
              </a:gs>
              <a:gs pos="0">
                <a:schemeClr val="accent1">
                  <a:lumMod val="5000"/>
                  <a:lumOff val="95000"/>
                </a:schemeClr>
              </a:gs>
              <a:gs pos="6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5988" y="2895326"/>
            <a:ext cx="224789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smtClean="0"/>
              <a:t>Business risk</a:t>
            </a:r>
            <a:endParaRPr lang="en-US" b="1" i="1"/>
          </a:p>
        </p:txBody>
      </p:sp>
    </p:spTree>
    <p:extLst>
      <p:ext uri="{BB962C8B-B14F-4D97-AF65-F5344CB8AC3E}">
        <p14:creationId xmlns:p14="http://schemas.microsoft.com/office/powerpoint/2010/main" val="182796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108" y="1124744"/>
            <a:ext cx="8737372" cy="5400600"/>
          </a:xfrm>
          <a:prstGeom prst="rect">
            <a:avLst/>
          </a:prstGeom>
          <a:solidFill>
            <a:srgbClr val="FFFFFF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Education and student support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5108" y="2780927"/>
            <a:ext cx="8737372" cy="3384377"/>
            <a:chOff x="155108" y="2403498"/>
            <a:chExt cx="8737372" cy="3001582"/>
          </a:xfrm>
        </p:grpSpPr>
        <p:sp>
          <p:nvSpPr>
            <p:cNvPr id="6" name="Rectangle 5"/>
            <p:cNvSpPr/>
            <p:nvPr/>
          </p:nvSpPr>
          <p:spPr>
            <a:xfrm>
              <a:off x="155108" y="2403498"/>
              <a:ext cx="2040628" cy="70249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4003" rIns="0" bIns="2400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latin typeface="Arial" pitchFamily="34" charset="0"/>
                  <a:cs typeface="Arial" pitchFamily="34" charset="0"/>
                </a:rPr>
                <a:t>Curriculum</a:t>
              </a:r>
              <a:endParaRPr lang="en-US" sz="1800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203275" y="3233723"/>
              <a:ext cx="1992461" cy="2171357"/>
            </a:xfrm>
            <a:custGeom>
              <a:avLst/>
              <a:gdLst>
                <a:gd name="connsiteX0" fmla="*/ 0 w 1848445"/>
                <a:gd name="connsiteY0" fmla="*/ 0 h 3237561"/>
                <a:gd name="connsiteX1" fmla="*/ 1848445 w 1848445"/>
                <a:gd name="connsiteY1" fmla="*/ 0 h 3237561"/>
                <a:gd name="connsiteX2" fmla="*/ 1848445 w 1848445"/>
                <a:gd name="connsiteY2" fmla="*/ 3237561 h 3237561"/>
                <a:gd name="connsiteX3" fmla="*/ 0 w 1848445"/>
                <a:gd name="connsiteY3" fmla="*/ 3237561 h 3237561"/>
                <a:gd name="connsiteX4" fmla="*/ 0 w 1848445"/>
                <a:gd name="connsiteY4" fmla="*/ 0 h 3237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8445" h="3237561">
                  <a:moveTo>
                    <a:pt x="0" y="0"/>
                  </a:moveTo>
                  <a:lnTo>
                    <a:pt x="1848445" y="0"/>
                  </a:lnTo>
                  <a:lnTo>
                    <a:pt x="1848445" y="3237561"/>
                  </a:lnTo>
                  <a:lnTo>
                    <a:pt x="0" y="32375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>
                  <a:solidFill>
                    <a:schemeClr val="accent4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MBA Concentration in Energy &amp; Environment 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dirty="0" smtClean="0">
                  <a:solidFill>
                    <a:schemeClr val="accent4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MBA Concentration in Energy Finance</a:t>
              </a:r>
              <a:endParaRPr lang="en-US" sz="1400" kern="1200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>
                  <a:solidFill>
                    <a:schemeClr val="accent4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MEM/MBA Joint Degree</a:t>
              </a:r>
              <a:endParaRPr lang="en-US" sz="1400" kern="1200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</a:pPr>
              <a:r>
                <a:rPr lang="en-US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EDGE </a:t>
              </a: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Seminars in Energy &amp; </a:t>
              </a:r>
              <a:r>
                <a:rPr lang="en-US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Environment</a:t>
              </a:r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</a:pPr>
              <a:r>
                <a:rPr lang="en-US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Executive MBA concentrations</a:t>
              </a:r>
              <a:endParaRPr lang="en-US" sz="1400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267744" y="2403498"/>
              <a:ext cx="2034303" cy="70249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4003" rIns="0" bIns="24003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Experiential </a:t>
              </a: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Learning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267744" y="3233723"/>
              <a:ext cx="2016224" cy="2171357"/>
            </a:xfrm>
            <a:custGeom>
              <a:avLst/>
              <a:gdLst>
                <a:gd name="connsiteX0" fmla="*/ 0 w 1848445"/>
                <a:gd name="connsiteY0" fmla="*/ 0 h 3237561"/>
                <a:gd name="connsiteX1" fmla="*/ 1848445 w 1848445"/>
                <a:gd name="connsiteY1" fmla="*/ 0 h 3237561"/>
                <a:gd name="connsiteX2" fmla="*/ 1848445 w 1848445"/>
                <a:gd name="connsiteY2" fmla="*/ 3237561 h 3237561"/>
                <a:gd name="connsiteX3" fmla="*/ 0 w 1848445"/>
                <a:gd name="connsiteY3" fmla="*/ 3237561 h 3237561"/>
                <a:gd name="connsiteX4" fmla="*/ 0 w 1848445"/>
                <a:gd name="connsiteY4" fmla="*/ 0 h 3237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8445" h="3237561">
                  <a:moveTo>
                    <a:pt x="0" y="0"/>
                  </a:moveTo>
                  <a:lnTo>
                    <a:pt x="1848445" y="0"/>
                  </a:lnTo>
                  <a:lnTo>
                    <a:pt x="1848445" y="3237561"/>
                  </a:lnTo>
                  <a:lnTo>
                    <a:pt x="0" y="32375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>
                  <a:solidFill>
                    <a:schemeClr val="accent4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Client Consulting Practicum</a:t>
              </a:r>
              <a:endParaRPr lang="en-US" sz="1400" kern="1200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>
                  <a:solidFill>
                    <a:schemeClr val="accent4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Mentored Study</a:t>
              </a:r>
              <a:endParaRPr lang="en-US" sz="1400" kern="1200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>
                  <a:solidFill>
                    <a:schemeClr val="accent4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Fuqua On Board</a:t>
              </a:r>
              <a:endParaRPr lang="en-US" sz="1400" kern="1200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</a:pPr>
              <a:r>
                <a:rPr lang="en-US" sz="1400" dirty="0" smtClean="0">
                  <a:solidFill>
                    <a:schemeClr val="accent4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Bass Connections</a:t>
              </a:r>
              <a:endParaRPr lang="en-US" sz="1400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>
                  <a:solidFill>
                    <a:schemeClr val="accent4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Internships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dirty="0" smtClean="0">
                  <a:solidFill>
                    <a:schemeClr val="accent4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Case competitions (internal &amp; external)</a:t>
              </a:r>
              <a:endParaRPr lang="en-US" sz="1400" kern="1200" dirty="0" smtClean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16229" y="2403498"/>
              <a:ext cx="2171995" cy="73263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4003" rIns="0" bIns="2400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Extracurricular/ Enrichment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425900" y="3233723"/>
              <a:ext cx="2162324" cy="2171357"/>
            </a:xfrm>
            <a:custGeom>
              <a:avLst/>
              <a:gdLst>
                <a:gd name="connsiteX0" fmla="*/ 0 w 1848445"/>
                <a:gd name="connsiteY0" fmla="*/ 0 h 3237561"/>
                <a:gd name="connsiteX1" fmla="*/ 1848445 w 1848445"/>
                <a:gd name="connsiteY1" fmla="*/ 0 h 3237561"/>
                <a:gd name="connsiteX2" fmla="*/ 1848445 w 1848445"/>
                <a:gd name="connsiteY2" fmla="*/ 3237561 h 3237561"/>
                <a:gd name="connsiteX3" fmla="*/ 0 w 1848445"/>
                <a:gd name="connsiteY3" fmla="*/ 3237561 h 3237561"/>
                <a:gd name="connsiteX4" fmla="*/ 0 w 1848445"/>
                <a:gd name="connsiteY4" fmla="*/ 0 h 3237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8445" h="3237561">
                  <a:moveTo>
                    <a:pt x="0" y="0"/>
                  </a:moveTo>
                  <a:lnTo>
                    <a:pt x="1848445" y="0"/>
                  </a:lnTo>
                  <a:lnTo>
                    <a:pt x="1848445" y="3237561"/>
                  </a:lnTo>
                  <a:lnTo>
                    <a:pt x="0" y="32375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Duke Energy </a:t>
              </a:r>
              <a:r>
                <a:rPr lang="en-US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Week</a:t>
              </a:r>
              <a:endParaRPr lang="en-US" sz="14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Sustainable Business &amp; Social Impact Conference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Energy Club, MEM/MBA Club, Net Impact</a:t>
              </a:r>
              <a:endParaRPr lang="en-US" sz="14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Duke University Energy Initiative</a:t>
              </a:r>
              <a:endParaRPr lang="en-US" sz="14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732240" y="2403498"/>
              <a:ext cx="2088232" cy="73263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4003" rIns="0" bIns="24003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Career </a:t>
              </a:r>
              <a:br>
                <a:rPr lang="en-US" sz="18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Development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732240" y="3233723"/>
              <a:ext cx="2160240" cy="2171357"/>
            </a:xfrm>
            <a:custGeom>
              <a:avLst/>
              <a:gdLst>
                <a:gd name="connsiteX0" fmla="*/ 0 w 1848445"/>
                <a:gd name="connsiteY0" fmla="*/ 0 h 3237561"/>
                <a:gd name="connsiteX1" fmla="*/ 1848445 w 1848445"/>
                <a:gd name="connsiteY1" fmla="*/ 0 h 3237561"/>
                <a:gd name="connsiteX2" fmla="*/ 1848445 w 1848445"/>
                <a:gd name="connsiteY2" fmla="*/ 3237561 h 3237561"/>
                <a:gd name="connsiteX3" fmla="*/ 0 w 1848445"/>
                <a:gd name="connsiteY3" fmla="*/ 3237561 h 3237561"/>
                <a:gd name="connsiteX4" fmla="*/ 0 w 1848445"/>
                <a:gd name="connsiteY4" fmla="*/ 0 h 3237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8445" h="3237561">
                  <a:moveTo>
                    <a:pt x="0" y="0"/>
                  </a:moveTo>
                  <a:lnTo>
                    <a:pt x="1848445" y="0"/>
                  </a:lnTo>
                  <a:lnTo>
                    <a:pt x="1848445" y="3237561"/>
                  </a:lnTo>
                  <a:lnTo>
                    <a:pt x="0" y="32375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>
                  <a:solidFill>
                    <a:schemeClr val="accent4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Career Intensives: Energy &amp; Sustainability</a:t>
              </a:r>
            </a:p>
            <a:p>
              <a:pPr marL="171450" lvl="1" indent="-171450" defTabSz="8001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</a:pPr>
              <a:r>
                <a:rPr lang="en-US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“Week </a:t>
              </a: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 </a:t>
              </a:r>
              <a:r>
                <a:rPr lang="en-US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Cities” </a:t>
              </a: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trips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>
                  <a:solidFill>
                    <a:schemeClr val="accent4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EDGE Advisory Board</a:t>
              </a:r>
              <a:endParaRPr lang="en-US" sz="1400" kern="1200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>
                  <a:solidFill>
                    <a:schemeClr val="accent4">
                      <a:lumMod val="25000"/>
                    </a:schemeClr>
                  </a:solidFill>
                  <a:latin typeface="Arial" pitchFamily="34" charset="0"/>
                  <a:cs typeface="Arial" pitchFamily="34" charset="0"/>
                </a:rPr>
                <a:t>On-campus E&amp;E recruiting</a:t>
              </a:r>
              <a:endParaRPr lang="en-US" sz="1400" kern="1200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E&amp;E career coaching, job search teams, workshops</a:t>
              </a:r>
              <a:endParaRPr lang="en-US" sz="1400" kern="1200" dirty="0">
                <a:solidFill>
                  <a:schemeClr val="accent4">
                    <a:lumMod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" name="Picture 3" descr="154110_energy00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1388774"/>
            <a:ext cx="2088232" cy="139215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7" name="Picture 16" descr="SolarFabrik, Freibur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67744" y="1412776"/>
            <a:ext cx="2016224" cy="136815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0" name="Picture 19" descr="023710_sbsi09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7984" y="1412776"/>
            <a:ext cx="2160240" cy="136815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2" name="Picture 21" descr="p000000048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436122"/>
            <a:ext cx="2016224" cy="134480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7600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ergy Week at Duke 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14" y="-1"/>
            <a:ext cx="5078745" cy="138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creenshot 2016-10-04 16.19.4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14" y="1261553"/>
            <a:ext cx="6696743" cy="559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03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504" y="152400"/>
            <a:ext cx="8798496" cy="784225"/>
          </a:xfrm>
          <a:solidFill>
            <a:schemeClr val="bg1"/>
          </a:solidFill>
        </p:spPr>
        <p:txBody>
          <a:bodyPr/>
          <a:lstStyle/>
          <a:p>
            <a:r>
              <a:rPr lang="en-US" i="1" dirty="0"/>
              <a:t>Business for Good</a:t>
            </a:r>
            <a:r>
              <a:rPr lang="en-US" dirty="0"/>
              <a:t>: Virtual MBA </a:t>
            </a:r>
            <a:r>
              <a:rPr lang="en-US"/>
              <a:t>Career </a:t>
            </a:r>
            <a:r>
              <a:rPr lang="en-US" smtClean="0"/>
              <a:t>Fair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Join </a:t>
            </a:r>
            <a:r>
              <a:rPr lang="en-US" sz="1800" dirty="0"/>
              <a:t>Cornell University’s Samuel Curtis Johnson Graduate School of Management, University of Michigan’s </a:t>
            </a:r>
            <a:r>
              <a:rPr lang="en-US" sz="1800" dirty="0" err="1"/>
              <a:t>Erb</a:t>
            </a:r>
            <a:r>
              <a:rPr lang="en-US" sz="1800" dirty="0"/>
              <a:t> Institute, Duke University’s Fuqua School of Business, MIT Sloan School of Management, Yale School of Management, and UNC’s Kenan-Flagler Business School as we connect mission-minded MBA students with employers in sustainability, CSR, social entrepreneurship, and impact investing disciplines.  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In </a:t>
            </a:r>
            <a:r>
              <a:rPr lang="en-US" sz="1800" dirty="0"/>
              <a:t>this “virtual career fair” format, students and employers will have a chance to network via chat rooms in real time.  Open to both first-year and second-year MBA students (including dual-degree students) from the sponsoring schools. </a:t>
            </a:r>
          </a:p>
          <a:p>
            <a:endParaRPr lang="en-US" sz="1800" dirty="0"/>
          </a:p>
          <a:p>
            <a:r>
              <a:rPr lang="en-US" sz="1800" dirty="0"/>
              <a:t>Date: March 24, </a:t>
            </a:r>
            <a:r>
              <a:rPr lang="en-US" sz="1800" dirty="0" smtClean="0"/>
              <a:t>2017; 10am-3pm ET</a:t>
            </a:r>
            <a:endParaRPr lang="en-US" sz="1800" dirty="0"/>
          </a:p>
          <a:p>
            <a:r>
              <a:rPr lang="en-US" sz="1800" dirty="0"/>
              <a:t>Number of participating schools: 6</a:t>
            </a:r>
          </a:p>
          <a:p>
            <a:r>
              <a:rPr lang="en-US" sz="1800" dirty="0"/>
              <a:t>Number of participating students: unlimited</a:t>
            </a:r>
          </a:p>
          <a:p>
            <a:r>
              <a:rPr lang="en-US" sz="1800" dirty="0"/>
              <a:t>Number of participating recruiters: 30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47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1470459"/>
            <a:ext cx="9143999" cy="54149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2401"/>
            <a:ext cx="7848600" cy="684312"/>
          </a:xfrm>
        </p:spPr>
        <p:txBody>
          <a:bodyPr/>
          <a:lstStyle/>
          <a:p>
            <a:r>
              <a:rPr lang="en-US" dirty="0" smtClean="0"/>
              <a:t>Careers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62802" y="364594"/>
            <a:ext cx="5793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bg1">
                    <a:lumMod val="50000"/>
                  </a:schemeClr>
                </a:solidFill>
              </a:rPr>
              <a:t>2016 Full-Time &amp; Internship employers in E&amp;E</a:t>
            </a:r>
            <a:endParaRPr lang="en-US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AutoShape 2" descr="Image result for siemen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siemens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data:image/png;base64,iVBORw0KGgoAAAANSUhEUgAAAVQAAACUCAMAAAD70yGHAAAAwFBMVEX///8Dl9d6wEMAlNUAk9UAkdR0vjYAmdcAltX0+v0Aj9Tx9/xuvCnT6fX7/v8aodnu9ulftuGXy+nL5bh2vjxEqNw4o9qSxujm89/T6cTD4672/PKBweZ4wOVtu+Om1Ibf7fe/3/Km1O7g8NTm9PvP6L7t9ubL5/UAnNey2/CHx1ah0n++4fOOymO/4Kmc0HWz2pdSsN+w2ZKVzWyBxE2Ixlq33J5ouhuc0eza7M2v1e5huuPE5/YAidKNzOpisN+hkKxkAAAXeUlEQVR4nO1dCXuivBYWEwQ3cMNqtWqVCi61xdpOO4vz///VzQmENUG06LTf9f2e596pwFFeTs6Wk1AofG2Yi6GjK6ok2cZoamkZrqhOR+QCpRX5bD0dNh3HMQxnNJwuJuf5rQFqBH3x4cGP2o9b958/amn48dD/Af8rFvVERL10UoWAnHFwhbnXKxhJkqpK5D+EZeysY7yWFYwAuGLRvydNWUaqqqKRf8pkqFdkEEOEIImei5xpNSKmPnKckZmJsCwoFoudYk94eFAqltruP0vFNJT6hVtyRm0mkvRcKnYeB6+pQuDHbNkF5ghhKQYs64uI1LLiHZEpqS1KHpzISK07FRSXIkkIozCHC8eqVuu6dTR7AtAbWQ5Eh6OkdkpC1IiObglvHYGodq3Y2c0Lu+hVHXgcUTlMU98lTDQ0DlWqGJOQ2Aip2khmlzBSWwhxpIDyY3XKhFR1zfn1q6npWcxLFrhq9iQ6HCG1tGkIMQcynwirr1w5H/BIiBbHrmoTobPoR+5DKTdlDhUuX8o6kBshNXSNR+pdQtdDkG88IdNWwdAKqHCXl6rS4V8sbQWHo6S2DwgbLDvF0opzYE6+hHd1nwidc84vGyjQr4Sm4cAEhEm9Cz0Hl9SW7F+rJsWosifn5r5gON1W4f3ngfvLCsLpE7B6yz98HKmFORnQpbekFCD7mXO+gFTNCDQMyRVJ15WKHDKNsq+rAal1qxLmHUith6RgmUggsmQckmOXqRCiqY5pmIW7+0P3lxGEz3Zb7GGOJLXwUSMCEyHAS0dgYQSkNrGnViqSnQV11Jo1lALziJiXCUj9rUghUFLZo1El2ZnWqcEs1xcjzKRL8jsVQmyqUTV1zc7PphIlpR6mwTt8LKmFW+KQSrFoAsQvuWfzSZ36oxYZ9eBjbe8rGTa8z3xSJcM/hmVZrhBS6xWeFHLNHZOPPDELh5xg5en9YeS/gIfh+e2jSaUM7iKiNoTnIj8o4JJaZUSpeBg9Uu8yU8vMYUCqG4hi1G3u399bQ+La75Cnp0ZcA/fM+tpeuFpvNp1mnnEqkDrYCTzM8aRCCFB6DP3dB4sgCF+5pA6ZQuJ9/JCps2O2+0E5MuiRsg/ppHdIkRJsad24GckXno+aE7PK8TCnkEq9UpAX9Up8x0/BI7XsaaOKmskLLMafp6oRUuWIspne6OeJGXnWVp5kuaOjwRx/n+thTiGVxE+hBzQocuMBDzxS35nPVnlqNMQRcxgmVb6LnLn4U6H4MxVLOTOpYPmKcQ9zGqk00mcFhVeBXXHBI5WNcHzHu8JELo1qhVIekKrimEaavz1Uk1KaHqmVSbY7OhJBiLoqcfzJSaTSKoD7gMQ5FgWH1LLvs+vcS5zI+A9pqpI9IFowy3x2UguPnMjnNFKhelKEB8T+XwQOqQvfM/Mv+ekpmZszBaTKnFHOg1afGn7Idn5SG5wQ4ERSqYa+FNolnkkJgUPqDTOaTXPCgbnAYdIDUnG6omrl8mT9ftPsogqW1MuRWph1CKubyOFTSS1ACPBE1LSWUmHlktpkLKEKF3KERUaqihzRd1Qni/3IMWzICTCO1gEvQKqrWZGSdYTUzstYhFXc3TTIA+rww7QQOKTqnPInFxg8la+pqMX9AnP61yZcIqgAckqAlyC18Ab5ani8xuqpQtQSg3wGtdLOOP5xFBxSbV75k0sqZJW+psoLjnjzTpFTn9FFSKW2MFyyzlqk/pG0nI9FcSbFwCM1I6cS/l2IFFSS0hcKt5yKZcSuugypBXBWL8Gf0eG/at+KkHDxY3D8wokAD58iFep/gaYmqyHvclzpEbGrFan5s/wXXZTUAWSV29CfJzqqW8gliFndpZ6VSipORyVMqpQkNaivEmtK2ERYd4bT3zRnuDCphRmkQ/5Hp5JKp0/6wjoqA4dUVuvAv8x6OqDCnEJqkBYg1L37aYWT3kuTSkOA2of3x4mk9sDxt93Il1fxZ+CFVCxOFcZIYYhJXbDBr+BRIje7OKlQES12vFs9jVRaqIJgauaSKwSH1BZz10qWbxKTytJZiRcXGBcn1Q0B3H+eRupLiaVmD/CAPoQnckhds+geZSnEC0nV2AE84lzFDPcFSaWK5trCk0gdh6ooEPnueBOmFKkFFQ4bCQhJNX1FXSevqsuXJ7XQg8yK2sJTSN1Eyl2rtDoVr/THhqYqTThX1N9dTFvUUApJrbMEqsIpdg0vV6UKoV/ybOEJpPZjhdnXlBCAR+pPf/xzXJVGkk4KXKFlUjGpSEyqKV04+PcA2gbp0PGk9mqx+gGd/xI0a/BI1RR/BnmYuIDFBuzYYVI5fsrwU9dzV/5jALu4axxPKp0+iVa6ep1Osca/lDvx9+4XouRhtJ6njfwpe8XtgxCSGlRa4vquOUE5QOYXwj8LYXPKI0mHHo8n9TEy6+eiL2zW4JKq6X6LjmyEubKCxpXEFHUipOqi2KlMiB4qCKBR+fAtHQ8hqXTUjo8ldUWL03HQ4hcvBOA3U1jhDh/jvW5Wq6ZZfw/1AvlzfGJS9/78IXr39b1670TKVirSm0kb82mI26hoVrTtHEXqW4nflzkW9KgI2n5aoVYzJGPFtm1FDrGBHUaTmFQz1AKo3y0sy1rsHTtZCcTyoZs6HmJS3cC9eAypcAW3i49aBU4IIOr6G4YKTGqiYQ8b/qBNyf2DJkAVngz8xxhVwyVBdOCmTkAKqaB3xWNInZU6QdUgikGHGwKISC3swy18McgBp2mkaraoORXhaTf0V/pNnYI0UsFChklN66QmetgoCr18oTCvhYtfDEJSC2uFW7JXVSSHm4FSSC2YNr8XW9brhTs/jLg4qRC4Z+z576xolC9qHvZygrgai0ktlO8kXjM1jnXwpZBaKDeTuopkG/onq7bfVXwGUkulpP4EaBTJcY/UWoqagqauaqVaWvH0DQTEZl365BphYcDcd6l3UiXXsCIkK06sL7esyF7Jmlt+WRvIW5iiUkKJgIVrOyYGPYDQORxVr9dLm/FoBMd7GZA6eQInxJpgB+SjlCu0+v5vV8GVCuSlijGaJvv3IiVrDibvTUNXVFWxu8ZoH65UW8PR37/N0V2itfD/AGUSolr3Vt00T+1z1ogI06yeJcy/4oorrrjiiiuuuOKKK74bzPXP4chxnF930/XkX/+Y/wK0xchGfuObjJHiLYi94lRYTVnG4Tq4qsDSbYfThJEV5XRo7JwDMrTjpImOiVBdt0ZOV9e7zqi1DiuRdvBS7wtFB9dGYjsQJNFJctmenlpt0JU00E56zVAV9J7yo3UFeZs8dNOl0YKQzT1md/8O1/wxV144SJYRopU6uj1NsK2MaauKylknGUIVvlmwHqgO84DRQrYqOyYsCFRVSe6eqK3p6xZkl1SJ35Lkoaz7O2d006W5pPLPQWTMKZwdd7SWDcVq2gRdgfUltNC8Z6oHM6/JhcFhGCi+wNIXPUz+FKxM/SY5VZVPW1qtC9fW0HWdQBYlVVImIhGEVMxITZdG783mniNTlQntFuNhrcswA6I6w+nasu6nw7+KjMgHNnvIU0IATtlSYiRLyOGO40k3PrWgemuGq/6MAbZPUVZdQk2tKgQohEsq6orsUoRUPDogjZDKOcesL1oG8RdsswiGGwQazMr17tf9HmH4kK3xgRXRilChoN3F5h5dqwk9RZL7TMtBj3zwPUdAP9yyCKQiRcKi1uYYqYe+0RYs5SUGErbriTSUwZ5I0S6V4ES/08pAKuoKfMpv4tf5vT3TxAwY+SaPfc0It3MIfm0KspGKHIXbL0aRG6m0i4JtwQEgnMZV1wMs2WVHqnZyCbUHUxEtWk0uXZFC07ShdivCdZZG2QiykYpvfoPO8H1ojqQWmkjCvmLBDkiqoJ96onjL0wrQ4SepFR73RONUvqItEuYU2XXRUZE2CZGR1CHcocrvGM+TVMKP/+gs2A9N2JZXB6X2Bv0Uq7yFVMTcqmHFD2AlzKncDMy25fopfwmbSJuEyEwquFGV6xDyJLVAbPcv72tJ7IVTfC8ZwH5DH7T4KIkol5yBbF7saybCOjWk6CY1DEhd3wRtA8dtBJSdVM3AfIeQK6kGYg2lxL7KqQEoiQaZqmoORyct6ELharoTa7LAXXZa2XP91GmFrIB+1FxsdlLp8+Xt8pIrqQ7yyNGIMgmjOAriv33HXrUTIT4speAuAw7texUb+tq07G0RRtuNzaCh67gQ4AhSqUPgKM95NJVQhrmUBN+LQ7kULDjBkb36dOKkuB6mHKFUlXwfN3Gq1A6z3QS10DpZnskW4hhS6XhIPvxcSfWPkvxZFHwyOJVKMOQXoFahwd7Eosg6slUlyQDYRVPYwGpPvCPueq6j6ZtedJSvOopU+MrkhjG5en+2ct/EanpKnwA4K9u3F63IX2GEBjUkxqwvs9yEpSpTiBzZz1v7ZgI7R9UAjiMVnh2KZ315kkq0SKV3uZAVwXY/Qjgo2PRjjSWBk/L3pHLZYj/FsqHFbU38ncqGouWvPVLOFlK5/9Zhu5LosMyRVEtiX0Uy+mM3iSS/Q/XKZSST4u9VQe4gZFFZrg/7LlfIP+uK5KeqXmQF5vQ4NS0cTSr4VDVGXH6k/rbJOHCpJNl3pmXUYdRVSaElStjTVpQGLQJFRbbnfUxHhtOrOsJ37ElWPS+FpSPVtECDPb0pgjulECGVDApFjebj0dJfijT3FoSk1kfEtrD0QsnweBIAwmBPROLBheUff3V1oJSWjaF2oBmyO/TLv1lNBco5k6N/RgHWLCER3GAjSirYciVSso6SmiLNrXoSbXTuE5iOuoiEmrp3n2XlQOmZjyExg7pb7hOEuP4+olKFPdo9scXgrpyK6/Un8DQ9xx+JIDObIx02EhfuqMEjlbpZHDIzUVJVJJTGSIWW5gRgVNr+CCCkcjZFWsDinwiUm+gZJFfCtPw7Edzvvb+A2vuusiO74+Puz8j7Eo15M98+ACw9c70acr2WENR/xkmlWV5oZ70oqWJpN+6N2jxtdm+065svPqnJGmi8hFwm4S3MLgmnAjzfj1j1y4JSNcQZrYrr2IawM6O7kEtuBjdZdyrZi1XHOir6y7tSOLA+2lFJttGNw1ZgcZPs198UnuWd/olqt5Islk6guz/FctBKaRDeU/Ygf1q4gWLV+WN5pT8Umi00RzKS+AUvHk4hFYqZanDP+Xj/cn1BRgBCE19S0tWY91YY94qUXD9BCBFUrD25NJb3lgvTNwOABlqu1yfR6tQrDMLCIPbT9oguHsq87+VJpBbWMPfGHmR+IdWU6Ifu/pNoVPeQpCpWcKKyV8ZpG1SaNlSgvLup07W/kDCY7tB/R5BNwXSBIgdLgafeKjdVnRz6RR5OI9VdPu5pSZ7TKZjF7Dc4ZTbPgyWryTdzVFNJnYBx8A5P6ebgCERQKdpIhkWvUPoLsoKCZcheZ4CKsxZVTiSVzvx6d50jqRBxu5aL5N0HilT09TPJgZ5Oaj2YhBl6Xs/PoLoyLZsaJIDwh77ZRKF1xllfrnAqqdA34U1n5Jn7k9BcdYXKijB+909GODkzdYBUmWmCtzOtH3Gv4d0ME/rihmBqZS9FZgDPTmpZQd7+5nmSOkRsm3iI29LHvynztus4QKpXwq+7yyhV/6nsySCHyRuiv36Ydq/EJgCzJqwnkwojyTX5eZI6xay0uCb2Jb3cPsS82Z10Ur1mNshn6cJKL0oiGYBKk++pjFW/IBBbyX0BTaXBC3UreZJKEh5W8bNVNbX4V+YXTdJJdeG/kcLbUWwCYQA4/jVmBQEN3mQVyzTOb1ML7o4auJ4vqdif91+H5qB5aGLumwAOk6o1gzkqWoCl5hRexzJRZK9KZSX6rC7h/Sngvuxqzprq/3TI48XSyDjh5o0HSS0b4So1cVQtuvafGNuq7UVbZe7LwVKaEGL4FKllA8F8RI6kkmTGJ5XOkIrErZFg3vgQqWZswwrD3RYEmhoNxTPngj0t1Kw9658ilSYfqNk9D6kweyvJDreGN4VSJ1dxDpBaj+14QQy36ipsodl1N2VrytzXAkJRMSM+RyokNRDK5TjxF64wWeSGsZLMASBnVyr83OAAqe9JWym5vW57N5FY8zeyJkC/Dt0awydJLUxp3JEbqSa5wdDsfR0GoqxPI9pqDsExizqCDmkqjzIwzmsasZZH4h1x5J9isVHokqroYkAcl0pqgb6GLFRPTZNGZwxTSYWKf/i7YBsUVSI5eWs9qZbL5cnixqgA0d2JQMIhm8rZSBxStzK1JZZwhyAgNfP8H5CqigFmJJ1UmvqEK/+SUJgbIaU3U+jxsuXaoAtyYLIA0ZdKqAqSlZYw1jL/yH9SVn2w96mFhzXrLtJuIkt/EqelSI3C5sxshAAvKNG6lUoKDWW9Ilc8Uu1KmrAKTYBQpZJiIvZEWMwBWSMF3inh3RrC2HhPccPavXWfplJWBQdTDRSsGmY6wne1Un3OPqt6YIfyundO2s+sBsc/L03jHa5adIMaoqu2MXqfJLR0MGjM53RnnJkP+ud83hjEN8tZvO+Hfx1dkelaF4RYnVuwE1ZA6n9wExatDCsxXD4H897s4+H2bbt6enl8Xe52O/oKkviuTuSjYrG4Wy5fH1+eVtu32/7HrDf3SIa3/kxbQ8f2FHCYYk0pp8e3/n8HDHofD5vt0+OuyPhz39tSdMkTbEJWdE/oBNcUd4+r7e3DR2TDpztQXIQlSRCjqtnd1LfAnHA5fizWaoH2fRIew7Xa7mW8eZi5m2Vp9UWrqdMlhRw7cHTf/1fFvH+7fdpRMvOgUsgukPt823e3cjPX01FXgXeMREhVvrtFHQx67bfVslTzXlZ/AVBuS8vVc3sGRkGr3++bXUX2lVbQ7fY9QOh8Xr12LsdmkltKLbW3pvUOzBJiT+jr+hqYz8Bynm+oH0dt8XG1mYFBMK19U09ffPA10Zjdrl6Ln6LTc/HpO2dGw630LwNZxeXT5mMO4dy/ZuhI9Nrj5Yl8+iTWiDMrLl9JMDrevm1ub9vth4eHfp+EpQHIn/2Hh3b7drPZPG/HJMAlX1ur1cIhLZfZzm7VPvACuK+Ewcfm8UjrGVLGzvJltd20H0hA3zj8XcLfAGlE+/Z5/AKPls8wfOXrcz/9JXBfAYP+87KWnVCXSxK3vz5tN4TH+VnucDCf0fzidUeJDJNL/q7txg+feHxnBiH0tZaJT1cxO7vlI/HI56KS+xMJvSQOISaiE3KdHSC2/fWIHXw8v2QZ8pTNIhnhJHJM30D4vGj0ZkDujnFLflftdfuVNLa3eSoeJLRDw/CX8Vu/1/gyZoxoLnBbdLM78hMftx9f4Mc1+uPlASdP7ebr6o1kNV/gB/MwmPc345eiGzLsnm7TNtQ+O3qbx2KqhlI/8PT28C9HemYMGv3NakmiMTKixv9IYT+2uxQVBSNVW27dnPtbYdbeLiHQfbm46+qvSkJHT0Prx+f+Px1En0TvgTD7o/h2sXsYPKxEbgn43L18bz59DGbtp+JuK37pZn7f1H4SMApJ9eP4e5jP7Jj3t0/nzbqIjnZ4jHZoZW0z+0JhXp5ofNyeyzcM+iueq3eju/blsqJ/g0bjDCbtY7xLMgoR0+N3KEl8RczfdklDCondW//wxVfw0H6txV5aRZ389qqhp2I2jsejxFXtxv3/qE+6ABqbZa0TU9F/nRp/c3zEYnzq5r9f2vmF0Ni8Rhglkf2qLXzF3BUZMIuEpMTPL79EnfE7o/0YZfR1c7Win8PgLaSkhNGX9lVFP4neKohJiZt6ergy+ll8vLAICmKn1TW6/zQGbd/fE0b/1XzCfwqDDSuYdErF8VVHc0Dj2fNOJAe9jvpcMN92Sldfnyvm4xKllET4t1dGc8F8DA4f5peerxF+PmCUFlcXmDP8/wAZ+B1Q0qshzQ2NLRnzndLyOuxzw+CZRE+l0uoa4+eHDYlLS8vNdVIkP7R3pVLt6eqbcsTHrlbrvF2HfY7ovfwovVyn6/PEYPyjuL26+1yxqb1eY9J80V9enVPO6K221ynmfDG4vZag8sZgNri6p0/ifzU0Ld14NiCvAAAAAElFTkSuQmCC"/>
          <p:cNvSpPr>
            <a:spLocks noChangeAspect="1" noChangeArrowheads="1"/>
          </p:cNvSpPr>
          <p:nvPr/>
        </p:nvSpPr>
        <p:spPr bwMode="auto">
          <a:xfrm>
            <a:off x="155575" y="-1500188"/>
            <a:ext cx="71628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data:image/png;base64,iVBORw0KGgoAAAANSUhEUgAAAVQAAACUCAMAAAD70yGHAAAAwFBMVEX///8Dl9d6wEMAlNUAk9UAkdR0vjYAmdcAltX0+v0Aj9Tx9/xuvCnT6fX7/v8aodnu9ulftuGXy+nL5bh2vjxEqNw4o9qSxujm89/T6cTD4672/PKBweZ4wOVtu+Om1Ibf7fe/3/Km1O7g8NTm9PvP6L7t9ubL5/UAnNey2/CHx1ah0n++4fOOymO/4Kmc0HWz2pdSsN+w2ZKVzWyBxE2Ixlq33J5ouhuc0eza7M2v1e5huuPE5/YAidKNzOpisN+hkKxkAAAXeUlEQVR4nO1dCXuivBYWEwQ3cMNqtWqVCi61xdpOO4vz///VzQmENUG06LTf9f2e596pwFFeTs6Wk1AofG2Yi6GjK6ok2cZoamkZrqhOR+QCpRX5bD0dNh3HMQxnNJwuJuf5rQFqBH3x4cGP2o9b958/amn48dD/Af8rFvVERL10UoWAnHFwhbnXKxhJkqpK5D+EZeysY7yWFYwAuGLRvydNWUaqqqKRf8pkqFdkEEOEIImei5xpNSKmPnKckZmJsCwoFoudYk94eFAqltruP0vFNJT6hVtyRm0mkvRcKnYeB6+pQuDHbNkF5ghhKQYs64uI1LLiHZEpqS1KHpzISK07FRSXIkkIozCHC8eqVuu6dTR7AtAbWQ5Eh6OkdkpC1IiObglvHYGodq3Y2c0Lu+hVHXgcUTlMU98lTDQ0DlWqGJOQ2Aip2khmlzBSWwhxpIDyY3XKhFR1zfn1q6npWcxLFrhq9iQ6HCG1tGkIMQcynwirr1w5H/BIiBbHrmoTobPoR+5DKTdlDhUuX8o6kBshNXSNR+pdQtdDkG88IdNWwdAKqHCXl6rS4V8sbQWHo6S2DwgbLDvF0opzYE6+hHd1nwidc84vGyjQr4Sm4cAEhEm9Cz0Hl9SW7F+rJsWosifn5r5gON1W4f3ngfvLCsLpE7B6yz98HKmFORnQpbekFCD7mXO+gFTNCDQMyRVJ15WKHDKNsq+rAal1qxLmHUith6RgmUggsmQckmOXqRCiqY5pmIW7+0P3lxGEz3Zb7GGOJLXwUSMCEyHAS0dgYQSkNrGnViqSnQV11Jo1lALziJiXCUj9rUghUFLZo1El2ZnWqcEs1xcjzKRL8jsVQmyqUTV1zc7PphIlpR6mwTt8LKmFW+KQSrFoAsQvuWfzSZ36oxYZ9eBjbe8rGTa8z3xSJcM/hmVZrhBS6xWeFHLNHZOPPDELh5xg5en9YeS/gIfh+e2jSaUM7iKiNoTnIj8o4JJaZUSpeBg9Uu8yU8vMYUCqG4hi1G3u399bQ+La75Cnp0ZcA/fM+tpeuFpvNp1mnnEqkDrYCTzM8aRCCFB6DP3dB4sgCF+5pA6ZQuJ9/JCps2O2+0E5MuiRsg/ppHdIkRJsad24GckXno+aE7PK8TCnkEq9UpAX9Up8x0/BI7XsaaOKmskLLMafp6oRUuWIspne6OeJGXnWVp5kuaOjwRx/n+thTiGVxE+hBzQocuMBDzxS35nPVnlqNMQRcxgmVb6LnLn4U6H4MxVLOTOpYPmKcQ9zGqk00mcFhVeBXXHBI5WNcHzHu8JELo1qhVIekKrimEaavz1Uk1KaHqmVSbY7OhJBiLoqcfzJSaTSKoD7gMQ5FgWH1LLvs+vcS5zI+A9pqpI9IFowy3x2UguPnMjnNFKhelKEB8T+XwQOqQvfM/Mv+ekpmZszBaTKnFHOg1afGn7Idn5SG5wQ4ERSqYa+FNolnkkJgUPqDTOaTXPCgbnAYdIDUnG6omrl8mT9ftPsogqW1MuRWph1CKubyOFTSS1ACPBE1LSWUmHlktpkLKEKF3KERUaqihzRd1Qni/3IMWzICTCO1gEvQKqrWZGSdYTUzstYhFXc3TTIA+rww7QQOKTqnPInFxg8la+pqMX9AnP61yZcIqgAckqAlyC18Ab5ani8xuqpQtQSg3wGtdLOOP5xFBxSbV75k0sqZJW+psoLjnjzTpFTn9FFSKW2MFyyzlqk/pG0nI9FcSbFwCM1I6cS/l2IFFSS0hcKt5yKZcSuugypBXBWL8Gf0eG/at+KkHDxY3D8wokAD58iFep/gaYmqyHvclzpEbGrFan5s/wXXZTUAWSV29CfJzqqW8gliFndpZ6VSipORyVMqpQkNaivEmtK2ERYd4bT3zRnuDCphRmkQ/5Hp5JKp0/6wjoqA4dUVuvAv8x6OqDCnEJqkBYg1L37aYWT3kuTSkOA2of3x4mk9sDxt93Il1fxZ+CFVCxOFcZIYYhJXbDBr+BRIje7OKlQES12vFs9jVRaqIJgauaSKwSH1BZz10qWbxKTytJZiRcXGBcn1Q0B3H+eRupLiaVmD/CAPoQnckhds+geZSnEC0nV2AE84lzFDPcFSaWK5trCk0gdh6ooEPnueBOmFKkFFQ4bCQhJNX1FXSevqsuXJ7XQg8yK2sJTSN1Eyl2rtDoVr/THhqYqTThX1N9dTFvUUApJrbMEqsIpdg0vV6UKoV/ybOEJpPZjhdnXlBCAR+pPf/xzXJVGkk4KXKFlUjGpSEyqKV04+PcA2gbp0PGk9mqx+gGd/xI0a/BI1RR/BnmYuIDFBuzYYVI5fsrwU9dzV/5jALu4axxPKp0+iVa6ep1Osca/lDvx9+4XouRhtJ6njfwpe8XtgxCSGlRa4vquOUE5QOYXwj8LYXPKI0mHHo8n9TEy6+eiL2zW4JKq6X6LjmyEubKCxpXEFHUipOqi2KlMiB4qCKBR+fAtHQ8hqXTUjo8ldUWL03HQ4hcvBOA3U1jhDh/jvW5Wq6ZZfw/1AvlzfGJS9/78IXr39b1670TKVirSm0kb82mI26hoVrTtHEXqW4nflzkW9KgI2n5aoVYzJGPFtm1FDrGBHUaTmFQz1AKo3y0sy1rsHTtZCcTyoZs6HmJS3cC9eAypcAW3i49aBU4IIOr6G4YKTGqiYQ8b/qBNyf2DJkAVngz8xxhVwyVBdOCmTkAKqaB3xWNInZU6QdUgikGHGwKISC3swy18McgBp2mkaraoORXhaTf0V/pNnYI0UsFChklN66QmetgoCr18oTCvhYtfDEJSC2uFW7JXVSSHm4FSSC2YNr8XW9brhTs/jLg4qRC4Z+z576xolC9qHvZygrgai0ktlO8kXjM1jnXwpZBaKDeTuopkG/onq7bfVXwGUkulpP4EaBTJcY/UWoqagqauaqVaWvH0DQTEZl365BphYcDcd6l3UiXXsCIkK06sL7esyF7Jmlt+WRvIW5iiUkKJgIVrOyYGPYDQORxVr9dLm/FoBMd7GZA6eQInxJpgB+SjlCu0+v5vV8GVCuSlijGaJvv3IiVrDibvTUNXVFWxu8ZoH65UW8PR37/N0V2itfD/AGUSolr3Vt00T+1z1ogI06yeJcy/4oorrrjiiiuuuOKKK74bzPXP4chxnF930/XkX/+Y/wK0xchGfuObjJHiLYi94lRYTVnG4Tq4qsDSbYfThJEV5XRo7JwDMrTjpImOiVBdt0ZOV9e7zqi1DiuRdvBS7wtFB9dGYjsQJNFJctmenlpt0JU00E56zVAV9J7yo3UFeZs8dNOl0YKQzT1md/8O1/wxV144SJYRopU6uj1NsK2MaauKylknGUIVvlmwHqgO84DRQrYqOyYsCFRVSe6eqK3p6xZkl1SJ35Lkoaz7O2d006W5pPLPQWTMKZwdd7SWDcVq2gRdgfUltNC8Z6oHM6/JhcFhGCi+wNIXPUz+FKxM/SY5VZVPW1qtC9fW0HWdQBYlVVImIhGEVMxITZdG783mniNTlQntFuNhrcswA6I6w+nasu6nw7+KjMgHNnvIU0IATtlSYiRLyOGO40k3PrWgemuGq/6MAbZPUVZdQk2tKgQohEsq6orsUoRUPDogjZDKOcesL1oG8RdsswiGGwQazMr17tf9HmH4kK3xgRXRilChoN3F5h5dqwk9RZL7TMtBj3zwPUdAP9yyCKQiRcKi1uYYqYe+0RYs5SUGErbriTSUwZ5I0S6V4ES/08pAKuoKfMpv4tf5vT3TxAwY+SaPfc0It3MIfm0KspGKHIXbL0aRG6m0i4JtwQEgnMZV1wMs2WVHqnZyCbUHUxEtWk0uXZFC07ShdivCdZZG2QiykYpvfoPO8H1ojqQWmkjCvmLBDkiqoJ96onjL0wrQ4SepFR73RONUvqItEuYU2XXRUZE2CZGR1CHcocrvGM+TVMKP/+gs2A9N2JZXB6X2Bv0Uq7yFVMTcqmHFD2AlzKncDMy25fopfwmbSJuEyEwquFGV6xDyJLVAbPcv72tJ7IVTfC8ZwH5DH7T4KIkol5yBbF7saybCOjWk6CY1DEhd3wRtA8dtBJSdVM3AfIeQK6kGYg2lxL7KqQEoiQaZqmoORyct6ELharoTa7LAXXZa2XP91GmFrIB+1FxsdlLp8+Xt8pIrqQ7yyNGIMgmjOAriv33HXrUTIT4speAuAw7texUb+tq07G0RRtuNzaCh67gQ4AhSqUPgKM95NJVQhrmUBN+LQ7kULDjBkb36dOKkuB6mHKFUlXwfN3Gq1A6z3QS10DpZnskW4hhS6XhIPvxcSfWPkvxZFHwyOJVKMOQXoFahwd7Eosg6slUlyQDYRVPYwGpPvCPueq6j6ZtedJSvOopU+MrkhjG5en+2ct/EanpKnwA4K9u3F63IX2GEBjUkxqwvs9yEpSpTiBzZz1v7ZgI7R9UAjiMVnh2KZ315kkq0SKV3uZAVwXY/Qjgo2PRjjSWBk/L3pHLZYj/FsqHFbU38ncqGouWvPVLOFlK5/9Zhu5LosMyRVEtiX0Uy+mM3iSS/Q/XKZSST4u9VQe4gZFFZrg/7LlfIP+uK5KeqXmQF5vQ4NS0cTSr4VDVGXH6k/rbJOHCpJNl3pmXUYdRVSaElStjTVpQGLQJFRbbnfUxHhtOrOsJ37ElWPS+FpSPVtECDPb0pgjulECGVDApFjebj0dJfijT3FoSk1kfEtrD0QsnweBIAwmBPROLBheUff3V1oJSWjaF2oBmyO/TLv1lNBco5k6N/RgHWLCER3GAjSirYciVSso6SmiLNrXoSbXTuE5iOuoiEmrp3n2XlQOmZjyExg7pb7hOEuP4+olKFPdo9scXgrpyK6/Un8DQ9xx+JIDObIx02EhfuqMEjlbpZHDIzUVJVJJTGSIWW5gRgVNr+CCCkcjZFWsDinwiUm+gZJFfCtPw7Edzvvb+A2vuusiO74+Puz8j7Eo15M98+ACw9c70acr2WENR/xkmlWV5oZ70oqWJpN+6N2jxtdm+065svPqnJGmi8hFwm4S3MLgmnAjzfj1j1y4JSNcQZrYrr2IawM6O7kEtuBjdZdyrZi1XHOir6y7tSOLA+2lFJttGNw1ZgcZPs198UnuWd/olqt5Islk6guz/FctBKaRDeU/Ygf1q4gWLV+WN5pT8Umi00RzKS+AUvHk4hFYqZanDP+Xj/cn1BRgBCE19S0tWY91YY94qUXD9BCBFUrD25NJb3lgvTNwOABlqu1yfR6tQrDMLCIPbT9oguHsq87+VJpBbWMPfGHmR+IdWU6Ifu/pNoVPeQpCpWcKKyV8ZpG1SaNlSgvLup07W/kDCY7tB/R5BNwXSBIgdLgafeKjdVnRz6RR5OI9VdPu5pSZ7TKZjF7Dc4ZTbPgyWryTdzVFNJnYBx8A5P6ebgCERQKdpIhkWvUPoLsoKCZcheZ4CKsxZVTiSVzvx6d50jqRBxu5aL5N0HilT09TPJgZ5Oaj2YhBl6Xs/PoLoyLZsaJIDwh77ZRKF1xllfrnAqqdA34U1n5Jn7k9BcdYXKijB+909GODkzdYBUmWmCtzOtH3Gv4d0ME/rihmBqZS9FZgDPTmpZQd7+5nmSOkRsm3iI29LHvynztus4QKpXwq+7yyhV/6nsySCHyRuiv36Ydq/EJgCzJqwnkwojyTX5eZI6xay0uCb2Jb3cPsS82Z10Ur1mNshn6cJKL0oiGYBKk++pjFW/IBBbyX0BTaXBC3UreZJKEh5W8bNVNbX4V+YXTdJJdeG/kcLbUWwCYQA4/jVmBQEN3mQVyzTOb1ML7o4auJ4vqdif91+H5qB5aGLumwAOk6o1gzkqWoCl5hRexzJRZK9KZSX6rC7h/Sngvuxqzprq/3TI48XSyDjh5o0HSS0b4So1cVQtuvafGNuq7UVbZe7LwVKaEGL4FKllA8F8RI6kkmTGJ5XOkIrErZFg3vgQqWZswwrD3RYEmhoNxTPngj0t1Kw9658ilSYfqNk9D6kweyvJDreGN4VSJ1dxDpBaj+14QQy36ipsodl1N2VrytzXAkJRMSM+RyokNRDK5TjxF64wWeSGsZLMASBnVyr83OAAqe9JWym5vW57N5FY8zeyJkC/Dt0awydJLUxp3JEbqSa5wdDsfR0GoqxPI9pqDsExizqCDmkqjzIwzmsasZZH4h1x5J9isVHokqroYkAcl0pqgb6GLFRPTZNGZwxTSYWKf/i7YBsUVSI5eWs9qZbL5cnixqgA0d2JQMIhm8rZSBxStzK1JZZwhyAgNfP8H5CqigFmJJ1UmvqEK/+SUJgbIaU3U+jxsuXaoAtyYLIA0ZdKqAqSlZYw1jL/yH9SVn2w96mFhzXrLtJuIkt/EqelSI3C5sxshAAvKNG6lUoKDWW9Ilc8Uu1KmrAKTYBQpZJiIvZEWMwBWSMF3inh3RrC2HhPccPavXWfplJWBQdTDRSsGmY6wne1Un3OPqt6YIfyundO2s+sBsc/L03jHa5adIMaoqu2MXqfJLR0MGjM53RnnJkP+ud83hjEN8tZvO+Hfx1dkelaF4RYnVuwE1ZA6n9wExatDCsxXD4H897s4+H2bbt6enl8Xe52O/oKkviuTuSjYrG4Wy5fH1+eVtu32/7HrDf3SIa3/kxbQ8f2FHCYYk0pp8e3/n8HDHofD5vt0+OuyPhz39tSdMkTbEJWdE/oBNcUd4+r7e3DR2TDpztQXIQlSRCjqtnd1LfAnHA5fizWaoH2fRIew7Xa7mW8eZi5m2Vp9UWrqdMlhRw7cHTf/1fFvH+7fdpRMvOgUsgukPt823e3cjPX01FXgXeMREhVvrtFHQx67bfVslTzXlZ/AVBuS8vVc3sGRkGr3++bXUX2lVbQ7fY9QOh8Xr12LsdmkltKLbW3pvUOzBJiT+jr+hqYz8Bynm+oH0dt8XG1mYFBMK19U09ffPA10Zjdrl6Ln6LTc/HpO2dGw630LwNZxeXT5mMO4dy/ZuhI9Nrj5Yl8+iTWiDMrLl9JMDrevm1ub9vth4eHfp+EpQHIn/2Hh3b7drPZPG/HJMAlX1ur1cIhLZfZzm7VPvACuK+Ewcfm8UjrGVLGzvJltd20H0hA3zj8XcLfAGlE+/Z5/AKPls8wfOXrcz/9JXBfAYP+87KWnVCXSxK3vz5tN4TH+VnucDCf0fzidUeJDJNL/q7txg+feHxnBiH0tZaJT1cxO7vlI/HI56KS+xMJvSQOISaiE3KdHSC2/fWIHXw8v2QZ8pTNIhnhJHJM30D4vGj0ZkDujnFLflftdfuVNLa3eSoeJLRDw/CX8Vu/1/gyZoxoLnBbdLM78hMftx9f4Mc1+uPlASdP7ebr6o1kNV/gB/MwmPc345eiGzLsnm7TNtQ+O3qbx2KqhlI/8PT28C9HemYMGv3NakmiMTKixv9IYT+2uxQVBSNVW27dnPtbYdbeLiHQfbm46+qvSkJHT0Prx+f+Px1En0TvgTD7o/h2sXsYPKxEbgn43L18bz59DGbtp+JuK37pZn7f1H4SMApJ9eP4e5jP7Jj3t0/nzbqIjnZ4jHZoZW0z+0JhXp5ofNyeyzcM+iueq3eju/blsqJ/g0bjDCbtY7xLMgoR0+N3KEl8RczfdklDCondW//wxVfw0H6txV5aRZ389qqhp2I2jsejxFXtxv3/qE+6ABqbZa0TU9F/nRp/c3zEYnzq5r9f2vmF0Ni8Rhglkf2qLXzF3BUZMIuEpMTPL79EnfE7o/0YZfR1c7Win8PgLaSkhNGX9lVFP4neKohJiZt6ergy+ll8vLAICmKn1TW6/zQGbd/fE0b/1XzCfwqDDSuYdErF8VVHc0Dj2fNOJAe9jvpcMN92Sldfnyvm4xKllET4t1dGc8F8DA4f5peerxF+PmCUFlcXmDP8/wAZ+B1Q0qshzQ2NLRnzndLyOuxzw+CZRE+l0uoa4+eHDYlLS8vNdVIkP7R3pVLt6eqbcsTHrlbrvF2HfY7ovfwovVyn6/PEYPyjuL26+1yxqb1eY9J80V9enVPO6K221ynmfDG4vZag8sZgNri6p0/ifzU0Ld14NiCvAAAAAElFTkSuQmCC"/>
          <p:cNvSpPr>
            <a:spLocks noChangeAspect="1" noChangeArrowheads="1"/>
          </p:cNvSpPr>
          <p:nvPr/>
        </p:nvSpPr>
        <p:spPr bwMode="auto">
          <a:xfrm>
            <a:off x="307975" y="-1347788"/>
            <a:ext cx="71628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http://www.streetinsider.com/images/secattach/20150810/10797999_nexteraenergy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1869" y="2255427"/>
            <a:ext cx="1692718" cy="81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car-brand-names.com/wp-content/uploads/2015/05/Tesla-Motors-symbol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304"/>
          <a:stretch/>
        </p:blipFill>
        <p:spPr bwMode="auto">
          <a:xfrm>
            <a:off x="4716016" y="4925914"/>
            <a:ext cx="2514600" cy="51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visier.com/wp-content/uploads/2011/12/scott-madden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2069993" cy="89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upload.wikimedia.org/wikipedia/commons/thumb/1/18/Exxon_Mobil_Logo.svg/2000px-Exxon_Mobil_Logo.svg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3578" y="1332313"/>
            <a:ext cx="2317596" cy="43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inlandpolitics.com/blog/wp-content/uploads/2014/06/SCE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5353" y="1281967"/>
            <a:ext cx="1799135" cy="53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upload.wikimedia.org/wikipedia/commons/thumb/2/25/Exelon_Corp_logo.png/250px-Exelon_Corp_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1030" y="3140968"/>
            <a:ext cx="238125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ttp://www.enventixinc.com/images/arpa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9087" y="4025811"/>
            <a:ext cx="21812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9" descr="http://www.edf-re.com/site-images/EDF_log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1996" y="4797152"/>
            <a:ext cx="17145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51" descr="https://upload.wikimedia.org/wikipedia/en/thumb/a/a9/Emerson_Electric_Company.svg/1280px-Emerson_Electric_Company.svg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4292" y="1994566"/>
            <a:ext cx="2000196" cy="88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Image result for amazon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amazon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Image result for amazon log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69" y="1319478"/>
            <a:ext cx="1836115" cy="66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basf 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757" y="4013738"/>
            <a:ext cx="1214731" cy="63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ge energy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25144"/>
            <a:ext cx="2012765" cy="73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vestas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69" y="4101161"/>
            <a:ext cx="2022311" cy="40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Image result for eos energy storage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17"/>
          <a:stretch/>
        </p:blipFill>
        <p:spPr bwMode="auto">
          <a:xfrm>
            <a:off x="181869" y="3166213"/>
            <a:ext cx="2661939" cy="52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Image result for schneider electric 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69" y="4797457"/>
            <a:ext cx="2150957" cy="64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Image result for national grid log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14278"/>
            <a:ext cx="2282199" cy="43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07575" y="5661248"/>
            <a:ext cx="8856913" cy="1097280"/>
            <a:chOff x="107575" y="6210606"/>
            <a:chExt cx="8856913" cy="1097280"/>
          </a:xfrm>
        </p:grpSpPr>
        <p:pic>
          <p:nvPicPr>
            <p:cNvPr id="1044" name="Picture 20" descr="http://www.chevron.com/news/mediaresources/imagelibrary/?p=/documents/misc/chevronlogo300dpi.jpg"/>
            <p:cNvPicPr>
              <a:picLocks noChangeAspect="1" noChangeArrowheads="1"/>
            </p:cNvPicPr>
            <p:nvPr/>
          </p:nvPicPr>
          <p:blipFill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686559" y="6210606"/>
              <a:ext cx="1051032" cy="1097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8" name="Picture 34" descr="http://i.forbesimg.com/media/lists/companies/pge_416x416.jpg"/>
            <p:cNvPicPr>
              <a:picLocks noChangeAspect="1" noChangeArrowheads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06287" y="6210606"/>
              <a:ext cx="966840" cy="1097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 descr="Image result for pwc logo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0" t="17340" r="20301" b="24742"/>
            <a:stretch/>
          </p:blipFill>
          <p:spPr bwMode="auto">
            <a:xfrm>
              <a:off x="4623031" y="6210606"/>
              <a:ext cx="1489176" cy="1097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8" name="Picture 16" descr="Image result for accenture energy logo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671" y="6210606"/>
              <a:ext cx="1097280" cy="1097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2" name="Picture 20" descr="Image result for shell logo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75" y="6210606"/>
              <a:ext cx="1184904" cy="1097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8" name="Picture 26" descr="Image result for facebook logo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7208" y="6210606"/>
              <a:ext cx="1097280" cy="1097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00" name="Picture 28" descr="Image result for sunpower logo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2292878" cy="56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Image result for cargill logo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281" y="3068960"/>
            <a:ext cx="1708207" cy="76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Image result for nature conservancy logo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73130"/>
            <a:ext cx="2375232" cy="85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aluewalk.com/wp-content/uploads/2013/01/Dow-Chemical-Company-logo.jpg"/>
          <p:cNvPicPr>
            <a:picLocks noChangeAspect="1" noChangeArrowheads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4599" y="3068960"/>
            <a:ext cx="2103425" cy="81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11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 </a:t>
            </a:r>
            <a:r>
              <a:rPr lang="mr-IN" dirty="0" smtClean="0"/>
              <a:t>–</a:t>
            </a:r>
            <a:r>
              <a:rPr lang="en-US" dirty="0" smtClean="0"/>
              <a:t> EDGE Advisory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Advisory Board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36" y="980728"/>
            <a:ext cx="8371808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7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2016-17 Thought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504" y="936624"/>
            <a:ext cx="8798496" cy="5921375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pPr marL="50800" indent="0">
              <a:spcAft>
                <a:spcPts val="600"/>
              </a:spcAft>
              <a:buNone/>
            </a:pPr>
            <a:r>
              <a:rPr lang="en-US" sz="2400" b="1" u="sng" dirty="0" smtClean="0"/>
              <a:t>Research/Thought Leadership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Pathways to Sustainable Development in Cuba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“</a:t>
            </a:r>
            <a:r>
              <a:rPr lang="en-US" sz="2400" dirty="0"/>
              <a:t>Ubiquitous Energy” initiative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Technology innovation and water management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Book </a:t>
            </a:r>
            <a:r>
              <a:rPr lang="en-US" sz="2400" dirty="0"/>
              <a:t>project </a:t>
            </a:r>
            <a:r>
              <a:rPr lang="mr-IN" sz="2400" dirty="0"/>
              <a:t>–</a:t>
            </a:r>
            <a:r>
              <a:rPr lang="en-US" sz="2400" dirty="0"/>
              <a:t> “</a:t>
            </a:r>
            <a:r>
              <a:rPr lang="en-US" sz="2400" i="1" dirty="0"/>
              <a:t>From Footprint to Handprint</a:t>
            </a:r>
            <a:r>
              <a:rPr lang="en-US" sz="2400" dirty="0" smtClean="0"/>
              <a:t>”</a:t>
            </a:r>
            <a:endParaRPr lang="en-US" sz="2400" b="1" u="sng" dirty="0" smtClean="0"/>
          </a:p>
          <a:p>
            <a:pPr marL="50800" indent="0">
              <a:spcAft>
                <a:spcPts val="600"/>
              </a:spcAft>
              <a:buNone/>
            </a:pPr>
            <a:r>
              <a:rPr lang="en-US" sz="2400" b="1" u="sng" dirty="0" smtClean="0"/>
              <a:t>Outreach/Communications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2017 USBCSD conference: </a:t>
            </a:r>
            <a:r>
              <a:rPr lang="en-US" sz="2400" i="1" dirty="0" smtClean="0"/>
              <a:t>Making Markets, Moving Markets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EDGE Chats &amp; video portfolio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Women in Energy series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Cross-University Sustainable Business </a:t>
            </a:r>
            <a:r>
              <a:rPr lang="en-US" sz="2400" dirty="0" smtClean="0"/>
              <a:t>Consortium 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EDGE </a:t>
            </a:r>
            <a:r>
              <a:rPr lang="en-US" sz="2400" dirty="0"/>
              <a:t>Leadership Forum: </a:t>
            </a:r>
            <a:r>
              <a:rPr lang="en-US" sz="2400" i="1" dirty="0"/>
              <a:t>Leading the Energy Transition</a:t>
            </a:r>
          </a:p>
          <a:p>
            <a:pPr>
              <a:spcAft>
                <a:spcPts val="12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64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ke MBA - Rethinking Boundaries">
  <a:themeElements>
    <a:clrScheme name="Duke MBA - Rethinking Boundaries 14">
      <a:dk1>
        <a:srgbClr val="000000"/>
      </a:dk1>
      <a:lt1>
        <a:srgbClr val="FFFFFF"/>
      </a:lt1>
      <a:dk2>
        <a:srgbClr val="000099"/>
      </a:dk2>
      <a:lt2>
        <a:srgbClr val="666666"/>
      </a:lt2>
      <a:accent1>
        <a:srgbClr val="CCCCCC"/>
      </a:accent1>
      <a:accent2>
        <a:srgbClr val="FFFF00"/>
      </a:accent2>
      <a:accent3>
        <a:srgbClr val="FFFFFF"/>
      </a:accent3>
      <a:accent4>
        <a:srgbClr val="000000"/>
      </a:accent4>
      <a:accent5>
        <a:srgbClr val="E2E2E2"/>
      </a:accent5>
      <a:accent6>
        <a:srgbClr val="E7E700"/>
      </a:accent6>
      <a:hlink>
        <a:srgbClr val="3A4AA0"/>
      </a:hlink>
      <a:folHlink>
        <a:srgbClr val="929BC5"/>
      </a:folHlink>
    </a:clrScheme>
    <a:fontScheme name="Duke MBA - Rethinking Boundari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uke MBA - Rethinking Boundari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ke MBA - Rethinking Boundari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ke MBA - Rethinking Boundari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ke MBA - Rethinking Boundari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ke MBA - Rethinking Boundari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ke MBA - Rethinking Boundari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ke MBA - Rethinking Boundari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ke MBA - Rethinking Boundari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ke MBA - Rethinking Boundari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ke MBA - Rethinking Boundari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ke MBA - Rethinking Boundari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ke MBA - Rethinking Boundari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ke MBA - Rethinking Boundaries 13">
        <a:dk1>
          <a:srgbClr val="000000"/>
        </a:dk1>
        <a:lt1>
          <a:srgbClr val="FFFFFF"/>
        </a:lt1>
        <a:dk2>
          <a:srgbClr val="000099"/>
        </a:dk2>
        <a:lt2>
          <a:srgbClr val="999999"/>
        </a:lt2>
        <a:accent1>
          <a:srgbClr val="6979B9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B9BED9"/>
        </a:accent5>
        <a:accent6>
          <a:srgbClr val="E7E700"/>
        </a:accent6>
        <a:hlink>
          <a:srgbClr val="0000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ke MBA - Rethinking Boundaries 14">
        <a:dk1>
          <a:srgbClr val="000000"/>
        </a:dk1>
        <a:lt1>
          <a:srgbClr val="FFFFFF"/>
        </a:lt1>
        <a:dk2>
          <a:srgbClr val="000099"/>
        </a:dk2>
        <a:lt2>
          <a:srgbClr val="666666"/>
        </a:lt2>
        <a:accent1>
          <a:srgbClr val="CCCCCC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E7E700"/>
        </a:accent6>
        <a:hlink>
          <a:srgbClr val="3A4AA0"/>
        </a:hlink>
        <a:folHlink>
          <a:srgbClr val="929B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12147</TotalTime>
  <Words>777</Words>
  <Application>Microsoft Office PowerPoint</Application>
  <PresentationFormat>On-screen Show (4:3)</PresentationFormat>
  <Paragraphs>113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ＭＳ Ｐゴシック</vt:lpstr>
      <vt:lpstr>Arial</vt:lpstr>
      <vt:lpstr>Wingdings</vt:lpstr>
      <vt:lpstr>Duke MBA - Rethinking Boundaries</vt:lpstr>
      <vt:lpstr>Getting Value from University-Industry Partnerships: Education, Research, and Collaboration for the Sustainability Transition</vt:lpstr>
      <vt:lpstr>The role of universities in tackling “wicked problems”</vt:lpstr>
      <vt:lpstr>PowerPoint Presentation</vt:lpstr>
      <vt:lpstr>Education and student support</vt:lpstr>
      <vt:lpstr>PowerPoint Presentation</vt:lpstr>
      <vt:lpstr>Business for Good: Virtual MBA Career Fair</vt:lpstr>
      <vt:lpstr>Careers</vt:lpstr>
      <vt:lpstr>Engagement – EDGE Advisory Board</vt:lpstr>
      <vt:lpstr>2016-17 Thought leadership</vt:lpstr>
      <vt:lpstr>PowerPoint Presentation</vt:lpstr>
      <vt:lpstr>PowerPoint Presentation</vt:lpstr>
      <vt:lpstr>Challenges</vt:lpstr>
      <vt:lpstr>Questions?</vt:lpstr>
    </vt:vector>
  </TitlesOfParts>
  <Company>Duke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Mohamed</dc:creator>
  <cp:lastModifiedBy>Stan</cp:lastModifiedBy>
  <cp:revision>563</cp:revision>
  <cp:lastPrinted>2013-05-09T13:50:34Z</cp:lastPrinted>
  <dcterms:created xsi:type="dcterms:W3CDTF">2011-10-10T15:45:20Z</dcterms:created>
  <dcterms:modified xsi:type="dcterms:W3CDTF">2016-12-21T18:11:10Z</dcterms:modified>
</cp:coreProperties>
</file>