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</p:sldMasterIdLst>
  <p:notesMasterIdLst>
    <p:notesMasterId r:id="rId3"/>
  </p:notesMasterIdLst>
  <p:sldIdLst>
    <p:sldId id="256" r:id="rId2"/>
  </p:sldIdLst>
  <p:sldSz cx="30243463" cy="42773600"/>
  <p:notesSz cx="6794500" cy="9931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Vrinda" panose="020B0502040204020203" pitchFamily="34" charset="0"/>
      <p:regular r:id="rId8"/>
      <p:bold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20861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41723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62584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83446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10430789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12516947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14603105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16689263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fstra, Nynke" initials="HN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4"/>
    <a:srgbClr val="6AADE4"/>
    <a:srgbClr val="F9F9F9"/>
    <a:srgbClr val="3F9C35"/>
    <a:srgbClr val="FFFFFF"/>
    <a:srgbClr val="34B233"/>
    <a:srgbClr val="000000"/>
    <a:srgbClr val="292929"/>
    <a:srgbClr val="D5D2CA"/>
    <a:srgbClr val="00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9" autoAdjust="0"/>
    <p:restoredTop sz="98252" autoAdjust="0"/>
  </p:normalViewPr>
  <p:slideViewPr>
    <p:cSldViewPr snapToGrid="0" showGuides="1">
      <p:cViewPr>
        <p:scale>
          <a:sx n="30" d="100"/>
          <a:sy n="30" d="100"/>
        </p:scale>
        <p:origin x="-390" y="2346"/>
      </p:cViewPr>
      <p:guideLst>
        <p:guide orient="horz" pos="680"/>
        <p:guide orient="horz" pos="7255"/>
        <p:guide orient="horz" pos="26292"/>
        <p:guide pos="682"/>
        <p:guide pos="18369"/>
        <p:guide pos="9261"/>
        <p:guide pos="9797"/>
        <p:guide pos="12293"/>
        <p:guide pos="15331"/>
        <p:guide pos="12835"/>
        <p:guide pos="15875"/>
        <p:guide pos="5239"/>
        <p:guide pos="4694"/>
        <p:guide pos="3720"/>
        <p:guide pos="3184"/>
        <p:guide pos="6212"/>
        <p:guide pos="6768"/>
        <p:guide pos="13819"/>
        <p:guide pos="14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New%20SPSS%20Files\Final%20dataset%202%20years%20corr%20for%20rough%20wor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96244983749427"/>
          <c:y val="2.0813901761532409E-2"/>
          <c:w val="0.67190799754259867"/>
          <c:h val="0.92447054221523883"/>
        </c:manualLayout>
      </c:layout>
      <c:scatterChart>
        <c:scatterStyle val="lineMarker"/>
        <c:varyColors val="0"/>
        <c:ser>
          <c:idx val="0"/>
          <c:order val="0"/>
          <c:tx>
            <c:v>Log Discharge</c:v>
          </c:tx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002060"/>
              </a:solidFill>
            </c:spPr>
          </c:marker>
          <c:xVal>
            <c:numRef>
              <c:f>'1-14 bifercation'!$AZ$2:$AZ$52</c:f>
              <c:numCache>
                <c:formatCode>mmm\-yy</c:formatCode>
                <c:ptCount val="51"/>
                <c:pt idx="0">
                  <c:v>41334</c:v>
                </c:pt>
                <c:pt idx="1">
                  <c:v>41334</c:v>
                </c:pt>
                <c:pt idx="2">
                  <c:v>41365</c:v>
                </c:pt>
                <c:pt idx="3">
                  <c:v>41365</c:v>
                </c:pt>
                <c:pt idx="4">
                  <c:v>41395</c:v>
                </c:pt>
                <c:pt idx="5">
                  <c:v>41395</c:v>
                </c:pt>
                <c:pt idx="6">
                  <c:v>41426</c:v>
                </c:pt>
                <c:pt idx="7">
                  <c:v>41426</c:v>
                </c:pt>
                <c:pt idx="8">
                  <c:v>41456</c:v>
                </c:pt>
                <c:pt idx="9">
                  <c:v>41456</c:v>
                </c:pt>
                <c:pt idx="10">
                  <c:v>41487</c:v>
                </c:pt>
                <c:pt idx="11">
                  <c:v>41487</c:v>
                </c:pt>
                <c:pt idx="12">
                  <c:v>41518</c:v>
                </c:pt>
                <c:pt idx="13">
                  <c:v>41518</c:v>
                </c:pt>
                <c:pt idx="14">
                  <c:v>41548</c:v>
                </c:pt>
                <c:pt idx="15">
                  <c:v>41548</c:v>
                </c:pt>
                <c:pt idx="16">
                  <c:v>41579</c:v>
                </c:pt>
                <c:pt idx="17">
                  <c:v>41579</c:v>
                </c:pt>
                <c:pt idx="18">
                  <c:v>41609</c:v>
                </c:pt>
                <c:pt idx="19">
                  <c:v>41609</c:v>
                </c:pt>
                <c:pt idx="20">
                  <c:v>41640</c:v>
                </c:pt>
                <c:pt idx="21">
                  <c:v>41640</c:v>
                </c:pt>
                <c:pt idx="22">
                  <c:v>41671</c:v>
                </c:pt>
                <c:pt idx="23">
                  <c:v>41671</c:v>
                </c:pt>
                <c:pt idx="24">
                  <c:v>41699</c:v>
                </c:pt>
                <c:pt idx="25">
                  <c:v>41699</c:v>
                </c:pt>
                <c:pt idx="26">
                  <c:v>41730</c:v>
                </c:pt>
                <c:pt idx="27">
                  <c:v>41730</c:v>
                </c:pt>
                <c:pt idx="28">
                  <c:v>41760</c:v>
                </c:pt>
                <c:pt idx="29">
                  <c:v>41760</c:v>
                </c:pt>
                <c:pt idx="30">
                  <c:v>41791</c:v>
                </c:pt>
                <c:pt idx="31">
                  <c:v>41791</c:v>
                </c:pt>
                <c:pt idx="32">
                  <c:v>41821</c:v>
                </c:pt>
                <c:pt idx="33">
                  <c:v>41821</c:v>
                </c:pt>
                <c:pt idx="34">
                  <c:v>41852</c:v>
                </c:pt>
                <c:pt idx="35">
                  <c:v>41852</c:v>
                </c:pt>
                <c:pt idx="36">
                  <c:v>41883</c:v>
                </c:pt>
                <c:pt idx="37">
                  <c:v>41883</c:v>
                </c:pt>
                <c:pt idx="38">
                  <c:v>41913</c:v>
                </c:pt>
                <c:pt idx="39">
                  <c:v>41913</c:v>
                </c:pt>
                <c:pt idx="40">
                  <c:v>41944</c:v>
                </c:pt>
                <c:pt idx="41">
                  <c:v>41944</c:v>
                </c:pt>
                <c:pt idx="42">
                  <c:v>41974</c:v>
                </c:pt>
                <c:pt idx="43">
                  <c:v>41974</c:v>
                </c:pt>
                <c:pt idx="44">
                  <c:v>42005</c:v>
                </c:pt>
                <c:pt idx="45">
                  <c:v>42005</c:v>
                </c:pt>
                <c:pt idx="46">
                  <c:v>42036</c:v>
                </c:pt>
                <c:pt idx="47">
                  <c:v>42036</c:v>
                </c:pt>
                <c:pt idx="48">
                  <c:v>42064</c:v>
                </c:pt>
                <c:pt idx="49">
                  <c:v>42064</c:v>
                </c:pt>
                <c:pt idx="50">
                  <c:v>42095</c:v>
                </c:pt>
              </c:numCache>
            </c:numRef>
          </c:xVal>
          <c:yVal>
            <c:numRef>
              <c:f>'1-14 bifercation'!$BA$2:$BA$52</c:f>
              <c:numCache>
                <c:formatCode>0.00</c:formatCode>
                <c:ptCount val="51"/>
                <c:pt idx="0">
                  <c:v>4.43560550202284</c:v>
                </c:pt>
                <c:pt idx="1">
                  <c:v>4.6290016192869921</c:v>
                </c:pt>
                <c:pt idx="2">
                  <c:v>4.6553305580093411</c:v>
                </c:pt>
                <c:pt idx="3">
                  <c:v>4.7149162479935853</c:v>
                </c:pt>
                <c:pt idx="4">
                  <c:v>4.8835194856567163</c:v>
                </c:pt>
                <c:pt idx="5">
                  <c:v>5.144212923614794</c:v>
                </c:pt>
                <c:pt idx="6">
                  <c:v>5.1238516409670858</c:v>
                </c:pt>
                <c:pt idx="7">
                  <c:v>5.0269416279590295</c:v>
                </c:pt>
                <c:pt idx="8">
                  <c:v>4.8314218170650225</c:v>
                </c:pt>
                <c:pt idx="9">
                  <c:v>4.8820062629344756</c:v>
                </c:pt>
                <c:pt idx="10">
                  <c:v>4.9977532388315469</c:v>
                </c:pt>
                <c:pt idx="11">
                  <c:v>4.6166120299939237</c:v>
                </c:pt>
                <c:pt idx="12">
                  <c:v>4.6221621947566867</c:v>
                </c:pt>
                <c:pt idx="13">
                  <c:v>4.3693643087812353</c:v>
                </c:pt>
                <c:pt idx="14">
                  <c:v>4.3279716236230108</c:v>
                </c:pt>
                <c:pt idx="15">
                  <c:v>4.2310616106149546</c:v>
                </c:pt>
                <c:pt idx="16">
                  <c:v>4.2999429000227671</c:v>
                </c:pt>
                <c:pt idx="17">
                  <c:v>4.1150777166595809</c:v>
                </c:pt>
                <c:pt idx="18">
                  <c:v>3.9689496809813427</c:v>
                </c:pt>
                <c:pt idx="19">
                  <c:v>3.9020028913507296</c:v>
                </c:pt>
                <c:pt idx="20">
                  <c:v>4.1572753964540352</c:v>
                </c:pt>
                <c:pt idx="21">
                  <c:v>4.078094150406411</c:v>
                </c:pt>
                <c:pt idx="22">
                  <c:v>4.2030328870147109</c:v>
                </c:pt>
                <c:pt idx="23">
                  <c:v>4.0269416279590295</c:v>
                </c:pt>
                <c:pt idx="24">
                  <c:v>4.3910233693700995</c:v>
                </c:pt>
                <c:pt idx="25">
                  <c:v>4.7204487365935464</c:v>
                </c:pt>
                <c:pt idx="26">
                  <c:v>4.8095933795693497</c:v>
                </c:pt>
                <c:pt idx="27">
                  <c:v>4.8050928783426734</c:v>
                </c:pt>
                <c:pt idx="28">
                  <c:v>4.7847171189709554</c:v>
                </c:pt>
                <c:pt idx="29">
                  <c:v>4.8314218170650225</c:v>
                </c:pt>
                <c:pt idx="30">
                  <c:v>4.9811841373983539</c:v>
                </c:pt>
                <c:pt idx="31">
                  <c:v>5.0532705666813786</c:v>
                </c:pt>
                <c:pt idx="32">
                  <c:v>5.078094150406411</c:v>
                </c:pt>
                <c:pt idx="33">
                  <c:v>5.0269416279590295</c:v>
                </c:pt>
                <c:pt idx="34">
                  <c:v>4.8140477209955996</c:v>
                </c:pt>
                <c:pt idx="35">
                  <c:v>4.8331216019429162</c:v>
                </c:pt>
                <c:pt idx="36">
                  <c:v>4.4026052419199146</c:v>
                </c:pt>
                <c:pt idx="37">
                  <c:v>4.3439597290071408</c:v>
                </c:pt>
                <c:pt idx="38">
                  <c:v>4.3279716236230108</c:v>
                </c:pt>
                <c:pt idx="39">
                  <c:v>4.2999429000227671</c:v>
                </c:pt>
                <c:pt idx="40">
                  <c:v>4.220761653975142</c:v>
                </c:pt>
                <c:pt idx="41">
                  <c:v>4.1324518127290037</c:v>
                </c:pt>
                <c:pt idx="42">
                  <c:v>4.09</c:v>
                </c:pt>
                <c:pt idx="43">
                  <c:v>4.1238516409670858</c:v>
                </c:pt>
                <c:pt idx="44">
                  <c:v>4.1061228740066538</c:v>
                </c:pt>
                <c:pt idx="45">
                  <c:v>4.2030328870147109</c:v>
                </c:pt>
                <c:pt idx="46">
                  <c:v>4.2573905493373037</c:v>
                </c:pt>
                <c:pt idx="47">
                  <c:v>4.3141833391373776</c:v>
                </c:pt>
                <c:pt idx="48">
                  <c:v>4.5966080902842981</c:v>
                </c:pt>
                <c:pt idx="49">
                  <c:v>4.8481275105678749</c:v>
                </c:pt>
                <c:pt idx="50">
                  <c:v>4.8910075070492667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82848"/>
        <c:axId val="115601408"/>
      </c:scatterChart>
      <c:scatterChart>
        <c:scatterStyle val="lineMarker"/>
        <c:varyColors val="0"/>
        <c:ser>
          <c:idx val="1"/>
          <c:order val="1"/>
          <c:tx>
            <c:v>Log Surface E.coli</c:v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FF0000"/>
              </a:solidFill>
            </c:spPr>
          </c:marker>
          <c:xVal>
            <c:numRef>
              <c:f>'1-14 bifercation'!$AZ$2:$AZ$52</c:f>
              <c:numCache>
                <c:formatCode>mmm\-yy</c:formatCode>
                <c:ptCount val="51"/>
                <c:pt idx="0">
                  <c:v>41334</c:v>
                </c:pt>
                <c:pt idx="1">
                  <c:v>41334</c:v>
                </c:pt>
                <c:pt idx="2">
                  <c:v>41365</c:v>
                </c:pt>
                <c:pt idx="3">
                  <c:v>41365</c:v>
                </c:pt>
                <c:pt idx="4">
                  <c:v>41395</c:v>
                </c:pt>
                <c:pt idx="5">
                  <c:v>41395</c:v>
                </c:pt>
                <c:pt idx="6">
                  <c:v>41426</c:v>
                </c:pt>
                <c:pt idx="7">
                  <c:v>41426</c:v>
                </c:pt>
                <c:pt idx="8">
                  <c:v>41456</c:v>
                </c:pt>
                <c:pt idx="9">
                  <c:v>41456</c:v>
                </c:pt>
                <c:pt idx="10">
                  <c:v>41487</c:v>
                </c:pt>
                <c:pt idx="11">
                  <c:v>41487</c:v>
                </c:pt>
                <c:pt idx="12">
                  <c:v>41518</c:v>
                </c:pt>
                <c:pt idx="13">
                  <c:v>41518</c:v>
                </c:pt>
                <c:pt idx="14">
                  <c:v>41548</c:v>
                </c:pt>
                <c:pt idx="15">
                  <c:v>41548</c:v>
                </c:pt>
                <c:pt idx="16">
                  <c:v>41579</c:v>
                </c:pt>
                <c:pt idx="17">
                  <c:v>41579</c:v>
                </c:pt>
                <c:pt idx="18">
                  <c:v>41609</c:v>
                </c:pt>
                <c:pt idx="19">
                  <c:v>41609</c:v>
                </c:pt>
                <c:pt idx="20">
                  <c:v>41640</c:v>
                </c:pt>
                <c:pt idx="21">
                  <c:v>41640</c:v>
                </c:pt>
                <c:pt idx="22">
                  <c:v>41671</c:v>
                </c:pt>
                <c:pt idx="23">
                  <c:v>41671</c:v>
                </c:pt>
                <c:pt idx="24">
                  <c:v>41699</c:v>
                </c:pt>
                <c:pt idx="25">
                  <c:v>41699</c:v>
                </c:pt>
                <c:pt idx="26">
                  <c:v>41730</c:v>
                </c:pt>
                <c:pt idx="27">
                  <c:v>41730</c:v>
                </c:pt>
                <c:pt idx="28">
                  <c:v>41760</c:v>
                </c:pt>
                <c:pt idx="29">
                  <c:v>41760</c:v>
                </c:pt>
                <c:pt idx="30">
                  <c:v>41791</c:v>
                </c:pt>
                <c:pt idx="31">
                  <c:v>41791</c:v>
                </c:pt>
                <c:pt idx="32">
                  <c:v>41821</c:v>
                </c:pt>
                <c:pt idx="33">
                  <c:v>41821</c:v>
                </c:pt>
                <c:pt idx="34">
                  <c:v>41852</c:v>
                </c:pt>
                <c:pt idx="35">
                  <c:v>41852</c:v>
                </c:pt>
                <c:pt idx="36">
                  <c:v>41883</c:v>
                </c:pt>
                <c:pt idx="37">
                  <c:v>41883</c:v>
                </c:pt>
                <c:pt idx="38">
                  <c:v>41913</c:v>
                </c:pt>
                <c:pt idx="39">
                  <c:v>41913</c:v>
                </c:pt>
                <c:pt idx="40">
                  <c:v>41944</c:v>
                </c:pt>
                <c:pt idx="41">
                  <c:v>41944</c:v>
                </c:pt>
                <c:pt idx="42">
                  <c:v>41974</c:v>
                </c:pt>
                <c:pt idx="43">
                  <c:v>41974</c:v>
                </c:pt>
                <c:pt idx="44">
                  <c:v>42005</c:v>
                </c:pt>
                <c:pt idx="45">
                  <c:v>42005</c:v>
                </c:pt>
                <c:pt idx="46">
                  <c:v>42036</c:v>
                </c:pt>
                <c:pt idx="47">
                  <c:v>42036</c:v>
                </c:pt>
                <c:pt idx="48">
                  <c:v>42064</c:v>
                </c:pt>
                <c:pt idx="49">
                  <c:v>42064</c:v>
                </c:pt>
                <c:pt idx="50">
                  <c:v>42095</c:v>
                </c:pt>
              </c:numCache>
            </c:numRef>
          </c:xVal>
          <c:yVal>
            <c:numRef>
              <c:f>'1-14 bifercation'!$BB$2:$BB$52</c:f>
              <c:numCache>
                <c:formatCode>0.00</c:formatCode>
                <c:ptCount val="51"/>
                <c:pt idx="0">
                  <c:v>3.5991550006845552</c:v>
                </c:pt>
                <c:pt idx="1">
                  <c:v>4.0028856882374884</c:v>
                </c:pt>
                <c:pt idx="2">
                  <c:v>4.0207294848587445</c:v>
                </c:pt>
                <c:pt idx="3">
                  <c:v>4.2961774928695693</c:v>
                </c:pt>
                <c:pt idx="4">
                  <c:v>4.1728622889254829</c:v>
                </c:pt>
                <c:pt idx="5">
                  <c:v>4.8750612633917001</c:v>
                </c:pt>
                <c:pt idx="6">
                  <c:v>5.03252922482692</c:v>
                </c:pt>
                <c:pt idx="7">
                  <c:v>4.7892672552891051</c:v>
                </c:pt>
                <c:pt idx="8">
                  <c:v>4.9030899869919438</c:v>
                </c:pt>
                <c:pt idx="9">
                  <c:v>5.0677732303783953</c:v>
                </c:pt>
                <c:pt idx="10">
                  <c:v>5.1824780577170815</c:v>
                </c:pt>
                <c:pt idx="11">
                  <c:v>4.584833589353452</c:v>
                </c:pt>
                <c:pt idx="12">
                  <c:v>4.5563025007672868</c:v>
                </c:pt>
                <c:pt idx="13">
                  <c:v>4.6690067809585756</c:v>
                </c:pt>
                <c:pt idx="14">
                  <c:v>4.9090803506811307</c:v>
                </c:pt>
                <c:pt idx="15">
                  <c:v>4.9090803506811307</c:v>
                </c:pt>
                <c:pt idx="16">
                  <c:v>4.6892101670468627</c:v>
                </c:pt>
                <c:pt idx="17">
                  <c:v>4.616300430442573</c:v>
                </c:pt>
                <c:pt idx="18">
                  <c:v>4.1563472008599245</c:v>
                </c:pt>
                <c:pt idx="19">
                  <c:v>3.7750843002075358</c:v>
                </c:pt>
                <c:pt idx="20">
                  <c:v>3.7750843002075358</c:v>
                </c:pt>
                <c:pt idx="21">
                  <c:v>3.8063307445050691</c:v>
                </c:pt>
                <c:pt idx="22">
                  <c:v>3.9242792860618816</c:v>
                </c:pt>
                <c:pt idx="23">
                  <c:v>4.0910804693473324</c:v>
                </c:pt>
                <c:pt idx="24">
                  <c:v>4.1176394978668007</c:v>
                </c:pt>
                <c:pt idx="25">
                  <c:v>4.8239087409443187</c:v>
                </c:pt>
                <c:pt idx="26">
                  <c:v>4.8898617212581881</c:v>
                </c:pt>
                <c:pt idx="27">
                  <c:v>5.1643528557844371</c:v>
                </c:pt>
                <c:pt idx="28">
                  <c:v>4.8692317197309762</c:v>
                </c:pt>
                <c:pt idx="29">
                  <c:v>4.8692317197309762</c:v>
                </c:pt>
                <c:pt idx="30">
                  <c:v>5.1205739312058496</c:v>
                </c:pt>
                <c:pt idx="31">
                  <c:v>5.1205739312058496</c:v>
                </c:pt>
                <c:pt idx="32">
                  <c:v>5.204119982655925</c:v>
                </c:pt>
                <c:pt idx="33">
                  <c:v>5.204119982655925</c:v>
                </c:pt>
                <c:pt idx="34">
                  <c:v>4.8692317197309762</c:v>
                </c:pt>
                <c:pt idx="35">
                  <c:v>5.1205739312058496</c:v>
                </c:pt>
                <c:pt idx="36">
                  <c:v>4.5465426634781307</c:v>
                </c:pt>
                <c:pt idx="37">
                  <c:v>4.6434526764861879</c:v>
                </c:pt>
                <c:pt idx="38">
                  <c:v>4.9138138523837167</c:v>
                </c:pt>
                <c:pt idx="39">
                  <c:v>4.6434526764861879</c:v>
                </c:pt>
                <c:pt idx="40">
                  <c:v>4.6020599913279625</c:v>
                </c:pt>
                <c:pt idx="41">
                  <c:v>4.1818435879447726</c:v>
                </c:pt>
                <c:pt idx="42">
                  <c:v>3.77232170672292</c:v>
                </c:pt>
                <c:pt idx="43">
                  <c:v>3.77232170672292</c:v>
                </c:pt>
                <c:pt idx="44">
                  <c:v>3.7027750779010442</c:v>
                </c:pt>
                <c:pt idx="45">
                  <c:v>4.6020599913279625</c:v>
                </c:pt>
                <c:pt idx="46">
                  <c:v>4.6020599913279625</c:v>
                </c:pt>
                <c:pt idx="47">
                  <c:v>4.6148972160331345</c:v>
                </c:pt>
                <c:pt idx="48">
                  <c:v>4.9138138523837167</c:v>
                </c:pt>
                <c:pt idx="49">
                  <c:v>5.1205739312058496</c:v>
                </c:pt>
                <c:pt idx="50">
                  <c:v>5.1205739312058496</c:v>
                </c:pt>
              </c:numCache>
            </c:numRef>
          </c:yVal>
          <c:smooth val="0"/>
        </c:ser>
        <c:ser>
          <c:idx val="2"/>
          <c:order val="2"/>
          <c:tx>
            <c:v>Log Drinking E.coli</c:v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chemeClr val="accent6"/>
              </a:solidFill>
            </c:spPr>
          </c:marker>
          <c:xVal>
            <c:numRef>
              <c:f>'1-14 bifercation'!$AZ$2:$AZ$52</c:f>
              <c:numCache>
                <c:formatCode>mmm\-yy</c:formatCode>
                <c:ptCount val="51"/>
                <c:pt idx="0">
                  <c:v>41334</c:v>
                </c:pt>
                <c:pt idx="1">
                  <c:v>41334</c:v>
                </c:pt>
                <c:pt idx="2">
                  <c:v>41365</c:v>
                </c:pt>
                <c:pt idx="3">
                  <c:v>41365</c:v>
                </c:pt>
                <c:pt idx="4">
                  <c:v>41395</c:v>
                </c:pt>
                <c:pt idx="5">
                  <c:v>41395</c:v>
                </c:pt>
                <c:pt idx="6">
                  <c:v>41426</c:v>
                </c:pt>
                <c:pt idx="7">
                  <c:v>41426</c:v>
                </c:pt>
                <c:pt idx="8">
                  <c:v>41456</c:v>
                </c:pt>
                <c:pt idx="9">
                  <c:v>41456</c:v>
                </c:pt>
                <c:pt idx="10">
                  <c:v>41487</c:v>
                </c:pt>
                <c:pt idx="11">
                  <c:v>41487</c:v>
                </c:pt>
                <c:pt idx="12">
                  <c:v>41518</c:v>
                </c:pt>
                <c:pt idx="13">
                  <c:v>41518</c:v>
                </c:pt>
                <c:pt idx="14">
                  <c:v>41548</c:v>
                </c:pt>
                <c:pt idx="15">
                  <c:v>41548</c:v>
                </c:pt>
                <c:pt idx="16">
                  <c:v>41579</c:v>
                </c:pt>
                <c:pt idx="17">
                  <c:v>41579</c:v>
                </c:pt>
                <c:pt idx="18">
                  <c:v>41609</c:v>
                </c:pt>
                <c:pt idx="19">
                  <c:v>41609</c:v>
                </c:pt>
                <c:pt idx="20">
                  <c:v>41640</c:v>
                </c:pt>
                <c:pt idx="21">
                  <c:v>41640</c:v>
                </c:pt>
                <c:pt idx="22">
                  <c:v>41671</c:v>
                </c:pt>
                <c:pt idx="23">
                  <c:v>41671</c:v>
                </c:pt>
                <c:pt idx="24">
                  <c:v>41699</c:v>
                </c:pt>
                <c:pt idx="25">
                  <c:v>41699</c:v>
                </c:pt>
                <c:pt idx="26">
                  <c:v>41730</c:v>
                </c:pt>
                <c:pt idx="27">
                  <c:v>41730</c:v>
                </c:pt>
                <c:pt idx="28">
                  <c:v>41760</c:v>
                </c:pt>
                <c:pt idx="29">
                  <c:v>41760</c:v>
                </c:pt>
                <c:pt idx="30">
                  <c:v>41791</c:v>
                </c:pt>
                <c:pt idx="31">
                  <c:v>41791</c:v>
                </c:pt>
                <c:pt idx="32">
                  <c:v>41821</c:v>
                </c:pt>
                <c:pt idx="33">
                  <c:v>41821</c:v>
                </c:pt>
                <c:pt idx="34">
                  <c:v>41852</c:v>
                </c:pt>
                <c:pt idx="35">
                  <c:v>41852</c:v>
                </c:pt>
                <c:pt idx="36">
                  <c:v>41883</c:v>
                </c:pt>
                <c:pt idx="37">
                  <c:v>41883</c:v>
                </c:pt>
                <c:pt idx="38">
                  <c:v>41913</c:v>
                </c:pt>
                <c:pt idx="39">
                  <c:v>41913</c:v>
                </c:pt>
                <c:pt idx="40">
                  <c:v>41944</c:v>
                </c:pt>
                <c:pt idx="41">
                  <c:v>41944</c:v>
                </c:pt>
                <c:pt idx="42">
                  <c:v>41974</c:v>
                </c:pt>
                <c:pt idx="43">
                  <c:v>41974</c:v>
                </c:pt>
                <c:pt idx="44">
                  <c:v>42005</c:v>
                </c:pt>
                <c:pt idx="45">
                  <c:v>42005</c:v>
                </c:pt>
                <c:pt idx="46">
                  <c:v>42036</c:v>
                </c:pt>
                <c:pt idx="47">
                  <c:v>42036</c:v>
                </c:pt>
                <c:pt idx="48">
                  <c:v>42064</c:v>
                </c:pt>
                <c:pt idx="49">
                  <c:v>42064</c:v>
                </c:pt>
                <c:pt idx="50">
                  <c:v>42095</c:v>
                </c:pt>
              </c:numCache>
            </c:numRef>
          </c:xVal>
          <c:yVal>
            <c:numRef>
              <c:f>'1-14 bifercation'!$BC$2:$BC$52</c:f>
              <c:numCache>
                <c:formatCode>0.00</c:formatCode>
                <c:ptCount val="51"/>
                <c:pt idx="0">
                  <c:v>1.7604224834232121</c:v>
                </c:pt>
                <c:pt idx="1">
                  <c:v>1.9618954736678504</c:v>
                </c:pt>
                <c:pt idx="2">
                  <c:v>1.7387805584843692</c:v>
                </c:pt>
                <c:pt idx="3">
                  <c:v>2.2586372827240764</c:v>
                </c:pt>
                <c:pt idx="4">
                  <c:v>1.6148972160331345</c:v>
                </c:pt>
                <c:pt idx="5">
                  <c:v>2.1953460583484197</c:v>
                </c:pt>
                <c:pt idx="6">
                  <c:v>2.154119525515847</c:v>
                </c:pt>
                <c:pt idx="7">
                  <c:v>1.9464522650130731</c:v>
                </c:pt>
                <c:pt idx="8">
                  <c:v>2.1119342763326814</c:v>
                </c:pt>
                <c:pt idx="9">
                  <c:v>2.2966651902615309</c:v>
                </c:pt>
                <c:pt idx="10">
                  <c:v>2.5976951859255122</c:v>
                </c:pt>
                <c:pt idx="11">
                  <c:v>2.2922560713564759</c:v>
                </c:pt>
                <c:pt idx="12">
                  <c:v>1.8438554226231612</c:v>
                </c:pt>
                <c:pt idx="13">
                  <c:v>1.8438554226231612</c:v>
                </c:pt>
                <c:pt idx="14">
                  <c:v>1.9912260756924949</c:v>
                </c:pt>
                <c:pt idx="15">
                  <c:v>1.9375178920173466</c:v>
                </c:pt>
                <c:pt idx="16">
                  <c:v>1.8438554226231612</c:v>
                </c:pt>
                <c:pt idx="17">
                  <c:v>1.6830470382388496</c:v>
                </c:pt>
                <c:pt idx="18">
                  <c:v>1.6148972160331345</c:v>
                </c:pt>
                <c:pt idx="19">
                  <c:v>1.3802112417116059</c:v>
                </c:pt>
                <c:pt idx="20">
                  <c:v>1.4533183400470377</c:v>
                </c:pt>
                <c:pt idx="21">
                  <c:v>1.4712917110589385</c:v>
                </c:pt>
                <c:pt idx="22">
                  <c:v>1.5024271199844328</c:v>
                </c:pt>
                <c:pt idx="23">
                  <c:v>1.5185139398778875</c:v>
                </c:pt>
                <c:pt idx="24">
                  <c:v>1.5024271199844328</c:v>
                </c:pt>
                <c:pt idx="25">
                  <c:v>1.9375178920173466</c:v>
                </c:pt>
                <c:pt idx="26">
                  <c:v>2.27415784926368</c:v>
                </c:pt>
                <c:pt idx="27">
                  <c:v>2.4440447959180762</c:v>
                </c:pt>
                <c:pt idx="28">
                  <c:v>2.1139433523068369</c:v>
                </c:pt>
                <c:pt idx="29">
                  <c:v>2.1702617153949575</c:v>
                </c:pt>
                <c:pt idx="30">
                  <c:v>2.4502491083193609</c:v>
                </c:pt>
                <c:pt idx="31">
                  <c:v>2.4502491083193609</c:v>
                </c:pt>
                <c:pt idx="32">
                  <c:v>2.5563025007672873</c:v>
                </c:pt>
                <c:pt idx="33">
                  <c:v>2.5910646070264991</c:v>
                </c:pt>
                <c:pt idx="34">
                  <c:v>2.1702617153949575</c:v>
                </c:pt>
                <c:pt idx="35">
                  <c:v>2.4502491083193609</c:v>
                </c:pt>
                <c:pt idx="36">
                  <c:v>2.2922560713564759</c:v>
                </c:pt>
                <c:pt idx="37">
                  <c:v>1.8438554226231612</c:v>
                </c:pt>
                <c:pt idx="38">
                  <c:v>1.8438554226231612</c:v>
                </c:pt>
                <c:pt idx="39">
                  <c:v>1.8438554226231612</c:v>
                </c:pt>
                <c:pt idx="40">
                  <c:v>1.8438554226231612</c:v>
                </c:pt>
                <c:pt idx="41">
                  <c:v>1.6273658565927327</c:v>
                </c:pt>
                <c:pt idx="42">
                  <c:v>1.3979400086720377</c:v>
                </c:pt>
                <c:pt idx="43">
                  <c:v>1.3979400086720377</c:v>
                </c:pt>
                <c:pt idx="44">
                  <c:v>1.3979400086720377</c:v>
                </c:pt>
                <c:pt idx="45">
                  <c:v>1.8438554226231612</c:v>
                </c:pt>
                <c:pt idx="46">
                  <c:v>1.8438554226231612</c:v>
                </c:pt>
                <c:pt idx="47">
                  <c:v>2.2922560713564759</c:v>
                </c:pt>
                <c:pt idx="48">
                  <c:v>2.2922560713564759</c:v>
                </c:pt>
                <c:pt idx="49">
                  <c:v>2.4502491083193609</c:v>
                </c:pt>
                <c:pt idx="50">
                  <c:v>2.4502491083193609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04480"/>
        <c:axId val="115602944"/>
      </c:scatterChart>
      <c:valAx>
        <c:axId val="1155828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2500" baseline="0">
                <a:solidFill>
                  <a:schemeClr val="accent6"/>
                </a:solidFill>
              </a:defRPr>
            </a:pPr>
            <a:endParaRPr lang="en-US"/>
          </a:p>
        </c:txPr>
        <c:crossAx val="115601408"/>
        <c:crosses val="autoZero"/>
        <c:crossBetween val="midCat"/>
      </c:valAx>
      <c:valAx>
        <c:axId val="115601408"/>
        <c:scaling>
          <c:orientation val="minMax"/>
          <c:min val="1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500" baseline="0">
                <a:solidFill>
                  <a:schemeClr val="accent6"/>
                </a:solidFill>
              </a:defRPr>
            </a:pPr>
            <a:endParaRPr lang="en-US"/>
          </a:p>
        </c:txPr>
        <c:crossAx val="115582848"/>
        <c:crosses val="autoZero"/>
        <c:crossBetween val="midCat"/>
      </c:valAx>
      <c:valAx>
        <c:axId val="115602944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115604480"/>
        <c:crosses val="max"/>
        <c:crossBetween val="midCat"/>
      </c:valAx>
      <c:valAx>
        <c:axId val="1156044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5602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833436685415595"/>
          <c:y val="5.4763207801827599E-2"/>
          <c:w val="0.1680110285983096"/>
          <c:h val="0.50597746620206763"/>
        </c:manualLayout>
      </c:layout>
      <c:overlay val="0"/>
      <c:txPr>
        <a:bodyPr/>
        <a:lstStyle/>
        <a:p>
          <a:pPr>
            <a:defRPr sz="2500" b="1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0.00823</cdr:x>
      <cdr:y>0.06928</cdr:y>
    </cdr:from>
    <cdr:to>
      <cdr:x>0.10715</cdr:x>
      <cdr:y>0.89722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608893" y="4463611"/>
          <a:ext cx="8834904" cy="1386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2800" b="1" dirty="0" smtClean="0">
              <a:solidFill>
                <a:schemeClr val="tx1"/>
              </a:solidFill>
            </a:rPr>
            <a:t>E. coli concentration / River discharge</a:t>
          </a:r>
          <a:endParaRPr lang="en-GB" sz="28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F74B-A766-43FB-8006-60B8A5AD3F0C}" type="datetimeFigureOut">
              <a:rPr lang="nl-NL" smtClean="0"/>
              <a:t>16-6-2015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081213" y="744538"/>
            <a:ext cx="26320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0470B-77CA-4AF0-9894-7B9194410B60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60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470B-77CA-4AF0-9894-7B9194410B6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575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87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504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8153876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ondertitelstijl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26" name="Groep 25"/>
          <p:cNvGrpSpPr>
            <a:grpSpLocks noChangeAspect="1"/>
          </p:cNvGrpSpPr>
          <p:nvPr userDrawn="1"/>
        </p:nvGrpSpPr>
        <p:grpSpPr>
          <a:xfrm>
            <a:off x="1598400" y="1807200"/>
            <a:ext cx="14977513" cy="1944000"/>
            <a:chOff x="-22852063" y="19270663"/>
            <a:chExt cx="8732838" cy="1133475"/>
          </a:xfrm>
        </p:grpSpPr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-21151850" y="19753263"/>
              <a:ext cx="700246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-15054263" y="19912013"/>
              <a:ext cx="908050" cy="271462"/>
            </a:xfrm>
            <a:custGeom>
              <a:avLst/>
              <a:gdLst>
                <a:gd name="T0" fmla="*/ 154 w 242"/>
                <a:gd name="T1" fmla="*/ 30 h 72"/>
                <a:gd name="T2" fmla="*/ 154 w 242"/>
                <a:gd name="T3" fmla="*/ 25 h 72"/>
                <a:gd name="T4" fmla="*/ 149 w 242"/>
                <a:gd name="T5" fmla="*/ 21 h 72"/>
                <a:gd name="T6" fmla="*/ 125 w 242"/>
                <a:gd name="T7" fmla="*/ 21 h 72"/>
                <a:gd name="T8" fmla="*/ 125 w 242"/>
                <a:gd name="T9" fmla="*/ 34 h 72"/>
                <a:gd name="T10" fmla="*/ 149 w 242"/>
                <a:gd name="T11" fmla="*/ 34 h 72"/>
                <a:gd name="T12" fmla="*/ 154 w 242"/>
                <a:gd name="T13" fmla="*/ 30 h 72"/>
                <a:gd name="T14" fmla="*/ 0 w 242"/>
                <a:gd name="T15" fmla="*/ 0 h 72"/>
                <a:gd name="T16" fmla="*/ 0 w 242"/>
                <a:gd name="T17" fmla="*/ 72 h 72"/>
                <a:gd name="T18" fmla="*/ 242 w 242"/>
                <a:gd name="T19" fmla="*/ 72 h 72"/>
                <a:gd name="T20" fmla="*/ 242 w 242"/>
                <a:gd name="T21" fmla="*/ 0 h 72"/>
                <a:gd name="T22" fmla="*/ 0 w 242"/>
                <a:gd name="T23" fmla="*/ 0 h 72"/>
                <a:gd name="T24" fmla="*/ 80 w 242"/>
                <a:gd name="T25" fmla="*/ 48 h 72"/>
                <a:gd name="T26" fmla="*/ 69 w 242"/>
                <a:gd name="T27" fmla="*/ 59 h 72"/>
                <a:gd name="T28" fmla="*/ 39 w 242"/>
                <a:gd name="T29" fmla="*/ 59 h 72"/>
                <a:gd name="T30" fmla="*/ 28 w 242"/>
                <a:gd name="T31" fmla="*/ 48 h 72"/>
                <a:gd name="T32" fmla="*/ 28 w 242"/>
                <a:gd name="T33" fmla="*/ 13 h 72"/>
                <a:gd name="T34" fmla="*/ 38 w 242"/>
                <a:gd name="T35" fmla="*/ 13 h 72"/>
                <a:gd name="T36" fmla="*/ 38 w 242"/>
                <a:gd name="T37" fmla="*/ 51 h 72"/>
                <a:gd name="T38" fmla="*/ 69 w 242"/>
                <a:gd name="T39" fmla="*/ 51 h 72"/>
                <a:gd name="T40" fmla="*/ 69 w 242"/>
                <a:gd name="T41" fmla="*/ 13 h 72"/>
                <a:gd name="T42" fmla="*/ 80 w 242"/>
                <a:gd name="T43" fmla="*/ 13 h 72"/>
                <a:gd name="T44" fmla="*/ 80 w 242"/>
                <a:gd name="T45" fmla="*/ 48 h 72"/>
                <a:gd name="T46" fmla="*/ 154 w 242"/>
                <a:gd name="T47" fmla="*/ 59 h 72"/>
                <a:gd name="T48" fmla="*/ 135 w 242"/>
                <a:gd name="T49" fmla="*/ 42 h 72"/>
                <a:gd name="T50" fmla="*/ 125 w 242"/>
                <a:gd name="T51" fmla="*/ 42 h 72"/>
                <a:gd name="T52" fmla="*/ 125 w 242"/>
                <a:gd name="T53" fmla="*/ 59 h 72"/>
                <a:gd name="T54" fmla="*/ 114 w 242"/>
                <a:gd name="T55" fmla="*/ 59 h 72"/>
                <a:gd name="T56" fmla="*/ 114 w 242"/>
                <a:gd name="T57" fmla="*/ 13 h 72"/>
                <a:gd name="T58" fmla="*/ 154 w 242"/>
                <a:gd name="T59" fmla="*/ 13 h 72"/>
                <a:gd name="T60" fmla="*/ 164 w 242"/>
                <a:gd name="T61" fmla="*/ 22 h 72"/>
                <a:gd name="T62" fmla="*/ 164 w 242"/>
                <a:gd name="T63" fmla="*/ 33 h 72"/>
                <a:gd name="T64" fmla="*/ 154 w 242"/>
                <a:gd name="T65" fmla="*/ 42 h 72"/>
                <a:gd name="T66" fmla="*/ 148 w 242"/>
                <a:gd name="T67" fmla="*/ 42 h 72"/>
                <a:gd name="T68" fmla="*/ 169 w 242"/>
                <a:gd name="T69" fmla="*/ 59 h 72"/>
                <a:gd name="T70" fmla="*/ 154 w 242"/>
                <a:gd name="T71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72">
                  <a:moveTo>
                    <a:pt x="154" y="30"/>
                  </a:moveTo>
                  <a:cubicBezTo>
                    <a:pt x="154" y="25"/>
                    <a:pt x="154" y="25"/>
                    <a:pt x="154" y="25"/>
                  </a:cubicBezTo>
                  <a:cubicBezTo>
                    <a:pt x="154" y="22"/>
                    <a:pt x="152" y="21"/>
                    <a:pt x="149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2" y="34"/>
                    <a:pt x="154" y="33"/>
                    <a:pt x="154" y="30"/>
                  </a:cubicBezTo>
                  <a:close/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0" y="0"/>
                  </a:lnTo>
                  <a:close/>
                  <a:moveTo>
                    <a:pt x="80" y="48"/>
                  </a:moveTo>
                  <a:cubicBezTo>
                    <a:pt x="80" y="57"/>
                    <a:pt x="77" y="59"/>
                    <a:pt x="6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0" y="59"/>
                    <a:pt x="28" y="57"/>
                    <a:pt x="28" y="4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48"/>
                  </a:lnTo>
                  <a:close/>
                  <a:moveTo>
                    <a:pt x="154" y="59"/>
                  </a:moveTo>
                  <a:cubicBezTo>
                    <a:pt x="135" y="42"/>
                    <a:pt x="135" y="42"/>
                    <a:pt x="13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61" y="13"/>
                    <a:pt x="164" y="15"/>
                    <a:pt x="164" y="22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9"/>
                    <a:pt x="161" y="42"/>
                    <a:pt x="154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69" y="59"/>
                    <a:pt x="169" y="59"/>
                    <a:pt x="169" y="59"/>
                  </a:cubicBezTo>
                  <a:lnTo>
                    <a:pt x="15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-22852063" y="19270663"/>
              <a:ext cx="1606550" cy="11334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3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9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3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8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6 w 428"/>
                <a:gd name="T95" fmla="*/ 227 h 300"/>
                <a:gd name="T96" fmla="*/ 420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4" y="211"/>
                  </a:moveTo>
                  <a:cubicBezTo>
                    <a:pt x="428" y="208"/>
                    <a:pt x="419" y="196"/>
                    <a:pt x="416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3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5" y="225"/>
                    <a:pt x="3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5" y="256"/>
                    <a:pt x="35" y="258"/>
                    <a:pt x="30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6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30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6" y="271"/>
                  </a:cubicBezTo>
                  <a:cubicBezTo>
                    <a:pt x="30" y="271"/>
                    <a:pt x="23" y="273"/>
                    <a:pt x="26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4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3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4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9" y="280"/>
                  </a:cubicBezTo>
                  <a:cubicBezTo>
                    <a:pt x="59" y="280"/>
                    <a:pt x="59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7" y="282"/>
                    <a:pt x="68" y="282"/>
                  </a:cubicBezTo>
                  <a:cubicBezTo>
                    <a:pt x="68" y="284"/>
                    <a:pt x="63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4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6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72"/>
                    <a:pt x="147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9" y="263"/>
                    <a:pt x="219" y="263"/>
                    <a:pt x="219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7" y="260"/>
                  </a:cubicBezTo>
                  <a:cubicBezTo>
                    <a:pt x="229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8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4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1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300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5" y="268"/>
                    <a:pt x="353" y="269"/>
                  </a:cubicBezTo>
                  <a:cubicBezTo>
                    <a:pt x="352" y="269"/>
                    <a:pt x="352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4" y="275"/>
                    <a:pt x="252" y="275"/>
                    <a:pt x="251" y="276"/>
                  </a:cubicBezTo>
                  <a:cubicBezTo>
                    <a:pt x="240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60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5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7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300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3" y="290"/>
                    <a:pt x="305" y="287"/>
                    <a:pt x="308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9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1" y="291"/>
                    <a:pt x="393" y="288"/>
                  </a:cubicBezTo>
                  <a:cubicBezTo>
                    <a:pt x="392" y="288"/>
                    <a:pt x="391" y="288"/>
                    <a:pt x="391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1" y="277"/>
                  </a:cubicBezTo>
                  <a:cubicBezTo>
                    <a:pt x="393" y="276"/>
                    <a:pt x="389" y="274"/>
                    <a:pt x="392" y="274"/>
                  </a:cubicBezTo>
                  <a:cubicBezTo>
                    <a:pt x="391" y="274"/>
                    <a:pt x="391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6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7" y="257"/>
                    <a:pt x="419" y="255"/>
                    <a:pt x="418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8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20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6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20" y="223"/>
                    <a:pt x="420" y="223"/>
                    <a:pt x="420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20" y="215"/>
                  </a:cubicBezTo>
                  <a:cubicBezTo>
                    <a:pt x="419" y="214"/>
                    <a:pt x="422" y="213"/>
                    <a:pt x="424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3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3" y="184"/>
                  </a:cubicBezTo>
                  <a:lnTo>
                    <a:pt x="223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-18121313" y="19961225"/>
              <a:ext cx="288925" cy="174625"/>
            </a:xfrm>
            <a:custGeom>
              <a:avLst/>
              <a:gdLst>
                <a:gd name="T0" fmla="*/ 0 w 182"/>
                <a:gd name="T1" fmla="*/ 0 h 110"/>
                <a:gd name="T2" fmla="*/ 28 w 182"/>
                <a:gd name="T3" fmla="*/ 0 h 110"/>
                <a:gd name="T4" fmla="*/ 54 w 182"/>
                <a:gd name="T5" fmla="*/ 74 h 110"/>
                <a:gd name="T6" fmla="*/ 85 w 182"/>
                <a:gd name="T7" fmla="*/ 0 h 110"/>
                <a:gd name="T8" fmla="*/ 101 w 182"/>
                <a:gd name="T9" fmla="*/ 0 h 110"/>
                <a:gd name="T10" fmla="*/ 132 w 182"/>
                <a:gd name="T11" fmla="*/ 74 h 110"/>
                <a:gd name="T12" fmla="*/ 158 w 182"/>
                <a:gd name="T13" fmla="*/ 0 h 110"/>
                <a:gd name="T14" fmla="*/ 182 w 182"/>
                <a:gd name="T15" fmla="*/ 0 h 110"/>
                <a:gd name="T16" fmla="*/ 139 w 182"/>
                <a:gd name="T17" fmla="*/ 110 h 110"/>
                <a:gd name="T18" fmla="*/ 123 w 182"/>
                <a:gd name="T19" fmla="*/ 110 h 110"/>
                <a:gd name="T20" fmla="*/ 92 w 182"/>
                <a:gd name="T21" fmla="*/ 33 h 110"/>
                <a:gd name="T22" fmla="*/ 61 w 182"/>
                <a:gd name="T23" fmla="*/ 110 h 110"/>
                <a:gd name="T24" fmla="*/ 42 w 182"/>
                <a:gd name="T25" fmla="*/ 110 h 110"/>
                <a:gd name="T26" fmla="*/ 0 w 182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10">
                  <a:moveTo>
                    <a:pt x="0" y="0"/>
                  </a:moveTo>
                  <a:lnTo>
                    <a:pt x="28" y="0"/>
                  </a:lnTo>
                  <a:lnTo>
                    <a:pt x="54" y="74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32" y="74"/>
                  </a:lnTo>
                  <a:lnTo>
                    <a:pt x="158" y="0"/>
                  </a:lnTo>
                  <a:lnTo>
                    <a:pt x="182" y="0"/>
                  </a:lnTo>
                  <a:lnTo>
                    <a:pt x="139" y="110"/>
                  </a:lnTo>
                  <a:lnTo>
                    <a:pt x="123" y="110"/>
                  </a:lnTo>
                  <a:lnTo>
                    <a:pt x="92" y="33"/>
                  </a:lnTo>
                  <a:lnTo>
                    <a:pt x="61" y="110"/>
                  </a:lnTo>
                  <a:lnTo>
                    <a:pt x="4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-17780000" y="19961225"/>
              <a:ext cx="236538" cy="174625"/>
            </a:xfrm>
            <a:custGeom>
              <a:avLst/>
              <a:gdLst>
                <a:gd name="T0" fmla="*/ 64 w 149"/>
                <a:gd name="T1" fmla="*/ 0 h 110"/>
                <a:gd name="T2" fmla="*/ 87 w 149"/>
                <a:gd name="T3" fmla="*/ 0 h 110"/>
                <a:gd name="T4" fmla="*/ 149 w 149"/>
                <a:gd name="T5" fmla="*/ 110 h 110"/>
                <a:gd name="T6" fmla="*/ 120 w 149"/>
                <a:gd name="T7" fmla="*/ 110 h 110"/>
                <a:gd name="T8" fmla="*/ 109 w 149"/>
                <a:gd name="T9" fmla="*/ 86 h 110"/>
                <a:gd name="T10" fmla="*/ 40 w 149"/>
                <a:gd name="T11" fmla="*/ 86 h 110"/>
                <a:gd name="T12" fmla="*/ 26 w 149"/>
                <a:gd name="T13" fmla="*/ 110 h 110"/>
                <a:gd name="T14" fmla="*/ 0 w 149"/>
                <a:gd name="T15" fmla="*/ 110 h 110"/>
                <a:gd name="T16" fmla="*/ 64 w 149"/>
                <a:gd name="T17" fmla="*/ 0 h 110"/>
                <a:gd name="T18" fmla="*/ 97 w 149"/>
                <a:gd name="T19" fmla="*/ 67 h 110"/>
                <a:gd name="T20" fmla="*/ 76 w 149"/>
                <a:gd name="T21" fmla="*/ 21 h 110"/>
                <a:gd name="T22" fmla="*/ 50 w 149"/>
                <a:gd name="T23" fmla="*/ 67 h 110"/>
                <a:gd name="T24" fmla="*/ 97 w 149"/>
                <a:gd name="T25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10">
                  <a:moveTo>
                    <a:pt x="64" y="0"/>
                  </a:moveTo>
                  <a:lnTo>
                    <a:pt x="87" y="0"/>
                  </a:lnTo>
                  <a:lnTo>
                    <a:pt x="149" y="110"/>
                  </a:lnTo>
                  <a:lnTo>
                    <a:pt x="120" y="110"/>
                  </a:lnTo>
                  <a:lnTo>
                    <a:pt x="109" y="86"/>
                  </a:lnTo>
                  <a:lnTo>
                    <a:pt x="40" y="86"/>
                  </a:lnTo>
                  <a:lnTo>
                    <a:pt x="26" y="110"/>
                  </a:lnTo>
                  <a:lnTo>
                    <a:pt x="0" y="110"/>
                  </a:lnTo>
                  <a:lnTo>
                    <a:pt x="64" y="0"/>
                  </a:lnTo>
                  <a:close/>
                  <a:moveTo>
                    <a:pt x="97" y="67"/>
                  </a:moveTo>
                  <a:lnTo>
                    <a:pt x="76" y="21"/>
                  </a:lnTo>
                  <a:lnTo>
                    <a:pt x="50" y="67"/>
                  </a:lnTo>
                  <a:lnTo>
                    <a:pt x="9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-17457738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2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-17111663" y="19961225"/>
              <a:ext cx="179388" cy="174625"/>
            </a:xfrm>
            <a:custGeom>
              <a:avLst/>
              <a:gdLst>
                <a:gd name="T0" fmla="*/ 0 w 113"/>
                <a:gd name="T1" fmla="*/ 0 h 110"/>
                <a:gd name="T2" fmla="*/ 111 w 113"/>
                <a:gd name="T3" fmla="*/ 0 h 110"/>
                <a:gd name="T4" fmla="*/ 111 w 113"/>
                <a:gd name="T5" fmla="*/ 19 h 110"/>
                <a:gd name="T6" fmla="*/ 23 w 113"/>
                <a:gd name="T7" fmla="*/ 19 h 110"/>
                <a:gd name="T8" fmla="*/ 23 w 113"/>
                <a:gd name="T9" fmla="*/ 43 h 110"/>
                <a:gd name="T10" fmla="*/ 75 w 113"/>
                <a:gd name="T11" fmla="*/ 43 h 110"/>
                <a:gd name="T12" fmla="*/ 75 w 113"/>
                <a:gd name="T13" fmla="*/ 62 h 110"/>
                <a:gd name="T14" fmla="*/ 23 w 113"/>
                <a:gd name="T15" fmla="*/ 62 h 110"/>
                <a:gd name="T16" fmla="*/ 23 w 113"/>
                <a:gd name="T17" fmla="*/ 91 h 110"/>
                <a:gd name="T18" fmla="*/ 113 w 113"/>
                <a:gd name="T19" fmla="*/ 91 h 110"/>
                <a:gd name="T20" fmla="*/ 113 w 113"/>
                <a:gd name="T21" fmla="*/ 110 h 110"/>
                <a:gd name="T22" fmla="*/ 0 w 113"/>
                <a:gd name="T23" fmla="*/ 110 h 110"/>
                <a:gd name="T24" fmla="*/ 0 w 113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3" y="19"/>
                  </a:lnTo>
                  <a:lnTo>
                    <a:pt x="23" y="43"/>
                  </a:lnTo>
                  <a:lnTo>
                    <a:pt x="75" y="43"/>
                  </a:lnTo>
                  <a:lnTo>
                    <a:pt x="75" y="62"/>
                  </a:lnTo>
                  <a:lnTo>
                    <a:pt x="23" y="62"/>
                  </a:lnTo>
                  <a:lnTo>
                    <a:pt x="23" y="91"/>
                  </a:lnTo>
                  <a:lnTo>
                    <a:pt x="113" y="91"/>
                  </a:lnTo>
                  <a:lnTo>
                    <a:pt x="113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-168195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0" y="15"/>
                    <a:pt x="9" y="14"/>
                  </a:cubicBezTo>
                  <a:cubicBezTo>
                    <a:pt x="9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Rectangle 13"/>
            <p:cNvSpPr>
              <a:spLocks noChangeArrowheads="1"/>
            </p:cNvSpPr>
            <p:nvPr userDrawn="1"/>
          </p:nvSpPr>
          <p:spPr bwMode="auto">
            <a:xfrm>
              <a:off x="-16484600" y="19961225"/>
              <a:ext cx="36513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-16319500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8 w 55"/>
                <a:gd name="T3" fmla="*/ 0 h 46"/>
                <a:gd name="T4" fmla="*/ 41 w 55"/>
                <a:gd name="T5" fmla="*/ 27 h 46"/>
                <a:gd name="T6" fmla="*/ 46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8 w 55"/>
                <a:gd name="T17" fmla="*/ 46 h 46"/>
                <a:gd name="T18" fmla="*/ 14 w 55"/>
                <a:gd name="T19" fmla="*/ 18 h 46"/>
                <a:gd name="T20" fmla="*/ 10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6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6"/>
                    <a:pt x="11" y="15"/>
                    <a:pt x="10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15"/>
            <p:cNvSpPr>
              <a:spLocks/>
            </p:cNvSpPr>
            <p:nvPr userDrawn="1"/>
          </p:nvSpPr>
          <p:spPr bwMode="auto">
            <a:xfrm>
              <a:off x="-15989300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3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16"/>
            <p:cNvSpPr>
              <a:spLocks/>
            </p:cNvSpPr>
            <p:nvPr userDrawn="1"/>
          </p:nvSpPr>
          <p:spPr bwMode="auto">
            <a:xfrm>
              <a:off x="-15655925" y="19961225"/>
              <a:ext cx="180975" cy="174625"/>
            </a:xfrm>
            <a:custGeom>
              <a:avLst/>
              <a:gdLst>
                <a:gd name="T0" fmla="*/ 0 w 114"/>
                <a:gd name="T1" fmla="*/ 0 h 110"/>
                <a:gd name="T2" fmla="*/ 111 w 114"/>
                <a:gd name="T3" fmla="*/ 0 h 110"/>
                <a:gd name="T4" fmla="*/ 111 w 114"/>
                <a:gd name="T5" fmla="*/ 19 h 110"/>
                <a:gd name="T6" fmla="*/ 24 w 114"/>
                <a:gd name="T7" fmla="*/ 19 h 110"/>
                <a:gd name="T8" fmla="*/ 24 w 114"/>
                <a:gd name="T9" fmla="*/ 43 h 110"/>
                <a:gd name="T10" fmla="*/ 76 w 114"/>
                <a:gd name="T11" fmla="*/ 43 h 110"/>
                <a:gd name="T12" fmla="*/ 76 w 114"/>
                <a:gd name="T13" fmla="*/ 62 h 110"/>
                <a:gd name="T14" fmla="*/ 24 w 114"/>
                <a:gd name="T15" fmla="*/ 62 h 110"/>
                <a:gd name="T16" fmla="*/ 24 w 114"/>
                <a:gd name="T17" fmla="*/ 91 h 110"/>
                <a:gd name="T18" fmla="*/ 114 w 114"/>
                <a:gd name="T19" fmla="*/ 91 h 110"/>
                <a:gd name="T20" fmla="*/ 114 w 114"/>
                <a:gd name="T21" fmla="*/ 110 h 110"/>
                <a:gd name="T22" fmla="*/ 0 w 114"/>
                <a:gd name="T23" fmla="*/ 110 h 110"/>
                <a:gd name="T24" fmla="*/ 0 w 114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4" y="19"/>
                  </a:lnTo>
                  <a:lnTo>
                    <a:pt x="24" y="43"/>
                  </a:lnTo>
                  <a:lnTo>
                    <a:pt x="76" y="43"/>
                  </a:lnTo>
                  <a:lnTo>
                    <a:pt x="76" y="62"/>
                  </a:lnTo>
                  <a:lnTo>
                    <a:pt x="24" y="62"/>
                  </a:lnTo>
                  <a:lnTo>
                    <a:pt x="24" y="91"/>
                  </a:lnTo>
                  <a:lnTo>
                    <a:pt x="114" y="91"/>
                  </a:lnTo>
                  <a:lnTo>
                    <a:pt x="114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auto">
            <a:xfrm>
              <a:off x="-153590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1" y="15"/>
                    <a:pt x="9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8"/>
            <p:cNvSpPr>
              <a:spLocks/>
            </p:cNvSpPr>
            <p:nvPr userDrawn="1"/>
          </p:nvSpPr>
          <p:spPr bwMode="auto">
            <a:xfrm>
              <a:off x="-21155025" y="19402425"/>
              <a:ext cx="349250" cy="215900"/>
            </a:xfrm>
            <a:custGeom>
              <a:avLst/>
              <a:gdLst>
                <a:gd name="T0" fmla="*/ 0 w 220"/>
                <a:gd name="T1" fmla="*/ 0 h 136"/>
                <a:gd name="T2" fmla="*/ 33 w 220"/>
                <a:gd name="T3" fmla="*/ 0 h 136"/>
                <a:gd name="T4" fmla="*/ 66 w 220"/>
                <a:gd name="T5" fmla="*/ 90 h 136"/>
                <a:gd name="T6" fmla="*/ 102 w 220"/>
                <a:gd name="T7" fmla="*/ 0 h 136"/>
                <a:gd name="T8" fmla="*/ 125 w 220"/>
                <a:gd name="T9" fmla="*/ 0 h 136"/>
                <a:gd name="T10" fmla="*/ 161 w 220"/>
                <a:gd name="T11" fmla="*/ 90 h 136"/>
                <a:gd name="T12" fmla="*/ 194 w 220"/>
                <a:gd name="T13" fmla="*/ 0 h 136"/>
                <a:gd name="T14" fmla="*/ 220 w 220"/>
                <a:gd name="T15" fmla="*/ 0 h 136"/>
                <a:gd name="T16" fmla="*/ 170 w 220"/>
                <a:gd name="T17" fmla="*/ 136 h 136"/>
                <a:gd name="T18" fmla="*/ 149 w 220"/>
                <a:gd name="T19" fmla="*/ 136 h 136"/>
                <a:gd name="T20" fmla="*/ 111 w 220"/>
                <a:gd name="T21" fmla="*/ 40 h 136"/>
                <a:gd name="T22" fmla="*/ 73 w 220"/>
                <a:gd name="T23" fmla="*/ 136 h 136"/>
                <a:gd name="T24" fmla="*/ 52 w 220"/>
                <a:gd name="T25" fmla="*/ 136 h 136"/>
                <a:gd name="T26" fmla="*/ 0 w 220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36">
                  <a:moveTo>
                    <a:pt x="0" y="0"/>
                  </a:moveTo>
                  <a:lnTo>
                    <a:pt x="33" y="0"/>
                  </a:lnTo>
                  <a:lnTo>
                    <a:pt x="66" y="90"/>
                  </a:lnTo>
                  <a:lnTo>
                    <a:pt x="102" y="0"/>
                  </a:lnTo>
                  <a:lnTo>
                    <a:pt x="125" y="0"/>
                  </a:lnTo>
                  <a:lnTo>
                    <a:pt x="161" y="90"/>
                  </a:lnTo>
                  <a:lnTo>
                    <a:pt x="194" y="0"/>
                  </a:lnTo>
                  <a:lnTo>
                    <a:pt x="220" y="0"/>
                  </a:lnTo>
                  <a:lnTo>
                    <a:pt x="170" y="136"/>
                  </a:lnTo>
                  <a:lnTo>
                    <a:pt x="149" y="136"/>
                  </a:lnTo>
                  <a:lnTo>
                    <a:pt x="111" y="40"/>
                  </a:lnTo>
                  <a:lnTo>
                    <a:pt x="73" y="136"/>
                  </a:lnTo>
                  <a:lnTo>
                    <a:pt x="5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9"/>
            <p:cNvSpPr>
              <a:spLocks noEditPoints="1"/>
            </p:cNvSpPr>
            <p:nvPr userDrawn="1"/>
          </p:nvSpPr>
          <p:spPr bwMode="auto">
            <a:xfrm>
              <a:off x="-20745450" y="19402425"/>
              <a:ext cx="288925" cy="215900"/>
            </a:xfrm>
            <a:custGeom>
              <a:avLst/>
              <a:gdLst>
                <a:gd name="T0" fmla="*/ 61 w 182"/>
                <a:gd name="T1" fmla="*/ 81 h 136"/>
                <a:gd name="T2" fmla="*/ 90 w 182"/>
                <a:gd name="T3" fmla="*/ 26 h 136"/>
                <a:gd name="T4" fmla="*/ 118 w 182"/>
                <a:gd name="T5" fmla="*/ 81 h 136"/>
                <a:gd name="T6" fmla="*/ 61 w 182"/>
                <a:gd name="T7" fmla="*/ 81 h 136"/>
                <a:gd name="T8" fmla="*/ 0 w 182"/>
                <a:gd name="T9" fmla="*/ 136 h 136"/>
                <a:gd name="T10" fmla="*/ 30 w 182"/>
                <a:gd name="T11" fmla="*/ 136 h 136"/>
                <a:gd name="T12" fmla="*/ 47 w 182"/>
                <a:gd name="T13" fmla="*/ 105 h 136"/>
                <a:gd name="T14" fmla="*/ 132 w 182"/>
                <a:gd name="T15" fmla="*/ 105 h 136"/>
                <a:gd name="T16" fmla="*/ 149 w 182"/>
                <a:gd name="T17" fmla="*/ 136 h 136"/>
                <a:gd name="T18" fmla="*/ 182 w 182"/>
                <a:gd name="T19" fmla="*/ 136 h 136"/>
                <a:gd name="T20" fmla="*/ 106 w 182"/>
                <a:gd name="T21" fmla="*/ 0 h 136"/>
                <a:gd name="T22" fmla="*/ 75 w 182"/>
                <a:gd name="T23" fmla="*/ 0 h 136"/>
                <a:gd name="T24" fmla="*/ 0 w 182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36">
                  <a:moveTo>
                    <a:pt x="61" y="81"/>
                  </a:moveTo>
                  <a:lnTo>
                    <a:pt x="90" y="26"/>
                  </a:lnTo>
                  <a:lnTo>
                    <a:pt x="118" y="81"/>
                  </a:lnTo>
                  <a:lnTo>
                    <a:pt x="61" y="81"/>
                  </a:lnTo>
                  <a:close/>
                  <a:moveTo>
                    <a:pt x="0" y="136"/>
                  </a:moveTo>
                  <a:lnTo>
                    <a:pt x="30" y="136"/>
                  </a:lnTo>
                  <a:lnTo>
                    <a:pt x="47" y="105"/>
                  </a:lnTo>
                  <a:lnTo>
                    <a:pt x="132" y="105"/>
                  </a:lnTo>
                  <a:lnTo>
                    <a:pt x="149" y="136"/>
                  </a:lnTo>
                  <a:lnTo>
                    <a:pt x="182" y="136"/>
                  </a:lnTo>
                  <a:lnTo>
                    <a:pt x="106" y="0"/>
                  </a:lnTo>
                  <a:lnTo>
                    <a:pt x="75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20"/>
            <p:cNvSpPr>
              <a:spLocks/>
            </p:cNvSpPr>
            <p:nvPr userDrawn="1"/>
          </p:nvSpPr>
          <p:spPr bwMode="auto">
            <a:xfrm>
              <a:off x="-20359688" y="19402425"/>
              <a:ext cx="252413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5 w 67"/>
                <a:gd name="T5" fmla="*/ 46 h 57"/>
                <a:gd name="T6" fmla="*/ 55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5 w 67"/>
                <a:gd name="T33" fmla="*/ 17 h 57"/>
                <a:gd name="T34" fmla="*/ 55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21"/>
            <p:cNvSpPr>
              <a:spLocks/>
            </p:cNvSpPr>
            <p:nvPr userDrawn="1"/>
          </p:nvSpPr>
          <p:spPr bwMode="auto">
            <a:xfrm>
              <a:off x="-19961225" y="19402425"/>
              <a:ext cx="220663" cy="215900"/>
            </a:xfrm>
            <a:custGeom>
              <a:avLst/>
              <a:gdLst>
                <a:gd name="T0" fmla="*/ 0 w 139"/>
                <a:gd name="T1" fmla="*/ 0 h 136"/>
                <a:gd name="T2" fmla="*/ 137 w 139"/>
                <a:gd name="T3" fmla="*/ 0 h 136"/>
                <a:gd name="T4" fmla="*/ 137 w 139"/>
                <a:gd name="T5" fmla="*/ 24 h 136"/>
                <a:gd name="T6" fmla="*/ 31 w 139"/>
                <a:gd name="T7" fmla="*/ 24 h 136"/>
                <a:gd name="T8" fmla="*/ 31 w 139"/>
                <a:gd name="T9" fmla="*/ 52 h 136"/>
                <a:gd name="T10" fmla="*/ 92 w 139"/>
                <a:gd name="T11" fmla="*/ 52 h 136"/>
                <a:gd name="T12" fmla="*/ 92 w 139"/>
                <a:gd name="T13" fmla="*/ 76 h 136"/>
                <a:gd name="T14" fmla="*/ 31 w 139"/>
                <a:gd name="T15" fmla="*/ 76 h 136"/>
                <a:gd name="T16" fmla="*/ 31 w 139"/>
                <a:gd name="T17" fmla="*/ 109 h 136"/>
                <a:gd name="T18" fmla="*/ 139 w 139"/>
                <a:gd name="T19" fmla="*/ 109 h 136"/>
                <a:gd name="T20" fmla="*/ 139 w 139"/>
                <a:gd name="T21" fmla="*/ 136 h 136"/>
                <a:gd name="T22" fmla="*/ 0 w 139"/>
                <a:gd name="T23" fmla="*/ 136 h 136"/>
                <a:gd name="T24" fmla="*/ 0 w 139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9" y="109"/>
                  </a:lnTo>
                  <a:lnTo>
                    <a:pt x="13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22"/>
            <p:cNvSpPr>
              <a:spLocks/>
            </p:cNvSpPr>
            <p:nvPr userDrawn="1"/>
          </p:nvSpPr>
          <p:spPr bwMode="auto">
            <a:xfrm>
              <a:off x="-19608800" y="19402425"/>
              <a:ext cx="247650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9 w 66"/>
                <a:gd name="T5" fmla="*/ 33 h 57"/>
                <a:gd name="T6" fmla="*/ 55 w 66"/>
                <a:gd name="T7" fmla="*/ 40 h 57"/>
                <a:gd name="T8" fmla="*/ 55 w 66"/>
                <a:gd name="T9" fmla="*/ 30 h 57"/>
                <a:gd name="T10" fmla="*/ 55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2 w 66"/>
                <a:gd name="T23" fmla="*/ 26 h 57"/>
                <a:gd name="T24" fmla="*/ 12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Rectangle 23"/>
            <p:cNvSpPr>
              <a:spLocks noChangeArrowheads="1"/>
            </p:cNvSpPr>
            <p:nvPr userDrawn="1"/>
          </p:nvSpPr>
          <p:spPr bwMode="auto">
            <a:xfrm>
              <a:off x="-19210338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auto">
            <a:xfrm>
              <a:off x="-19011900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25"/>
            <p:cNvSpPr>
              <a:spLocks/>
            </p:cNvSpPr>
            <p:nvPr userDrawn="1"/>
          </p:nvSpPr>
          <p:spPr bwMode="auto">
            <a:xfrm>
              <a:off x="-18616613" y="19402425"/>
              <a:ext cx="250825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4 w 67"/>
                <a:gd name="T5" fmla="*/ 46 h 57"/>
                <a:gd name="T6" fmla="*/ 54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4 w 67"/>
                <a:gd name="T33" fmla="*/ 17 h 57"/>
                <a:gd name="T34" fmla="*/ 54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0"/>
                    <a:pt x="54" y="10"/>
                    <a:pt x="54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-182197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-17867313" y="19402425"/>
              <a:ext cx="249238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8 w 66"/>
                <a:gd name="T5" fmla="*/ 33 h 57"/>
                <a:gd name="T6" fmla="*/ 55 w 66"/>
                <a:gd name="T7" fmla="*/ 40 h 57"/>
                <a:gd name="T8" fmla="*/ 54 w 66"/>
                <a:gd name="T9" fmla="*/ 30 h 57"/>
                <a:gd name="T10" fmla="*/ 54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1 w 66"/>
                <a:gd name="T23" fmla="*/ 26 h 57"/>
                <a:gd name="T24" fmla="*/ 11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4" y="32"/>
                    <a:pt x="54" y="3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11" y="21"/>
                    <a:pt x="11" y="24"/>
                    <a:pt x="11" y="2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-17270413" y="19402425"/>
              <a:ext cx="241300" cy="215900"/>
            </a:xfrm>
            <a:custGeom>
              <a:avLst/>
              <a:gdLst>
                <a:gd name="T0" fmla="*/ 13 w 64"/>
                <a:gd name="T1" fmla="*/ 46 h 57"/>
                <a:gd name="T2" fmla="*/ 51 w 64"/>
                <a:gd name="T3" fmla="*/ 46 h 57"/>
                <a:gd name="T4" fmla="*/ 51 w 64"/>
                <a:gd name="T5" fmla="*/ 0 h 57"/>
                <a:gd name="T6" fmla="*/ 64 w 64"/>
                <a:gd name="T7" fmla="*/ 0 h 57"/>
                <a:gd name="T8" fmla="*/ 64 w 64"/>
                <a:gd name="T9" fmla="*/ 43 h 57"/>
                <a:gd name="T10" fmla="*/ 50 w 64"/>
                <a:gd name="T11" fmla="*/ 57 h 57"/>
                <a:gd name="T12" fmla="*/ 14 w 64"/>
                <a:gd name="T13" fmla="*/ 57 h 57"/>
                <a:gd name="T14" fmla="*/ 0 w 64"/>
                <a:gd name="T15" fmla="*/ 43 h 57"/>
                <a:gd name="T16" fmla="*/ 0 w 64"/>
                <a:gd name="T17" fmla="*/ 0 h 57"/>
                <a:gd name="T18" fmla="*/ 13 w 64"/>
                <a:gd name="T19" fmla="*/ 0 h 57"/>
                <a:gd name="T20" fmla="*/ 13 w 64"/>
                <a:gd name="T2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7">
                  <a:moveTo>
                    <a:pt x="13" y="46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1" y="57"/>
                    <a:pt x="50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-16879888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Rectangle 30"/>
            <p:cNvSpPr>
              <a:spLocks noChangeArrowheads="1"/>
            </p:cNvSpPr>
            <p:nvPr userDrawn="1"/>
          </p:nvSpPr>
          <p:spPr bwMode="auto">
            <a:xfrm>
              <a:off x="-16481425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-16330613" y="19402425"/>
              <a:ext cx="273050" cy="215900"/>
            </a:xfrm>
            <a:custGeom>
              <a:avLst/>
              <a:gdLst>
                <a:gd name="T0" fmla="*/ 0 w 172"/>
                <a:gd name="T1" fmla="*/ 0 h 136"/>
                <a:gd name="T2" fmla="*/ 35 w 172"/>
                <a:gd name="T3" fmla="*/ 0 h 136"/>
                <a:gd name="T4" fmla="*/ 90 w 172"/>
                <a:gd name="T5" fmla="*/ 97 h 136"/>
                <a:gd name="T6" fmla="*/ 139 w 172"/>
                <a:gd name="T7" fmla="*/ 0 h 136"/>
                <a:gd name="T8" fmla="*/ 172 w 172"/>
                <a:gd name="T9" fmla="*/ 0 h 136"/>
                <a:gd name="T10" fmla="*/ 97 w 172"/>
                <a:gd name="T11" fmla="*/ 136 h 136"/>
                <a:gd name="T12" fmla="*/ 75 w 172"/>
                <a:gd name="T13" fmla="*/ 136 h 136"/>
                <a:gd name="T14" fmla="*/ 0 w 17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36">
                  <a:moveTo>
                    <a:pt x="0" y="0"/>
                  </a:moveTo>
                  <a:lnTo>
                    <a:pt x="35" y="0"/>
                  </a:lnTo>
                  <a:lnTo>
                    <a:pt x="90" y="97"/>
                  </a:lnTo>
                  <a:lnTo>
                    <a:pt x="139" y="0"/>
                  </a:lnTo>
                  <a:lnTo>
                    <a:pt x="172" y="0"/>
                  </a:lnTo>
                  <a:lnTo>
                    <a:pt x="97" y="136"/>
                  </a:lnTo>
                  <a:lnTo>
                    <a:pt x="7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-159591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3"/>
            <p:cNvSpPr>
              <a:spLocks noEditPoints="1"/>
            </p:cNvSpPr>
            <p:nvPr userDrawn="1"/>
          </p:nvSpPr>
          <p:spPr bwMode="auto">
            <a:xfrm>
              <a:off x="-15606713" y="19402425"/>
              <a:ext cx="252413" cy="215900"/>
            </a:xfrm>
            <a:custGeom>
              <a:avLst/>
              <a:gdLst>
                <a:gd name="T0" fmla="*/ 42 w 67"/>
                <a:gd name="T1" fmla="*/ 10 h 57"/>
                <a:gd name="T2" fmla="*/ 48 w 67"/>
                <a:gd name="T3" fmla="*/ 14 h 57"/>
                <a:gd name="T4" fmla="*/ 48 w 67"/>
                <a:gd name="T5" fmla="*/ 21 h 57"/>
                <a:gd name="T6" fmla="*/ 42 w 67"/>
                <a:gd name="T7" fmla="*/ 26 h 57"/>
                <a:gd name="T8" fmla="*/ 13 w 67"/>
                <a:gd name="T9" fmla="*/ 26 h 57"/>
                <a:gd name="T10" fmla="*/ 13 w 67"/>
                <a:gd name="T11" fmla="*/ 10 h 57"/>
                <a:gd name="T12" fmla="*/ 42 w 67"/>
                <a:gd name="T13" fmla="*/ 10 h 57"/>
                <a:gd name="T14" fmla="*/ 0 w 67"/>
                <a:gd name="T15" fmla="*/ 57 h 57"/>
                <a:gd name="T16" fmla="*/ 13 w 67"/>
                <a:gd name="T17" fmla="*/ 57 h 57"/>
                <a:gd name="T18" fmla="*/ 13 w 67"/>
                <a:gd name="T19" fmla="*/ 35 h 57"/>
                <a:gd name="T20" fmla="*/ 25 w 67"/>
                <a:gd name="T21" fmla="*/ 35 h 57"/>
                <a:gd name="T22" fmla="*/ 48 w 67"/>
                <a:gd name="T23" fmla="*/ 57 h 57"/>
                <a:gd name="T24" fmla="*/ 67 w 67"/>
                <a:gd name="T25" fmla="*/ 57 h 57"/>
                <a:gd name="T26" fmla="*/ 41 w 67"/>
                <a:gd name="T27" fmla="*/ 35 h 57"/>
                <a:gd name="T28" fmla="*/ 48 w 67"/>
                <a:gd name="T29" fmla="*/ 35 h 57"/>
                <a:gd name="T30" fmla="*/ 61 w 67"/>
                <a:gd name="T31" fmla="*/ 24 h 57"/>
                <a:gd name="T32" fmla="*/ 61 w 67"/>
                <a:gd name="T33" fmla="*/ 11 h 57"/>
                <a:gd name="T34" fmla="*/ 48 w 67"/>
                <a:gd name="T35" fmla="*/ 0 h 57"/>
                <a:gd name="T36" fmla="*/ 0 w 67"/>
                <a:gd name="T37" fmla="*/ 0 h 57"/>
                <a:gd name="T38" fmla="*/ 0 w 67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57">
                  <a:moveTo>
                    <a:pt x="42" y="10"/>
                  </a:moveTo>
                  <a:cubicBezTo>
                    <a:pt x="46" y="10"/>
                    <a:pt x="48" y="10"/>
                    <a:pt x="48" y="1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5"/>
                    <a:pt x="46" y="26"/>
                    <a:pt x="4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42" y="10"/>
                  </a:lnTo>
                  <a:close/>
                  <a:moveTo>
                    <a:pt x="0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7" y="35"/>
                    <a:pt x="61" y="32"/>
                    <a:pt x="61" y="2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3"/>
                    <a:pt x="57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-15246350" y="19402425"/>
              <a:ext cx="239713" cy="215900"/>
            </a:xfrm>
            <a:custGeom>
              <a:avLst/>
              <a:gdLst>
                <a:gd name="T0" fmla="*/ 14 w 64"/>
                <a:gd name="T1" fmla="*/ 10 h 57"/>
                <a:gd name="T2" fmla="*/ 14 w 64"/>
                <a:gd name="T3" fmla="*/ 22 h 57"/>
                <a:gd name="T4" fmla="*/ 50 w 64"/>
                <a:gd name="T5" fmla="*/ 22 h 57"/>
                <a:gd name="T6" fmla="*/ 64 w 64"/>
                <a:gd name="T7" fmla="*/ 35 h 57"/>
                <a:gd name="T8" fmla="*/ 64 w 64"/>
                <a:gd name="T9" fmla="*/ 43 h 57"/>
                <a:gd name="T10" fmla="*/ 50 w 64"/>
                <a:gd name="T11" fmla="*/ 57 h 57"/>
                <a:gd name="T12" fmla="*/ 15 w 64"/>
                <a:gd name="T13" fmla="*/ 57 h 57"/>
                <a:gd name="T14" fmla="*/ 0 w 64"/>
                <a:gd name="T15" fmla="*/ 43 h 57"/>
                <a:gd name="T16" fmla="*/ 0 w 64"/>
                <a:gd name="T17" fmla="*/ 42 h 57"/>
                <a:gd name="T18" fmla="*/ 12 w 64"/>
                <a:gd name="T19" fmla="*/ 39 h 57"/>
                <a:gd name="T20" fmla="*/ 12 w 64"/>
                <a:gd name="T21" fmla="*/ 46 h 57"/>
                <a:gd name="T22" fmla="*/ 52 w 64"/>
                <a:gd name="T23" fmla="*/ 46 h 57"/>
                <a:gd name="T24" fmla="*/ 52 w 64"/>
                <a:gd name="T25" fmla="*/ 33 h 57"/>
                <a:gd name="T26" fmla="*/ 17 w 64"/>
                <a:gd name="T27" fmla="*/ 33 h 57"/>
                <a:gd name="T28" fmla="*/ 3 w 64"/>
                <a:gd name="T29" fmla="*/ 20 h 57"/>
                <a:gd name="T30" fmla="*/ 3 w 64"/>
                <a:gd name="T31" fmla="*/ 13 h 57"/>
                <a:gd name="T32" fmla="*/ 17 w 64"/>
                <a:gd name="T33" fmla="*/ 0 h 57"/>
                <a:gd name="T34" fmla="*/ 49 w 64"/>
                <a:gd name="T35" fmla="*/ 0 h 57"/>
                <a:gd name="T36" fmla="*/ 63 w 64"/>
                <a:gd name="T37" fmla="*/ 12 h 57"/>
                <a:gd name="T38" fmla="*/ 63 w 64"/>
                <a:gd name="T39" fmla="*/ 14 h 57"/>
                <a:gd name="T40" fmla="*/ 51 w 64"/>
                <a:gd name="T41" fmla="*/ 16 h 57"/>
                <a:gd name="T42" fmla="*/ 51 w 64"/>
                <a:gd name="T43" fmla="*/ 10 h 57"/>
                <a:gd name="T44" fmla="*/ 14 w 64"/>
                <a:gd name="T4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57">
                  <a:moveTo>
                    <a:pt x="14" y="1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60" y="22"/>
                    <a:pt x="64" y="25"/>
                    <a:pt x="64" y="3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0" y="57"/>
                    <a:pt x="50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6" y="33"/>
                    <a:pt x="3" y="30"/>
                    <a:pt x="3" y="2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3"/>
                    <a:pt x="6" y="0"/>
                    <a:pt x="1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63" y="3"/>
                    <a:pt x="63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0"/>
                    <a:pt x="51" y="10"/>
                    <a:pt x="51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Rectangle 35"/>
            <p:cNvSpPr>
              <a:spLocks noChangeArrowheads="1"/>
            </p:cNvSpPr>
            <p:nvPr userDrawn="1"/>
          </p:nvSpPr>
          <p:spPr bwMode="auto">
            <a:xfrm>
              <a:off x="-14863763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-14698663" y="19402425"/>
              <a:ext cx="244475" cy="215900"/>
            </a:xfrm>
            <a:custGeom>
              <a:avLst/>
              <a:gdLst>
                <a:gd name="T0" fmla="*/ 93 w 154"/>
                <a:gd name="T1" fmla="*/ 136 h 136"/>
                <a:gd name="T2" fmla="*/ 62 w 154"/>
                <a:gd name="T3" fmla="*/ 136 h 136"/>
                <a:gd name="T4" fmla="*/ 62 w 154"/>
                <a:gd name="T5" fmla="*/ 24 h 136"/>
                <a:gd name="T6" fmla="*/ 0 w 154"/>
                <a:gd name="T7" fmla="*/ 24 h 136"/>
                <a:gd name="T8" fmla="*/ 0 w 154"/>
                <a:gd name="T9" fmla="*/ 0 h 136"/>
                <a:gd name="T10" fmla="*/ 154 w 154"/>
                <a:gd name="T11" fmla="*/ 0 h 136"/>
                <a:gd name="T12" fmla="*/ 154 w 154"/>
                <a:gd name="T13" fmla="*/ 24 h 136"/>
                <a:gd name="T14" fmla="*/ 93 w 154"/>
                <a:gd name="T15" fmla="*/ 24 h 136"/>
                <a:gd name="T16" fmla="*/ 93 w 154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6">
                  <a:moveTo>
                    <a:pt x="93" y="136"/>
                  </a:moveTo>
                  <a:lnTo>
                    <a:pt x="62" y="136"/>
                  </a:lnTo>
                  <a:lnTo>
                    <a:pt x="62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4"/>
                  </a:lnTo>
                  <a:lnTo>
                    <a:pt x="93" y="24"/>
                  </a:lnTo>
                  <a:lnTo>
                    <a:pt x="93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-14390688" y="19402425"/>
              <a:ext cx="271463" cy="215900"/>
            </a:xfrm>
            <a:custGeom>
              <a:avLst/>
              <a:gdLst>
                <a:gd name="T0" fmla="*/ 71 w 171"/>
                <a:gd name="T1" fmla="*/ 74 h 136"/>
                <a:gd name="T2" fmla="*/ 0 w 171"/>
                <a:gd name="T3" fmla="*/ 0 h 136"/>
                <a:gd name="T4" fmla="*/ 43 w 171"/>
                <a:gd name="T5" fmla="*/ 0 h 136"/>
                <a:gd name="T6" fmla="*/ 88 w 171"/>
                <a:gd name="T7" fmla="*/ 52 h 136"/>
                <a:gd name="T8" fmla="*/ 135 w 171"/>
                <a:gd name="T9" fmla="*/ 0 h 136"/>
                <a:gd name="T10" fmla="*/ 171 w 171"/>
                <a:gd name="T11" fmla="*/ 0 h 136"/>
                <a:gd name="T12" fmla="*/ 102 w 171"/>
                <a:gd name="T13" fmla="*/ 74 h 136"/>
                <a:gd name="T14" fmla="*/ 102 w 171"/>
                <a:gd name="T15" fmla="*/ 136 h 136"/>
                <a:gd name="T16" fmla="*/ 71 w 171"/>
                <a:gd name="T17" fmla="*/ 136 h 136"/>
                <a:gd name="T18" fmla="*/ 71 w 171"/>
                <a:gd name="T19" fmla="*/ 7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36">
                  <a:moveTo>
                    <a:pt x="71" y="74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8" y="52"/>
                  </a:lnTo>
                  <a:lnTo>
                    <a:pt x="135" y="0"/>
                  </a:lnTo>
                  <a:lnTo>
                    <a:pt x="171" y="0"/>
                  </a:lnTo>
                  <a:lnTo>
                    <a:pt x="102" y="74"/>
                  </a:lnTo>
                  <a:lnTo>
                    <a:pt x="102" y="136"/>
                  </a:lnTo>
                  <a:lnTo>
                    <a:pt x="71" y="136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39625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87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504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8153876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ondertitelstijl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26" name="Groep 25"/>
          <p:cNvGrpSpPr>
            <a:grpSpLocks noChangeAspect="1"/>
          </p:cNvGrpSpPr>
          <p:nvPr userDrawn="1"/>
        </p:nvGrpSpPr>
        <p:grpSpPr>
          <a:xfrm>
            <a:off x="1598400" y="1807200"/>
            <a:ext cx="14977513" cy="1944000"/>
            <a:chOff x="-22852063" y="19270663"/>
            <a:chExt cx="8732838" cy="1133475"/>
          </a:xfrm>
        </p:grpSpPr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-21151850" y="19753263"/>
              <a:ext cx="700246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-15054263" y="19912013"/>
              <a:ext cx="908050" cy="271462"/>
            </a:xfrm>
            <a:custGeom>
              <a:avLst/>
              <a:gdLst>
                <a:gd name="T0" fmla="*/ 154 w 242"/>
                <a:gd name="T1" fmla="*/ 30 h 72"/>
                <a:gd name="T2" fmla="*/ 154 w 242"/>
                <a:gd name="T3" fmla="*/ 25 h 72"/>
                <a:gd name="T4" fmla="*/ 149 w 242"/>
                <a:gd name="T5" fmla="*/ 21 h 72"/>
                <a:gd name="T6" fmla="*/ 125 w 242"/>
                <a:gd name="T7" fmla="*/ 21 h 72"/>
                <a:gd name="T8" fmla="*/ 125 w 242"/>
                <a:gd name="T9" fmla="*/ 34 h 72"/>
                <a:gd name="T10" fmla="*/ 149 w 242"/>
                <a:gd name="T11" fmla="*/ 34 h 72"/>
                <a:gd name="T12" fmla="*/ 154 w 242"/>
                <a:gd name="T13" fmla="*/ 30 h 72"/>
                <a:gd name="T14" fmla="*/ 0 w 242"/>
                <a:gd name="T15" fmla="*/ 0 h 72"/>
                <a:gd name="T16" fmla="*/ 0 w 242"/>
                <a:gd name="T17" fmla="*/ 72 h 72"/>
                <a:gd name="T18" fmla="*/ 242 w 242"/>
                <a:gd name="T19" fmla="*/ 72 h 72"/>
                <a:gd name="T20" fmla="*/ 242 w 242"/>
                <a:gd name="T21" fmla="*/ 0 h 72"/>
                <a:gd name="T22" fmla="*/ 0 w 242"/>
                <a:gd name="T23" fmla="*/ 0 h 72"/>
                <a:gd name="T24" fmla="*/ 80 w 242"/>
                <a:gd name="T25" fmla="*/ 48 h 72"/>
                <a:gd name="T26" fmla="*/ 69 w 242"/>
                <a:gd name="T27" fmla="*/ 59 h 72"/>
                <a:gd name="T28" fmla="*/ 39 w 242"/>
                <a:gd name="T29" fmla="*/ 59 h 72"/>
                <a:gd name="T30" fmla="*/ 28 w 242"/>
                <a:gd name="T31" fmla="*/ 48 h 72"/>
                <a:gd name="T32" fmla="*/ 28 w 242"/>
                <a:gd name="T33" fmla="*/ 13 h 72"/>
                <a:gd name="T34" fmla="*/ 38 w 242"/>
                <a:gd name="T35" fmla="*/ 13 h 72"/>
                <a:gd name="T36" fmla="*/ 38 w 242"/>
                <a:gd name="T37" fmla="*/ 51 h 72"/>
                <a:gd name="T38" fmla="*/ 69 w 242"/>
                <a:gd name="T39" fmla="*/ 51 h 72"/>
                <a:gd name="T40" fmla="*/ 69 w 242"/>
                <a:gd name="T41" fmla="*/ 13 h 72"/>
                <a:gd name="T42" fmla="*/ 80 w 242"/>
                <a:gd name="T43" fmla="*/ 13 h 72"/>
                <a:gd name="T44" fmla="*/ 80 w 242"/>
                <a:gd name="T45" fmla="*/ 48 h 72"/>
                <a:gd name="T46" fmla="*/ 154 w 242"/>
                <a:gd name="T47" fmla="*/ 59 h 72"/>
                <a:gd name="T48" fmla="*/ 135 w 242"/>
                <a:gd name="T49" fmla="*/ 42 h 72"/>
                <a:gd name="T50" fmla="*/ 125 w 242"/>
                <a:gd name="T51" fmla="*/ 42 h 72"/>
                <a:gd name="T52" fmla="*/ 125 w 242"/>
                <a:gd name="T53" fmla="*/ 59 h 72"/>
                <a:gd name="T54" fmla="*/ 114 w 242"/>
                <a:gd name="T55" fmla="*/ 59 h 72"/>
                <a:gd name="T56" fmla="*/ 114 w 242"/>
                <a:gd name="T57" fmla="*/ 13 h 72"/>
                <a:gd name="T58" fmla="*/ 154 w 242"/>
                <a:gd name="T59" fmla="*/ 13 h 72"/>
                <a:gd name="T60" fmla="*/ 164 w 242"/>
                <a:gd name="T61" fmla="*/ 22 h 72"/>
                <a:gd name="T62" fmla="*/ 164 w 242"/>
                <a:gd name="T63" fmla="*/ 33 h 72"/>
                <a:gd name="T64" fmla="*/ 154 w 242"/>
                <a:gd name="T65" fmla="*/ 42 h 72"/>
                <a:gd name="T66" fmla="*/ 148 w 242"/>
                <a:gd name="T67" fmla="*/ 42 h 72"/>
                <a:gd name="T68" fmla="*/ 169 w 242"/>
                <a:gd name="T69" fmla="*/ 59 h 72"/>
                <a:gd name="T70" fmla="*/ 154 w 242"/>
                <a:gd name="T71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72">
                  <a:moveTo>
                    <a:pt x="154" y="30"/>
                  </a:moveTo>
                  <a:cubicBezTo>
                    <a:pt x="154" y="25"/>
                    <a:pt x="154" y="25"/>
                    <a:pt x="154" y="25"/>
                  </a:cubicBezTo>
                  <a:cubicBezTo>
                    <a:pt x="154" y="22"/>
                    <a:pt x="152" y="21"/>
                    <a:pt x="149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2" y="34"/>
                    <a:pt x="154" y="33"/>
                    <a:pt x="154" y="30"/>
                  </a:cubicBezTo>
                  <a:close/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0" y="0"/>
                  </a:lnTo>
                  <a:close/>
                  <a:moveTo>
                    <a:pt x="80" y="48"/>
                  </a:moveTo>
                  <a:cubicBezTo>
                    <a:pt x="80" y="57"/>
                    <a:pt x="77" y="59"/>
                    <a:pt x="6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0" y="59"/>
                    <a:pt x="28" y="57"/>
                    <a:pt x="28" y="4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48"/>
                  </a:lnTo>
                  <a:close/>
                  <a:moveTo>
                    <a:pt x="154" y="59"/>
                  </a:moveTo>
                  <a:cubicBezTo>
                    <a:pt x="135" y="42"/>
                    <a:pt x="135" y="42"/>
                    <a:pt x="13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61" y="13"/>
                    <a:pt x="164" y="15"/>
                    <a:pt x="164" y="22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9"/>
                    <a:pt x="161" y="42"/>
                    <a:pt x="154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69" y="59"/>
                    <a:pt x="169" y="59"/>
                    <a:pt x="169" y="59"/>
                  </a:cubicBezTo>
                  <a:lnTo>
                    <a:pt x="15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-22852063" y="19270663"/>
              <a:ext cx="1606550" cy="11334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3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9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3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8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6 w 428"/>
                <a:gd name="T95" fmla="*/ 227 h 300"/>
                <a:gd name="T96" fmla="*/ 420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4" y="211"/>
                  </a:moveTo>
                  <a:cubicBezTo>
                    <a:pt x="428" y="208"/>
                    <a:pt x="419" y="196"/>
                    <a:pt x="416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3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5" y="225"/>
                    <a:pt x="3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5" y="256"/>
                    <a:pt x="35" y="258"/>
                    <a:pt x="30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6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30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6" y="271"/>
                  </a:cubicBezTo>
                  <a:cubicBezTo>
                    <a:pt x="30" y="271"/>
                    <a:pt x="23" y="273"/>
                    <a:pt x="26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4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3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4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9" y="280"/>
                  </a:cubicBezTo>
                  <a:cubicBezTo>
                    <a:pt x="59" y="280"/>
                    <a:pt x="59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7" y="282"/>
                    <a:pt x="68" y="282"/>
                  </a:cubicBezTo>
                  <a:cubicBezTo>
                    <a:pt x="68" y="284"/>
                    <a:pt x="63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4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6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72"/>
                    <a:pt x="147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9" y="263"/>
                    <a:pt x="219" y="263"/>
                    <a:pt x="219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7" y="260"/>
                  </a:cubicBezTo>
                  <a:cubicBezTo>
                    <a:pt x="229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8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4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1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300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5" y="268"/>
                    <a:pt x="353" y="269"/>
                  </a:cubicBezTo>
                  <a:cubicBezTo>
                    <a:pt x="352" y="269"/>
                    <a:pt x="352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4" y="275"/>
                    <a:pt x="252" y="275"/>
                    <a:pt x="251" y="276"/>
                  </a:cubicBezTo>
                  <a:cubicBezTo>
                    <a:pt x="240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60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5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7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300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3" y="290"/>
                    <a:pt x="305" y="287"/>
                    <a:pt x="308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9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1" y="291"/>
                    <a:pt x="393" y="288"/>
                  </a:cubicBezTo>
                  <a:cubicBezTo>
                    <a:pt x="392" y="288"/>
                    <a:pt x="391" y="288"/>
                    <a:pt x="391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1" y="277"/>
                  </a:cubicBezTo>
                  <a:cubicBezTo>
                    <a:pt x="393" y="276"/>
                    <a:pt x="389" y="274"/>
                    <a:pt x="392" y="274"/>
                  </a:cubicBezTo>
                  <a:cubicBezTo>
                    <a:pt x="391" y="274"/>
                    <a:pt x="391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6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7" y="257"/>
                    <a:pt x="419" y="255"/>
                    <a:pt x="418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8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20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6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20" y="223"/>
                    <a:pt x="420" y="223"/>
                    <a:pt x="420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20" y="215"/>
                  </a:cubicBezTo>
                  <a:cubicBezTo>
                    <a:pt x="419" y="214"/>
                    <a:pt x="422" y="213"/>
                    <a:pt x="424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3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3" y="184"/>
                  </a:cubicBezTo>
                  <a:lnTo>
                    <a:pt x="223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-18121313" y="19961225"/>
              <a:ext cx="288925" cy="174625"/>
            </a:xfrm>
            <a:custGeom>
              <a:avLst/>
              <a:gdLst>
                <a:gd name="T0" fmla="*/ 0 w 182"/>
                <a:gd name="T1" fmla="*/ 0 h 110"/>
                <a:gd name="T2" fmla="*/ 28 w 182"/>
                <a:gd name="T3" fmla="*/ 0 h 110"/>
                <a:gd name="T4" fmla="*/ 54 w 182"/>
                <a:gd name="T5" fmla="*/ 74 h 110"/>
                <a:gd name="T6" fmla="*/ 85 w 182"/>
                <a:gd name="T7" fmla="*/ 0 h 110"/>
                <a:gd name="T8" fmla="*/ 101 w 182"/>
                <a:gd name="T9" fmla="*/ 0 h 110"/>
                <a:gd name="T10" fmla="*/ 132 w 182"/>
                <a:gd name="T11" fmla="*/ 74 h 110"/>
                <a:gd name="T12" fmla="*/ 158 w 182"/>
                <a:gd name="T13" fmla="*/ 0 h 110"/>
                <a:gd name="T14" fmla="*/ 182 w 182"/>
                <a:gd name="T15" fmla="*/ 0 h 110"/>
                <a:gd name="T16" fmla="*/ 139 w 182"/>
                <a:gd name="T17" fmla="*/ 110 h 110"/>
                <a:gd name="T18" fmla="*/ 123 w 182"/>
                <a:gd name="T19" fmla="*/ 110 h 110"/>
                <a:gd name="T20" fmla="*/ 92 w 182"/>
                <a:gd name="T21" fmla="*/ 33 h 110"/>
                <a:gd name="T22" fmla="*/ 61 w 182"/>
                <a:gd name="T23" fmla="*/ 110 h 110"/>
                <a:gd name="T24" fmla="*/ 42 w 182"/>
                <a:gd name="T25" fmla="*/ 110 h 110"/>
                <a:gd name="T26" fmla="*/ 0 w 182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10">
                  <a:moveTo>
                    <a:pt x="0" y="0"/>
                  </a:moveTo>
                  <a:lnTo>
                    <a:pt x="28" y="0"/>
                  </a:lnTo>
                  <a:lnTo>
                    <a:pt x="54" y="74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32" y="74"/>
                  </a:lnTo>
                  <a:lnTo>
                    <a:pt x="158" y="0"/>
                  </a:lnTo>
                  <a:lnTo>
                    <a:pt x="182" y="0"/>
                  </a:lnTo>
                  <a:lnTo>
                    <a:pt x="139" y="110"/>
                  </a:lnTo>
                  <a:lnTo>
                    <a:pt x="123" y="110"/>
                  </a:lnTo>
                  <a:lnTo>
                    <a:pt x="92" y="33"/>
                  </a:lnTo>
                  <a:lnTo>
                    <a:pt x="61" y="110"/>
                  </a:lnTo>
                  <a:lnTo>
                    <a:pt x="4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-17780000" y="19961225"/>
              <a:ext cx="236538" cy="174625"/>
            </a:xfrm>
            <a:custGeom>
              <a:avLst/>
              <a:gdLst>
                <a:gd name="T0" fmla="*/ 64 w 149"/>
                <a:gd name="T1" fmla="*/ 0 h 110"/>
                <a:gd name="T2" fmla="*/ 87 w 149"/>
                <a:gd name="T3" fmla="*/ 0 h 110"/>
                <a:gd name="T4" fmla="*/ 149 w 149"/>
                <a:gd name="T5" fmla="*/ 110 h 110"/>
                <a:gd name="T6" fmla="*/ 120 w 149"/>
                <a:gd name="T7" fmla="*/ 110 h 110"/>
                <a:gd name="T8" fmla="*/ 109 w 149"/>
                <a:gd name="T9" fmla="*/ 86 h 110"/>
                <a:gd name="T10" fmla="*/ 40 w 149"/>
                <a:gd name="T11" fmla="*/ 86 h 110"/>
                <a:gd name="T12" fmla="*/ 26 w 149"/>
                <a:gd name="T13" fmla="*/ 110 h 110"/>
                <a:gd name="T14" fmla="*/ 0 w 149"/>
                <a:gd name="T15" fmla="*/ 110 h 110"/>
                <a:gd name="T16" fmla="*/ 64 w 149"/>
                <a:gd name="T17" fmla="*/ 0 h 110"/>
                <a:gd name="T18" fmla="*/ 97 w 149"/>
                <a:gd name="T19" fmla="*/ 67 h 110"/>
                <a:gd name="T20" fmla="*/ 76 w 149"/>
                <a:gd name="T21" fmla="*/ 21 h 110"/>
                <a:gd name="T22" fmla="*/ 50 w 149"/>
                <a:gd name="T23" fmla="*/ 67 h 110"/>
                <a:gd name="T24" fmla="*/ 97 w 149"/>
                <a:gd name="T25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10">
                  <a:moveTo>
                    <a:pt x="64" y="0"/>
                  </a:moveTo>
                  <a:lnTo>
                    <a:pt x="87" y="0"/>
                  </a:lnTo>
                  <a:lnTo>
                    <a:pt x="149" y="110"/>
                  </a:lnTo>
                  <a:lnTo>
                    <a:pt x="120" y="110"/>
                  </a:lnTo>
                  <a:lnTo>
                    <a:pt x="109" y="86"/>
                  </a:lnTo>
                  <a:lnTo>
                    <a:pt x="40" y="86"/>
                  </a:lnTo>
                  <a:lnTo>
                    <a:pt x="26" y="110"/>
                  </a:lnTo>
                  <a:lnTo>
                    <a:pt x="0" y="110"/>
                  </a:lnTo>
                  <a:lnTo>
                    <a:pt x="64" y="0"/>
                  </a:lnTo>
                  <a:close/>
                  <a:moveTo>
                    <a:pt x="97" y="67"/>
                  </a:moveTo>
                  <a:lnTo>
                    <a:pt x="76" y="21"/>
                  </a:lnTo>
                  <a:lnTo>
                    <a:pt x="50" y="67"/>
                  </a:lnTo>
                  <a:lnTo>
                    <a:pt x="9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-17457738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2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-17111663" y="19961225"/>
              <a:ext cx="179388" cy="174625"/>
            </a:xfrm>
            <a:custGeom>
              <a:avLst/>
              <a:gdLst>
                <a:gd name="T0" fmla="*/ 0 w 113"/>
                <a:gd name="T1" fmla="*/ 0 h 110"/>
                <a:gd name="T2" fmla="*/ 111 w 113"/>
                <a:gd name="T3" fmla="*/ 0 h 110"/>
                <a:gd name="T4" fmla="*/ 111 w 113"/>
                <a:gd name="T5" fmla="*/ 19 h 110"/>
                <a:gd name="T6" fmla="*/ 23 w 113"/>
                <a:gd name="T7" fmla="*/ 19 h 110"/>
                <a:gd name="T8" fmla="*/ 23 w 113"/>
                <a:gd name="T9" fmla="*/ 43 h 110"/>
                <a:gd name="T10" fmla="*/ 75 w 113"/>
                <a:gd name="T11" fmla="*/ 43 h 110"/>
                <a:gd name="T12" fmla="*/ 75 w 113"/>
                <a:gd name="T13" fmla="*/ 62 h 110"/>
                <a:gd name="T14" fmla="*/ 23 w 113"/>
                <a:gd name="T15" fmla="*/ 62 h 110"/>
                <a:gd name="T16" fmla="*/ 23 w 113"/>
                <a:gd name="T17" fmla="*/ 91 h 110"/>
                <a:gd name="T18" fmla="*/ 113 w 113"/>
                <a:gd name="T19" fmla="*/ 91 h 110"/>
                <a:gd name="T20" fmla="*/ 113 w 113"/>
                <a:gd name="T21" fmla="*/ 110 h 110"/>
                <a:gd name="T22" fmla="*/ 0 w 113"/>
                <a:gd name="T23" fmla="*/ 110 h 110"/>
                <a:gd name="T24" fmla="*/ 0 w 113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3" y="19"/>
                  </a:lnTo>
                  <a:lnTo>
                    <a:pt x="23" y="43"/>
                  </a:lnTo>
                  <a:lnTo>
                    <a:pt x="75" y="43"/>
                  </a:lnTo>
                  <a:lnTo>
                    <a:pt x="75" y="62"/>
                  </a:lnTo>
                  <a:lnTo>
                    <a:pt x="23" y="62"/>
                  </a:lnTo>
                  <a:lnTo>
                    <a:pt x="23" y="91"/>
                  </a:lnTo>
                  <a:lnTo>
                    <a:pt x="113" y="91"/>
                  </a:lnTo>
                  <a:lnTo>
                    <a:pt x="113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-168195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0" y="15"/>
                    <a:pt x="9" y="14"/>
                  </a:cubicBezTo>
                  <a:cubicBezTo>
                    <a:pt x="9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Rectangle 13"/>
            <p:cNvSpPr>
              <a:spLocks noChangeArrowheads="1"/>
            </p:cNvSpPr>
            <p:nvPr userDrawn="1"/>
          </p:nvSpPr>
          <p:spPr bwMode="auto">
            <a:xfrm>
              <a:off x="-16484600" y="19961225"/>
              <a:ext cx="36513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-16319500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8 w 55"/>
                <a:gd name="T3" fmla="*/ 0 h 46"/>
                <a:gd name="T4" fmla="*/ 41 w 55"/>
                <a:gd name="T5" fmla="*/ 27 h 46"/>
                <a:gd name="T6" fmla="*/ 46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8 w 55"/>
                <a:gd name="T17" fmla="*/ 46 h 46"/>
                <a:gd name="T18" fmla="*/ 14 w 55"/>
                <a:gd name="T19" fmla="*/ 18 h 46"/>
                <a:gd name="T20" fmla="*/ 10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6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6"/>
                    <a:pt x="11" y="15"/>
                    <a:pt x="10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15"/>
            <p:cNvSpPr>
              <a:spLocks/>
            </p:cNvSpPr>
            <p:nvPr userDrawn="1"/>
          </p:nvSpPr>
          <p:spPr bwMode="auto">
            <a:xfrm>
              <a:off x="-15989300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3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16"/>
            <p:cNvSpPr>
              <a:spLocks/>
            </p:cNvSpPr>
            <p:nvPr userDrawn="1"/>
          </p:nvSpPr>
          <p:spPr bwMode="auto">
            <a:xfrm>
              <a:off x="-15655925" y="19961225"/>
              <a:ext cx="180975" cy="174625"/>
            </a:xfrm>
            <a:custGeom>
              <a:avLst/>
              <a:gdLst>
                <a:gd name="T0" fmla="*/ 0 w 114"/>
                <a:gd name="T1" fmla="*/ 0 h 110"/>
                <a:gd name="T2" fmla="*/ 111 w 114"/>
                <a:gd name="T3" fmla="*/ 0 h 110"/>
                <a:gd name="T4" fmla="*/ 111 w 114"/>
                <a:gd name="T5" fmla="*/ 19 h 110"/>
                <a:gd name="T6" fmla="*/ 24 w 114"/>
                <a:gd name="T7" fmla="*/ 19 h 110"/>
                <a:gd name="T8" fmla="*/ 24 w 114"/>
                <a:gd name="T9" fmla="*/ 43 h 110"/>
                <a:gd name="T10" fmla="*/ 76 w 114"/>
                <a:gd name="T11" fmla="*/ 43 h 110"/>
                <a:gd name="T12" fmla="*/ 76 w 114"/>
                <a:gd name="T13" fmla="*/ 62 h 110"/>
                <a:gd name="T14" fmla="*/ 24 w 114"/>
                <a:gd name="T15" fmla="*/ 62 h 110"/>
                <a:gd name="T16" fmla="*/ 24 w 114"/>
                <a:gd name="T17" fmla="*/ 91 h 110"/>
                <a:gd name="T18" fmla="*/ 114 w 114"/>
                <a:gd name="T19" fmla="*/ 91 h 110"/>
                <a:gd name="T20" fmla="*/ 114 w 114"/>
                <a:gd name="T21" fmla="*/ 110 h 110"/>
                <a:gd name="T22" fmla="*/ 0 w 114"/>
                <a:gd name="T23" fmla="*/ 110 h 110"/>
                <a:gd name="T24" fmla="*/ 0 w 114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4" y="19"/>
                  </a:lnTo>
                  <a:lnTo>
                    <a:pt x="24" y="43"/>
                  </a:lnTo>
                  <a:lnTo>
                    <a:pt x="76" y="43"/>
                  </a:lnTo>
                  <a:lnTo>
                    <a:pt x="76" y="62"/>
                  </a:lnTo>
                  <a:lnTo>
                    <a:pt x="24" y="62"/>
                  </a:lnTo>
                  <a:lnTo>
                    <a:pt x="24" y="91"/>
                  </a:lnTo>
                  <a:lnTo>
                    <a:pt x="114" y="91"/>
                  </a:lnTo>
                  <a:lnTo>
                    <a:pt x="114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auto">
            <a:xfrm>
              <a:off x="-153590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1" y="15"/>
                    <a:pt x="9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8"/>
            <p:cNvSpPr>
              <a:spLocks/>
            </p:cNvSpPr>
            <p:nvPr userDrawn="1"/>
          </p:nvSpPr>
          <p:spPr bwMode="auto">
            <a:xfrm>
              <a:off x="-21155025" y="19402425"/>
              <a:ext cx="349250" cy="215900"/>
            </a:xfrm>
            <a:custGeom>
              <a:avLst/>
              <a:gdLst>
                <a:gd name="T0" fmla="*/ 0 w 220"/>
                <a:gd name="T1" fmla="*/ 0 h 136"/>
                <a:gd name="T2" fmla="*/ 33 w 220"/>
                <a:gd name="T3" fmla="*/ 0 h 136"/>
                <a:gd name="T4" fmla="*/ 66 w 220"/>
                <a:gd name="T5" fmla="*/ 90 h 136"/>
                <a:gd name="T6" fmla="*/ 102 w 220"/>
                <a:gd name="T7" fmla="*/ 0 h 136"/>
                <a:gd name="T8" fmla="*/ 125 w 220"/>
                <a:gd name="T9" fmla="*/ 0 h 136"/>
                <a:gd name="T10" fmla="*/ 161 w 220"/>
                <a:gd name="T11" fmla="*/ 90 h 136"/>
                <a:gd name="T12" fmla="*/ 194 w 220"/>
                <a:gd name="T13" fmla="*/ 0 h 136"/>
                <a:gd name="T14" fmla="*/ 220 w 220"/>
                <a:gd name="T15" fmla="*/ 0 h 136"/>
                <a:gd name="T16" fmla="*/ 170 w 220"/>
                <a:gd name="T17" fmla="*/ 136 h 136"/>
                <a:gd name="T18" fmla="*/ 149 w 220"/>
                <a:gd name="T19" fmla="*/ 136 h 136"/>
                <a:gd name="T20" fmla="*/ 111 w 220"/>
                <a:gd name="T21" fmla="*/ 40 h 136"/>
                <a:gd name="T22" fmla="*/ 73 w 220"/>
                <a:gd name="T23" fmla="*/ 136 h 136"/>
                <a:gd name="T24" fmla="*/ 52 w 220"/>
                <a:gd name="T25" fmla="*/ 136 h 136"/>
                <a:gd name="T26" fmla="*/ 0 w 220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36">
                  <a:moveTo>
                    <a:pt x="0" y="0"/>
                  </a:moveTo>
                  <a:lnTo>
                    <a:pt x="33" y="0"/>
                  </a:lnTo>
                  <a:lnTo>
                    <a:pt x="66" y="90"/>
                  </a:lnTo>
                  <a:lnTo>
                    <a:pt x="102" y="0"/>
                  </a:lnTo>
                  <a:lnTo>
                    <a:pt x="125" y="0"/>
                  </a:lnTo>
                  <a:lnTo>
                    <a:pt x="161" y="90"/>
                  </a:lnTo>
                  <a:lnTo>
                    <a:pt x="194" y="0"/>
                  </a:lnTo>
                  <a:lnTo>
                    <a:pt x="220" y="0"/>
                  </a:lnTo>
                  <a:lnTo>
                    <a:pt x="170" y="136"/>
                  </a:lnTo>
                  <a:lnTo>
                    <a:pt x="149" y="136"/>
                  </a:lnTo>
                  <a:lnTo>
                    <a:pt x="111" y="40"/>
                  </a:lnTo>
                  <a:lnTo>
                    <a:pt x="73" y="136"/>
                  </a:lnTo>
                  <a:lnTo>
                    <a:pt x="5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9"/>
            <p:cNvSpPr>
              <a:spLocks noEditPoints="1"/>
            </p:cNvSpPr>
            <p:nvPr userDrawn="1"/>
          </p:nvSpPr>
          <p:spPr bwMode="auto">
            <a:xfrm>
              <a:off x="-20745450" y="19402425"/>
              <a:ext cx="288925" cy="215900"/>
            </a:xfrm>
            <a:custGeom>
              <a:avLst/>
              <a:gdLst>
                <a:gd name="T0" fmla="*/ 61 w 182"/>
                <a:gd name="T1" fmla="*/ 81 h 136"/>
                <a:gd name="T2" fmla="*/ 90 w 182"/>
                <a:gd name="T3" fmla="*/ 26 h 136"/>
                <a:gd name="T4" fmla="*/ 118 w 182"/>
                <a:gd name="T5" fmla="*/ 81 h 136"/>
                <a:gd name="T6" fmla="*/ 61 w 182"/>
                <a:gd name="T7" fmla="*/ 81 h 136"/>
                <a:gd name="T8" fmla="*/ 0 w 182"/>
                <a:gd name="T9" fmla="*/ 136 h 136"/>
                <a:gd name="T10" fmla="*/ 30 w 182"/>
                <a:gd name="T11" fmla="*/ 136 h 136"/>
                <a:gd name="T12" fmla="*/ 47 w 182"/>
                <a:gd name="T13" fmla="*/ 105 h 136"/>
                <a:gd name="T14" fmla="*/ 132 w 182"/>
                <a:gd name="T15" fmla="*/ 105 h 136"/>
                <a:gd name="T16" fmla="*/ 149 w 182"/>
                <a:gd name="T17" fmla="*/ 136 h 136"/>
                <a:gd name="T18" fmla="*/ 182 w 182"/>
                <a:gd name="T19" fmla="*/ 136 h 136"/>
                <a:gd name="T20" fmla="*/ 106 w 182"/>
                <a:gd name="T21" fmla="*/ 0 h 136"/>
                <a:gd name="T22" fmla="*/ 75 w 182"/>
                <a:gd name="T23" fmla="*/ 0 h 136"/>
                <a:gd name="T24" fmla="*/ 0 w 182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36">
                  <a:moveTo>
                    <a:pt x="61" y="81"/>
                  </a:moveTo>
                  <a:lnTo>
                    <a:pt x="90" y="26"/>
                  </a:lnTo>
                  <a:lnTo>
                    <a:pt x="118" y="81"/>
                  </a:lnTo>
                  <a:lnTo>
                    <a:pt x="61" y="81"/>
                  </a:lnTo>
                  <a:close/>
                  <a:moveTo>
                    <a:pt x="0" y="136"/>
                  </a:moveTo>
                  <a:lnTo>
                    <a:pt x="30" y="136"/>
                  </a:lnTo>
                  <a:lnTo>
                    <a:pt x="47" y="105"/>
                  </a:lnTo>
                  <a:lnTo>
                    <a:pt x="132" y="105"/>
                  </a:lnTo>
                  <a:lnTo>
                    <a:pt x="149" y="136"/>
                  </a:lnTo>
                  <a:lnTo>
                    <a:pt x="182" y="136"/>
                  </a:lnTo>
                  <a:lnTo>
                    <a:pt x="106" y="0"/>
                  </a:lnTo>
                  <a:lnTo>
                    <a:pt x="75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20"/>
            <p:cNvSpPr>
              <a:spLocks/>
            </p:cNvSpPr>
            <p:nvPr userDrawn="1"/>
          </p:nvSpPr>
          <p:spPr bwMode="auto">
            <a:xfrm>
              <a:off x="-20359688" y="19402425"/>
              <a:ext cx="252413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5 w 67"/>
                <a:gd name="T5" fmla="*/ 46 h 57"/>
                <a:gd name="T6" fmla="*/ 55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5 w 67"/>
                <a:gd name="T33" fmla="*/ 17 h 57"/>
                <a:gd name="T34" fmla="*/ 55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21"/>
            <p:cNvSpPr>
              <a:spLocks/>
            </p:cNvSpPr>
            <p:nvPr userDrawn="1"/>
          </p:nvSpPr>
          <p:spPr bwMode="auto">
            <a:xfrm>
              <a:off x="-19961225" y="19402425"/>
              <a:ext cx="220663" cy="215900"/>
            </a:xfrm>
            <a:custGeom>
              <a:avLst/>
              <a:gdLst>
                <a:gd name="T0" fmla="*/ 0 w 139"/>
                <a:gd name="T1" fmla="*/ 0 h 136"/>
                <a:gd name="T2" fmla="*/ 137 w 139"/>
                <a:gd name="T3" fmla="*/ 0 h 136"/>
                <a:gd name="T4" fmla="*/ 137 w 139"/>
                <a:gd name="T5" fmla="*/ 24 h 136"/>
                <a:gd name="T6" fmla="*/ 31 w 139"/>
                <a:gd name="T7" fmla="*/ 24 h 136"/>
                <a:gd name="T8" fmla="*/ 31 w 139"/>
                <a:gd name="T9" fmla="*/ 52 h 136"/>
                <a:gd name="T10" fmla="*/ 92 w 139"/>
                <a:gd name="T11" fmla="*/ 52 h 136"/>
                <a:gd name="T12" fmla="*/ 92 w 139"/>
                <a:gd name="T13" fmla="*/ 76 h 136"/>
                <a:gd name="T14" fmla="*/ 31 w 139"/>
                <a:gd name="T15" fmla="*/ 76 h 136"/>
                <a:gd name="T16" fmla="*/ 31 w 139"/>
                <a:gd name="T17" fmla="*/ 109 h 136"/>
                <a:gd name="T18" fmla="*/ 139 w 139"/>
                <a:gd name="T19" fmla="*/ 109 h 136"/>
                <a:gd name="T20" fmla="*/ 139 w 139"/>
                <a:gd name="T21" fmla="*/ 136 h 136"/>
                <a:gd name="T22" fmla="*/ 0 w 139"/>
                <a:gd name="T23" fmla="*/ 136 h 136"/>
                <a:gd name="T24" fmla="*/ 0 w 139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9" y="109"/>
                  </a:lnTo>
                  <a:lnTo>
                    <a:pt x="13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22"/>
            <p:cNvSpPr>
              <a:spLocks/>
            </p:cNvSpPr>
            <p:nvPr userDrawn="1"/>
          </p:nvSpPr>
          <p:spPr bwMode="auto">
            <a:xfrm>
              <a:off x="-19608800" y="19402425"/>
              <a:ext cx="247650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9 w 66"/>
                <a:gd name="T5" fmla="*/ 33 h 57"/>
                <a:gd name="T6" fmla="*/ 55 w 66"/>
                <a:gd name="T7" fmla="*/ 40 h 57"/>
                <a:gd name="T8" fmla="*/ 55 w 66"/>
                <a:gd name="T9" fmla="*/ 30 h 57"/>
                <a:gd name="T10" fmla="*/ 55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2 w 66"/>
                <a:gd name="T23" fmla="*/ 26 h 57"/>
                <a:gd name="T24" fmla="*/ 12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Rectangle 23"/>
            <p:cNvSpPr>
              <a:spLocks noChangeArrowheads="1"/>
            </p:cNvSpPr>
            <p:nvPr userDrawn="1"/>
          </p:nvSpPr>
          <p:spPr bwMode="auto">
            <a:xfrm>
              <a:off x="-19210338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auto">
            <a:xfrm>
              <a:off x="-19011900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25"/>
            <p:cNvSpPr>
              <a:spLocks/>
            </p:cNvSpPr>
            <p:nvPr userDrawn="1"/>
          </p:nvSpPr>
          <p:spPr bwMode="auto">
            <a:xfrm>
              <a:off x="-18616613" y="19402425"/>
              <a:ext cx="250825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4 w 67"/>
                <a:gd name="T5" fmla="*/ 46 h 57"/>
                <a:gd name="T6" fmla="*/ 54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4 w 67"/>
                <a:gd name="T33" fmla="*/ 17 h 57"/>
                <a:gd name="T34" fmla="*/ 54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0"/>
                    <a:pt x="54" y="10"/>
                    <a:pt x="54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-182197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-17867313" y="19402425"/>
              <a:ext cx="249238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8 w 66"/>
                <a:gd name="T5" fmla="*/ 33 h 57"/>
                <a:gd name="T6" fmla="*/ 55 w 66"/>
                <a:gd name="T7" fmla="*/ 40 h 57"/>
                <a:gd name="T8" fmla="*/ 54 w 66"/>
                <a:gd name="T9" fmla="*/ 30 h 57"/>
                <a:gd name="T10" fmla="*/ 54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1 w 66"/>
                <a:gd name="T23" fmla="*/ 26 h 57"/>
                <a:gd name="T24" fmla="*/ 11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4" y="32"/>
                    <a:pt x="54" y="3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11" y="21"/>
                    <a:pt x="11" y="24"/>
                    <a:pt x="11" y="2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-17270413" y="19402425"/>
              <a:ext cx="241300" cy="215900"/>
            </a:xfrm>
            <a:custGeom>
              <a:avLst/>
              <a:gdLst>
                <a:gd name="T0" fmla="*/ 13 w 64"/>
                <a:gd name="T1" fmla="*/ 46 h 57"/>
                <a:gd name="T2" fmla="*/ 51 w 64"/>
                <a:gd name="T3" fmla="*/ 46 h 57"/>
                <a:gd name="T4" fmla="*/ 51 w 64"/>
                <a:gd name="T5" fmla="*/ 0 h 57"/>
                <a:gd name="T6" fmla="*/ 64 w 64"/>
                <a:gd name="T7" fmla="*/ 0 h 57"/>
                <a:gd name="T8" fmla="*/ 64 w 64"/>
                <a:gd name="T9" fmla="*/ 43 h 57"/>
                <a:gd name="T10" fmla="*/ 50 w 64"/>
                <a:gd name="T11" fmla="*/ 57 h 57"/>
                <a:gd name="T12" fmla="*/ 14 w 64"/>
                <a:gd name="T13" fmla="*/ 57 h 57"/>
                <a:gd name="T14" fmla="*/ 0 w 64"/>
                <a:gd name="T15" fmla="*/ 43 h 57"/>
                <a:gd name="T16" fmla="*/ 0 w 64"/>
                <a:gd name="T17" fmla="*/ 0 h 57"/>
                <a:gd name="T18" fmla="*/ 13 w 64"/>
                <a:gd name="T19" fmla="*/ 0 h 57"/>
                <a:gd name="T20" fmla="*/ 13 w 64"/>
                <a:gd name="T2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7">
                  <a:moveTo>
                    <a:pt x="13" y="46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1" y="57"/>
                    <a:pt x="50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-16879888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Rectangle 30"/>
            <p:cNvSpPr>
              <a:spLocks noChangeArrowheads="1"/>
            </p:cNvSpPr>
            <p:nvPr userDrawn="1"/>
          </p:nvSpPr>
          <p:spPr bwMode="auto">
            <a:xfrm>
              <a:off x="-16481425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-16330613" y="19402425"/>
              <a:ext cx="273050" cy="215900"/>
            </a:xfrm>
            <a:custGeom>
              <a:avLst/>
              <a:gdLst>
                <a:gd name="T0" fmla="*/ 0 w 172"/>
                <a:gd name="T1" fmla="*/ 0 h 136"/>
                <a:gd name="T2" fmla="*/ 35 w 172"/>
                <a:gd name="T3" fmla="*/ 0 h 136"/>
                <a:gd name="T4" fmla="*/ 90 w 172"/>
                <a:gd name="T5" fmla="*/ 97 h 136"/>
                <a:gd name="T6" fmla="*/ 139 w 172"/>
                <a:gd name="T7" fmla="*/ 0 h 136"/>
                <a:gd name="T8" fmla="*/ 172 w 172"/>
                <a:gd name="T9" fmla="*/ 0 h 136"/>
                <a:gd name="T10" fmla="*/ 97 w 172"/>
                <a:gd name="T11" fmla="*/ 136 h 136"/>
                <a:gd name="T12" fmla="*/ 75 w 172"/>
                <a:gd name="T13" fmla="*/ 136 h 136"/>
                <a:gd name="T14" fmla="*/ 0 w 17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36">
                  <a:moveTo>
                    <a:pt x="0" y="0"/>
                  </a:moveTo>
                  <a:lnTo>
                    <a:pt x="35" y="0"/>
                  </a:lnTo>
                  <a:lnTo>
                    <a:pt x="90" y="97"/>
                  </a:lnTo>
                  <a:lnTo>
                    <a:pt x="139" y="0"/>
                  </a:lnTo>
                  <a:lnTo>
                    <a:pt x="172" y="0"/>
                  </a:lnTo>
                  <a:lnTo>
                    <a:pt x="97" y="136"/>
                  </a:lnTo>
                  <a:lnTo>
                    <a:pt x="7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-159591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3"/>
            <p:cNvSpPr>
              <a:spLocks noEditPoints="1"/>
            </p:cNvSpPr>
            <p:nvPr userDrawn="1"/>
          </p:nvSpPr>
          <p:spPr bwMode="auto">
            <a:xfrm>
              <a:off x="-15606713" y="19402425"/>
              <a:ext cx="252413" cy="215900"/>
            </a:xfrm>
            <a:custGeom>
              <a:avLst/>
              <a:gdLst>
                <a:gd name="T0" fmla="*/ 42 w 67"/>
                <a:gd name="T1" fmla="*/ 10 h 57"/>
                <a:gd name="T2" fmla="*/ 48 w 67"/>
                <a:gd name="T3" fmla="*/ 14 h 57"/>
                <a:gd name="T4" fmla="*/ 48 w 67"/>
                <a:gd name="T5" fmla="*/ 21 h 57"/>
                <a:gd name="T6" fmla="*/ 42 w 67"/>
                <a:gd name="T7" fmla="*/ 26 h 57"/>
                <a:gd name="T8" fmla="*/ 13 w 67"/>
                <a:gd name="T9" fmla="*/ 26 h 57"/>
                <a:gd name="T10" fmla="*/ 13 w 67"/>
                <a:gd name="T11" fmla="*/ 10 h 57"/>
                <a:gd name="T12" fmla="*/ 42 w 67"/>
                <a:gd name="T13" fmla="*/ 10 h 57"/>
                <a:gd name="T14" fmla="*/ 0 w 67"/>
                <a:gd name="T15" fmla="*/ 57 h 57"/>
                <a:gd name="T16" fmla="*/ 13 w 67"/>
                <a:gd name="T17" fmla="*/ 57 h 57"/>
                <a:gd name="T18" fmla="*/ 13 w 67"/>
                <a:gd name="T19" fmla="*/ 35 h 57"/>
                <a:gd name="T20" fmla="*/ 25 w 67"/>
                <a:gd name="T21" fmla="*/ 35 h 57"/>
                <a:gd name="T22" fmla="*/ 48 w 67"/>
                <a:gd name="T23" fmla="*/ 57 h 57"/>
                <a:gd name="T24" fmla="*/ 67 w 67"/>
                <a:gd name="T25" fmla="*/ 57 h 57"/>
                <a:gd name="T26" fmla="*/ 41 w 67"/>
                <a:gd name="T27" fmla="*/ 35 h 57"/>
                <a:gd name="T28" fmla="*/ 48 w 67"/>
                <a:gd name="T29" fmla="*/ 35 h 57"/>
                <a:gd name="T30" fmla="*/ 61 w 67"/>
                <a:gd name="T31" fmla="*/ 24 h 57"/>
                <a:gd name="T32" fmla="*/ 61 w 67"/>
                <a:gd name="T33" fmla="*/ 11 h 57"/>
                <a:gd name="T34" fmla="*/ 48 w 67"/>
                <a:gd name="T35" fmla="*/ 0 h 57"/>
                <a:gd name="T36" fmla="*/ 0 w 67"/>
                <a:gd name="T37" fmla="*/ 0 h 57"/>
                <a:gd name="T38" fmla="*/ 0 w 67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57">
                  <a:moveTo>
                    <a:pt x="42" y="10"/>
                  </a:moveTo>
                  <a:cubicBezTo>
                    <a:pt x="46" y="10"/>
                    <a:pt x="48" y="10"/>
                    <a:pt x="48" y="1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5"/>
                    <a:pt x="46" y="26"/>
                    <a:pt x="4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42" y="10"/>
                  </a:lnTo>
                  <a:close/>
                  <a:moveTo>
                    <a:pt x="0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7" y="35"/>
                    <a:pt x="61" y="32"/>
                    <a:pt x="61" y="2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3"/>
                    <a:pt x="57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-15246350" y="19402425"/>
              <a:ext cx="239713" cy="215900"/>
            </a:xfrm>
            <a:custGeom>
              <a:avLst/>
              <a:gdLst>
                <a:gd name="T0" fmla="*/ 14 w 64"/>
                <a:gd name="T1" fmla="*/ 10 h 57"/>
                <a:gd name="T2" fmla="*/ 14 w 64"/>
                <a:gd name="T3" fmla="*/ 22 h 57"/>
                <a:gd name="T4" fmla="*/ 50 w 64"/>
                <a:gd name="T5" fmla="*/ 22 h 57"/>
                <a:gd name="T6" fmla="*/ 64 w 64"/>
                <a:gd name="T7" fmla="*/ 35 h 57"/>
                <a:gd name="T8" fmla="*/ 64 w 64"/>
                <a:gd name="T9" fmla="*/ 43 h 57"/>
                <a:gd name="T10" fmla="*/ 50 w 64"/>
                <a:gd name="T11" fmla="*/ 57 h 57"/>
                <a:gd name="T12" fmla="*/ 15 w 64"/>
                <a:gd name="T13" fmla="*/ 57 h 57"/>
                <a:gd name="T14" fmla="*/ 0 w 64"/>
                <a:gd name="T15" fmla="*/ 43 h 57"/>
                <a:gd name="T16" fmla="*/ 0 w 64"/>
                <a:gd name="T17" fmla="*/ 42 h 57"/>
                <a:gd name="T18" fmla="*/ 12 w 64"/>
                <a:gd name="T19" fmla="*/ 39 h 57"/>
                <a:gd name="T20" fmla="*/ 12 w 64"/>
                <a:gd name="T21" fmla="*/ 46 h 57"/>
                <a:gd name="T22" fmla="*/ 52 w 64"/>
                <a:gd name="T23" fmla="*/ 46 h 57"/>
                <a:gd name="T24" fmla="*/ 52 w 64"/>
                <a:gd name="T25" fmla="*/ 33 h 57"/>
                <a:gd name="T26" fmla="*/ 17 w 64"/>
                <a:gd name="T27" fmla="*/ 33 h 57"/>
                <a:gd name="T28" fmla="*/ 3 w 64"/>
                <a:gd name="T29" fmla="*/ 20 h 57"/>
                <a:gd name="T30" fmla="*/ 3 w 64"/>
                <a:gd name="T31" fmla="*/ 13 h 57"/>
                <a:gd name="T32" fmla="*/ 17 w 64"/>
                <a:gd name="T33" fmla="*/ 0 h 57"/>
                <a:gd name="T34" fmla="*/ 49 w 64"/>
                <a:gd name="T35" fmla="*/ 0 h 57"/>
                <a:gd name="T36" fmla="*/ 63 w 64"/>
                <a:gd name="T37" fmla="*/ 12 h 57"/>
                <a:gd name="T38" fmla="*/ 63 w 64"/>
                <a:gd name="T39" fmla="*/ 14 h 57"/>
                <a:gd name="T40" fmla="*/ 51 w 64"/>
                <a:gd name="T41" fmla="*/ 16 h 57"/>
                <a:gd name="T42" fmla="*/ 51 w 64"/>
                <a:gd name="T43" fmla="*/ 10 h 57"/>
                <a:gd name="T44" fmla="*/ 14 w 64"/>
                <a:gd name="T4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57">
                  <a:moveTo>
                    <a:pt x="14" y="1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60" y="22"/>
                    <a:pt x="64" y="25"/>
                    <a:pt x="64" y="3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0" y="57"/>
                    <a:pt x="50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6" y="33"/>
                    <a:pt x="3" y="30"/>
                    <a:pt x="3" y="2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3"/>
                    <a:pt x="6" y="0"/>
                    <a:pt x="1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63" y="3"/>
                    <a:pt x="63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0"/>
                    <a:pt x="51" y="10"/>
                    <a:pt x="51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Rectangle 35"/>
            <p:cNvSpPr>
              <a:spLocks noChangeArrowheads="1"/>
            </p:cNvSpPr>
            <p:nvPr userDrawn="1"/>
          </p:nvSpPr>
          <p:spPr bwMode="auto">
            <a:xfrm>
              <a:off x="-14863763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-14698663" y="19402425"/>
              <a:ext cx="244475" cy="215900"/>
            </a:xfrm>
            <a:custGeom>
              <a:avLst/>
              <a:gdLst>
                <a:gd name="T0" fmla="*/ 93 w 154"/>
                <a:gd name="T1" fmla="*/ 136 h 136"/>
                <a:gd name="T2" fmla="*/ 62 w 154"/>
                <a:gd name="T3" fmla="*/ 136 h 136"/>
                <a:gd name="T4" fmla="*/ 62 w 154"/>
                <a:gd name="T5" fmla="*/ 24 h 136"/>
                <a:gd name="T6" fmla="*/ 0 w 154"/>
                <a:gd name="T7" fmla="*/ 24 h 136"/>
                <a:gd name="T8" fmla="*/ 0 w 154"/>
                <a:gd name="T9" fmla="*/ 0 h 136"/>
                <a:gd name="T10" fmla="*/ 154 w 154"/>
                <a:gd name="T11" fmla="*/ 0 h 136"/>
                <a:gd name="T12" fmla="*/ 154 w 154"/>
                <a:gd name="T13" fmla="*/ 24 h 136"/>
                <a:gd name="T14" fmla="*/ 93 w 154"/>
                <a:gd name="T15" fmla="*/ 24 h 136"/>
                <a:gd name="T16" fmla="*/ 93 w 154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6">
                  <a:moveTo>
                    <a:pt x="93" y="136"/>
                  </a:moveTo>
                  <a:lnTo>
                    <a:pt x="62" y="136"/>
                  </a:lnTo>
                  <a:lnTo>
                    <a:pt x="62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4"/>
                  </a:lnTo>
                  <a:lnTo>
                    <a:pt x="93" y="24"/>
                  </a:lnTo>
                  <a:lnTo>
                    <a:pt x="93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-14390688" y="19402425"/>
              <a:ext cx="271463" cy="215900"/>
            </a:xfrm>
            <a:custGeom>
              <a:avLst/>
              <a:gdLst>
                <a:gd name="T0" fmla="*/ 71 w 171"/>
                <a:gd name="T1" fmla="*/ 74 h 136"/>
                <a:gd name="T2" fmla="*/ 0 w 171"/>
                <a:gd name="T3" fmla="*/ 0 h 136"/>
                <a:gd name="T4" fmla="*/ 43 w 171"/>
                <a:gd name="T5" fmla="*/ 0 h 136"/>
                <a:gd name="T6" fmla="*/ 88 w 171"/>
                <a:gd name="T7" fmla="*/ 52 h 136"/>
                <a:gd name="T8" fmla="*/ 135 w 171"/>
                <a:gd name="T9" fmla="*/ 0 h 136"/>
                <a:gd name="T10" fmla="*/ 171 w 171"/>
                <a:gd name="T11" fmla="*/ 0 h 136"/>
                <a:gd name="T12" fmla="*/ 102 w 171"/>
                <a:gd name="T13" fmla="*/ 74 h 136"/>
                <a:gd name="T14" fmla="*/ 102 w 171"/>
                <a:gd name="T15" fmla="*/ 136 h 136"/>
                <a:gd name="T16" fmla="*/ 71 w 171"/>
                <a:gd name="T17" fmla="*/ 136 h 136"/>
                <a:gd name="T18" fmla="*/ 71 w 171"/>
                <a:gd name="T19" fmla="*/ 7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36">
                  <a:moveTo>
                    <a:pt x="71" y="74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8" y="52"/>
                  </a:lnTo>
                  <a:lnTo>
                    <a:pt x="135" y="0"/>
                  </a:lnTo>
                  <a:lnTo>
                    <a:pt x="171" y="0"/>
                  </a:lnTo>
                  <a:lnTo>
                    <a:pt x="102" y="74"/>
                  </a:lnTo>
                  <a:lnTo>
                    <a:pt x="102" y="136"/>
                  </a:lnTo>
                  <a:lnTo>
                    <a:pt x="71" y="136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5113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87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504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8153876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ondertitelstijl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26" name="Groep 25"/>
          <p:cNvGrpSpPr>
            <a:grpSpLocks noChangeAspect="1"/>
          </p:cNvGrpSpPr>
          <p:nvPr userDrawn="1"/>
        </p:nvGrpSpPr>
        <p:grpSpPr>
          <a:xfrm>
            <a:off x="1598400" y="1807200"/>
            <a:ext cx="14977513" cy="1944000"/>
            <a:chOff x="-22852063" y="19270663"/>
            <a:chExt cx="8732838" cy="1133475"/>
          </a:xfrm>
        </p:grpSpPr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-21151850" y="19753263"/>
              <a:ext cx="700246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-15054263" y="19912013"/>
              <a:ext cx="908050" cy="271462"/>
            </a:xfrm>
            <a:custGeom>
              <a:avLst/>
              <a:gdLst>
                <a:gd name="T0" fmla="*/ 154 w 242"/>
                <a:gd name="T1" fmla="*/ 30 h 72"/>
                <a:gd name="T2" fmla="*/ 154 w 242"/>
                <a:gd name="T3" fmla="*/ 25 h 72"/>
                <a:gd name="T4" fmla="*/ 149 w 242"/>
                <a:gd name="T5" fmla="*/ 21 h 72"/>
                <a:gd name="T6" fmla="*/ 125 w 242"/>
                <a:gd name="T7" fmla="*/ 21 h 72"/>
                <a:gd name="T8" fmla="*/ 125 w 242"/>
                <a:gd name="T9" fmla="*/ 34 h 72"/>
                <a:gd name="T10" fmla="*/ 149 w 242"/>
                <a:gd name="T11" fmla="*/ 34 h 72"/>
                <a:gd name="T12" fmla="*/ 154 w 242"/>
                <a:gd name="T13" fmla="*/ 30 h 72"/>
                <a:gd name="T14" fmla="*/ 0 w 242"/>
                <a:gd name="T15" fmla="*/ 0 h 72"/>
                <a:gd name="T16" fmla="*/ 0 w 242"/>
                <a:gd name="T17" fmla="*/ 72 h 72"/>
                <a:gd name="T18" fmla="*/ 242 w 242"/>
                <a:gd name="T19" fmla="*/ 72 h 72"/>
                <a:gd name="T20" fmla="*/ 242 w 242"/>
                <a:gd name="T21" fmla="*/ 0 h 72"/>
                <a:gd name="T22" fmla="*/ 0 w 242"/>
                <a:gd name="T23" fmla="*/ 0 h 72"/>
                <a:gd name="T24" fmla="*/ 80 w 242"/>
                <a:gd name="T25" fmla="*/ 48 h 72"/>
                <a:gd name="T26" fmla="*/ 69 w 242"/>
                <a:gd name="T27" fmla="*/ 59 h 72"/>
                <a:gd name="T28" fmla="*/ 39 w 242"/>
                <a:gd name="T29" fmla="*/ 59 h 72"/>
                <a:gd name="T30" fmla="*/ 28 w 242"/>
                <a:gd name="T31" fmla="*/ 48 h 72"/>
                <a:gd name="T32" fmla="*/ 28 w 242"/>
                <a:gd name="T33" fmla="*/ 13 h 72"/>
                <a:gd name="T34" fmla="*/ 38 w 242"/>
                <a:gd name="T35" fmla="*/ 13 h 72"/>
                <a:gd name="T36" fmla="*/ 38 w 242"/>
                <a:gd name="T37" fmla="*/ 51 h 72"/>
                <a:gd name="T38" fmla="*/ 69 w 242"/>
                <a:gd name="T39" fmla="*/ 51 h 72"/>
                <a:gd name="T40" fmla="*/ 69 w 242"/>
                <a:gd name="T41" fmla="*/ 13 h 72"/>
                <a:gd name="T42" fmla="*/ 80 w 242"/>
                <a:gd name="T43" fmla="*/ 13 h 72"/>
                <a:gd name="T44" fmla="*/ 80 w 242"/>
                <a:gd name="T45" fmla="*/ 48 h 72"/>
                <a:gd name="T46" fmla="*/ 154 w 242"/>
                <a:gd name="T47" fmla="*/ 59 h 72"/>
                <a:gd name="T48" fmla="*/ 135 w 242"/>
                <a:gd name="T49" fmla="*/ 42 h 72"/>
                <a:gd name="T50" fmla="*/ 125 w 242"/>
                <a:gd name="T51" fmla="*/ 42 h 72"/>
                <a:gd name="T52" fmla="*/ 125 w 242"/>
                <a:gd name="T53" fmla="*/ 59 h 72"/>
                <a:gd name="T54" fmla="*/ 114 w 242"/>
                <a:gd name="T55" fmla="*/ 59 h 72"/>
                <a:gd name="T56" fmla="*/ 114 w 242"/>
                <a:gd name="T57" fmla="*/ 13 h 72"/>
                <a:gd name="T58" fmla="*/ 154 w 242"/>
                <a:gd name="T59" fmla="*/ 13 h 72"/>
                <a:gd name="T60" fmla="*/ 164 w 242"/>
                <a:gd name="T61" fmla="*/ 22 h 72"/>
                <a:gd name="T62" fmla="*/ 164 w 242"/>
                <a:gd name="T63" fmla="*/ 33 h 72"/>
                <a:gd name="T64" fmla="*/ 154 w 242"/>
                <a:gd name="T65" fmla="*/ 42 h 72"/>
                <a:gd name="T66" fmla="*/ 148 w 242"/>
                <a:gd name="T67" fmla="*/ 42 h 72"/>
                <a:gd name="T68" fmla="*/ 169 w 242"/>
                <a:gd name="T69" fmla="*/ 59 h 72"/>
                <a:gd name="T70" fmla="*/ 154 w 242"/>
                <a:gd name="T71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72">
                  <a:moveTo>
                    <a:pt x="154" y="30"/>
                  </a:moveTo>
                  <a:cubicBezTo>
                    <a:pt x="154" y="25"/>
                    <a:pt x="154" y="25"/>
                    <a:pt x="154" y="25"/>
                  </a:cubicBezTo>
                  <a:cubicBezTo>
                    <a:pt x="154" y="22"/>
                    <a:pt x="152" y="21"/>
                    <a:pt x="149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2" y="34"/>
                    <a:pt x="154" y="33"/>
                    <a:pt x="154" y="30"/>
                  </a:cubicBezTo>
                  <a:close/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0" y="0"/>
                  </a:lnTo>
                  <a:close/>
                  <a:moveTo>
                    <a:pt x="80" y="48"/>
                  </a:moveTo>
                  <a:cubicBezTo>
                    <a:pt x="80" y="57"/>
                    <a:pt x="77" y="59"/>
                    <a:pt x="6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0" y="59"/>
                    <a:pt x="28" y="57"/>
                    <a:pt x="28" y="4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48"/>
                  </a:lnTo>
                  <a:close/>
                  <a:moveTo>
                    <a:pt x="154" y="59"/>
                  </a:moveTo>
                  <a:cubicBezTo>
                    <a:pt x="135" y="42"/>
                    <a:pt x="135" y="42"/>
                    <a:pt x="13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61" y="13"/>
                    <a:pt x="164" y="15"/>
                    <a:pt x="164" y="22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9"/>
                    <a:pt x="161" y="42"/>
                    <a:pt x="154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69" y="59"/>
                    <a:pt x="169" y="59"/>
                    <a:pt x="169" y="59"/>
                  </a:cubicBezTo>
                  <a:lnTo>
                    <a:pt x="15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-22852063" y="19270663"/>
              <a:ext cx="1606550" cy="11334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3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9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3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8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6 w 428"/>
                <a:gd name="T95" fmla="*/ 227 h 300"/>
                <a:gd name="T96" fmla="*/ 420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4" y="211"/>
                  </a:moveTo>
                  <a:cubicBezTo>
                    <a:pt x="428" y="208"/>
                    <a:pt x="419" y="196"/>
                    <a:pt x="416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3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5" y="225"/>
                    <a:pt x="3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5" y="256"/>
                    <a:pt x="35" y="258"/>
                    <a:pt x="30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6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30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6" y="271"/>
                  </a:cubicBezTo>
                  <a:cubicBezTo>
                    <a:pt x="30" y="271"/>
                    <a:pt x="23" y="273"/>
                    <a:pt x="26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4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3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4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9" y="280"/>
                  </a:cubicBezTo>
                  <a:cubicBezTo>
                    <a:pt x="59" y="280"/>
                    <a:pt x="59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7" y="282"/>
                    <a:pt x="68" y="282"/>
                  </a:cubicBezTo>
                  <a:cubicBezTo>
                    <a:pt x="68" y="284"/>
                    <a:pt x="63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4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6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72"/>
                    <a:pt x="147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9" y="263"/>
                    <a:pt x="219" y="263"/>
                    <a:pt x="219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7" y="260"/>
                  </a:cubicBezTo>
                  <a:cubicBezTo>
                    <a:pt x="229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8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4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1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300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5" y="268"/>
                    <a:pt x="353" y="269"/>
                  </a:cubicBezTo>
                  <a:cubicBezTo>
                    <a:pt x="352" y="269"/>
                    <a:pt x="352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4" y="275"/>
                    <a:pt x="252" y="275"/>
                    <a:pt x="251" y="276"/>
                  </a:cubicBezTo>
                  <a:cubicBezTo>
                    <a:pt x="240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60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5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7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300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3" y="290"/>
                    <a:pt x="305" y="287"/>
                    <a:pt x="308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9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1" y="291"/>
                    <a:pt x="393" y="288"/>
                  </a:cubicBezTo>
                  <a:cubicBezTo>
                    <a:pt x="392" y="288"/>
                    <a:pt x="391" y="288"/>
                    <a:pt x="391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1" y="277"/>
                  </a:cubicBezTo>
                  <a:cubicBezTo>
                    <a:pt x="393" y="276"/>
                    <a:pt x="389" y="274"/>
                    <a:pt x="392" y="274"/>
                  </a:cubicBezTo>
                  <a:cubicBezTo>
                    <a:pt x="391" y="274"/>
                    <a:pt x="391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6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7" y="257"/>
                    <a:pt x="419" y="255"/>
                    <a:pt x="418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8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20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6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20" y="223"/>
                    <a:pt x="420" y="223"/>
                    <a:pt x="420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20" y="215"/>
                  </a:cubicBezTo>
                  <a:cubicBezTo>
                    <a:pt x="419" y="214"/>
                    <a:pt x="422" y="213"/>
                    <a:pt x="424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3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3" y="184"/>
                  </a:cubicBezTo>
                  <a:lnTo>
                    <a:pt x="223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-18121313" y="19961225"/>
              <a:ext cx="288925" cy="174625"/>
            </a:xfrm>
            <a:custGeom>
              <a:avLst/>
              <a:gdLst>
                <a:gd name="T0" fmla="*/ 0 w 182"/>
                <a:gd name="T1" fmla="*/ 0 h 110"/>
                <a:gd name="T2" fmla="*/ 28 w 182"/>
                <a:gd name="T3" fmla="*/ 0 h 110"/>
                <a:gd name="T4" fmla="*/ 54 w 182"/>
                <a:gd name="T5" fmla="*/ 74 h 110"/>
                <a:gd name="T6" fmla="*/ 85 w 182"/>
                <a:gd name="T7" fmla="*/ 0 h 110"/>
                <a:gd name="T8" fmla="*/ 101 w 182"/>
                <a:gd name="T9" fmla="*/ 0 h 110"/>
                <a:gd name="T10" fmla="*/ 132 w 182"/>
                <a:gd name="T11" fmla="*/ 74 h 110"/>
                <a:gd name="T12" fmla="*/ 158 w 182"/>
                <a:gd name="T13" fmla="*/ 0 h 110"/>
                <a:gd name="T14" fmla="*/ 182 w 182"/>
                <a:gd name="T15" fmla="*/ 0 h 110"/>
                <a:gd name="T16" fmla="*/ 139 w 182"/>
                <a:gd name="T17" fmla="*/ 110 h 110"/>
                <a:gd name="T18" fmla="*/ 123 w 182"/>
                <a:gd name="T19" fmla="*/ 110 h 110"/>
                <a:gd name="T20" fmla="*/ 92 w 182"/>
                <a:gd name="T21" fmla="*/ 33 h 110"/>
                <a:gd name="T22" fmla="*/ 61 w 182"/>
                <a:gd name="T23" fmla="*/ 110 h 110"/>
                <a:gd name="T24" fmla="*/ 42 w 182"/>
                <a:gd name="T25" fmla="*/ 110 h 110"/>
                <a:gd name="T26" fmla="*/ 0 w 182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10">
                  <a:moveTo>
                    <a:pt x="0" y="0"/>
                  </a:moveTo>
                  <a:lnTo>
                    <a:pt x="28" y="0"/>
                  </a:lnTo>
                  <a:lnTo>
                    <a:pt x="54" y="74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32" y="74"/>
                  </a:lnTo>
                  <a:lnTo>
                    <a:pt x="158" y="0"/>
                  </a:lnTo>
                  <a:lnTo>
                    <a:pt x="182" y="0"/>
                  </a:lnTo>
                  <a:lnTo>
                    <a:pt x="139" y="110"/>
                  </a:lnTo>
                  <a:lnTo>
                    <a:pt x="123" y="110"/>
                  </a:lnTo>
                  <a:lnTo>
                    <a:pt x="92" y="33"/>
                  </a:lnTo>
                  <a:lnTo>
                    <a:pt x="61" y="110"/>
                  </a:lnTo>
                  <a:lnTo>
                    <a:pt x="4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-17780000" y="19961225"/>
              <a:ext cx="236538" cy="174625"/>
            </a:xfrm>
            <a:custGeom>
              <a:avLst/>
              <a:gdLst>
                <a:gd name="T0" fmla="*/ 64 w 149"/>
                <a:gd name="T1" fmla="*/ 0 h 110"/>
                <a:gd name="T2" fmla="*/ 87 w 149"/>
                <a:gd name="T3" fmla="*/ 0 h 110"/>
                <a:gd name="T4" fmla="*/ 149 w 149"/>
                <a:gd name="T5" fmla="*/ 110 h 110"/>
                <a:gd name="T6" fmla="*/ 120 w 149"/>
                <a:gd name="T7" fmla="*/ 110 h 110"/>
                <a:gd name="T8" fmla="*/ 109 w 149"/>
                <a:gd name="T9" fmla="*/ 86 h 110"/>
                <a:gd name="T10" fmla="*/ 40 w 149"/>
                <a:gd name="T11" fmla="*/ 86 h 110"/>
                <a:gd name="T12" fmla="*/ 26 w 149"/>
                <a:gd name="T13" fmla="*/ 110 h 110"/>
                <a:gd name="T14" fmla="*/ 0 w 149"/>
                <a:gd name="T15" fmla="*/ 110 h 110"/>
                <a:gd name="T16" fmla="*/ 64 w 149"/>
                <a:gd name="T17" fmla="*/ 0 h 110"/>
                <a:gd name="T18" fmla="*/ 97 w 149"/>
                <a:gd name="T19" fmla="*/ 67 h 110"/>
                <a:gd name="T20" fmla="*/ 76 w 149"/>
                <a:gd name="T21" fmla="*/ 21 h 110"/>
                <a:gd name="T22" fmla="*/ 50 w 149"/>
                <a:gd name="T23" fmla="*/ 67 h 110"/>
                <a:gd name="T24" fmla="*/ 97 w 149"/>
                <a:gd name="T25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10">
                  <a:moveTo>
                    <a:pt x="64" y="0"/>
                  </a:moveTo>
                  <a:lnTo>
                    <a:pt x="87" y="0"/>
                  </a:lnTo>
                  <a:lnTo>
                    <a:pt x="149" y="110"/>
                  </a:lnTo>
                  <a:lnTo>
                    <a:pt x="120" y="110"/>
                  </a:lnTo>
                  <a:lnTo>
                    <a:pt x="109" y="86"/>
                  </a:lnTo>
                  <a:lnTo>
                    <a:pt x="40" y="86"/>
                  </a:lnTo>
                  <a:lnTo>
                    <a:pt x="26" y="110"/>
                  </a:lnTo>
                  <a:lnTo>
                    <a:pt x="0" y="110"/>
                  </a:lnTo>
                  <a:lnTo>
                    <a:pt x="64" y="0"/>
                  </a:lnTo>
                  <a:close/>
                  <a:moveTo>
                    <a:pt x="97" y="67"/>
                  </a:moveTo>
                  <a:lnTo>
                    <a:pt x="76" y="21"/>
                  </a:lnTo>
                  <a:lnTo>
                    <a:pt x="50" y="67"/>
                  </a:lnTo>
                  <a:lnTo>
                    <a:pt x="9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-17457738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2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-17111663" y="19961225"/>
              <a:ext cx="179388" cy="174625"/>
            </a:xfrm>
            <a:custGeom>
              <a:avLst/>
              <a:gdLst>
                <a:gd name="T0" fmla="*/ 0 w 113"/>
                <a:gd name="T1" fmla="*/ 0 h 110"/>
                <a:gd name="T2" fmla="*/ 111 w 113"/>
                <a:gd name="T3" fmla="*/ 0 h 110"/>
                <a:gd name="T4" fmla="*/ 111 w 113"/>
                <a:gd name="T5" fmla="*/ 19 h 110"/>
                <a:gd name="T6" fmla="*/ 23 w 113"/>
                <a:gd name="T7" fmla="*/ 19 h 110"/>
                <a:gd name="T8" fmla="*/ 23 w 113"/>
                <a:gd name="T9" fmla="*/ 43 h 110"/>
                <a:gd name="T10" fmla="*/ 75 w 113"/>
                <a:gd name="T11" fmla="*/ 43 h 110"/>
                <a:gd name="T12" fmla="*/ 75 w 113"/>
                <a:gd name="T13" fmla="*/ 62 h 110"/>
                <a:gd name="T14" fmla="*/ 23 w 113"/>
                <a:gd name="T15" fmla="*/ 62 h 110"/>
                <a:gd name="T16" fmla="*/ 23 w 113"/>
                <a:gd name="T17" fmla="*/ 91 h 110"/>
                <a:gd name="T18" fmla="*/ 113 w 113"/>
                <a:gd name="T19" fmla="*/ 91 h 110"/>
                <a:gd name="T20" fmla="*/ 113 w 113"/>
                <a:gd name="T21" fmla="*/ 110 h 110"/>
                <a:gd name="T22" fmla="*/ 0 w 113"/>
                <a:gd name="T23" fmla="*/ 110 h 110"/>
                <a:gd name="T24" fmla="*/ 0 w 113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3" y="19"/>
                  </a:lnTo>
                  <a:lnTo>
                    <a:pt x="23" y="43"/>
                  </a:lnTo>
                  <a:lnTo>
                    <a:pt x="75" y="43"/>
                  </a:lnTo>
                  <a:lnTo>
                    <a:pt x="75" y="62"/>
                  </a:lnTo>
                  <a:lnTo>
                    <a:pt x="23" y="62"/>
                  </a:lnTo>
                  <a:lnTo>
                    <a:pt x="23" y="91"/>
                  </a:lnTo>
                  <a:lnTo>
                    <a:pt x="113" y="91"/>
                  </a:lnTo>
                  <a:lnTo>
                    <a:pt x="113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-168195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0" y="15"/>
                    <a:pt x="9" y="14"/>
                  </a:cubicBezTo>
                  <a:cubicBezTo>
                    <a:pt x="9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Rectangle 13"/>
            <p:cNvSpPr>
              <a:spLocks noChangeArrowheads="1"/>
            </p:cNvSpPr>
            <p:nvPr userDrawn="1"/>
          </p:nvSpPr>
          <p:spPr bwMode="auto">
            <a:xfrm>
              <a:off x="-16484600" y="19961225"/>
              <a:ext cx="36513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-16319500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8 w 55"/>
                <a:gd name="T3" fmla="*/ 0 h 46"/>
                <a:gd name="T4" fmla="*/ 41 w 55"/>
                <a:gd name="T5" fmla="*/ 27 h 46"/>
                <a:gd name="T6" fmla="*/ 46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8 w 55"/>
                <a:gd name="T17" fmla="*/ 46 h 46"/>
                <a:gd name="T18" fmla="*/ 14 w 55"/>
                <a:gd name="T19" fmla="*/ 18 h 46"/>
                <a:gd name="T20" fmla="*/ 10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6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6"/>
                    <a:pt x="11" y="15"/>
                    <a:pt x="10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15"/>
            <p:cNvSpPr>
              <a:spLocks/>
            </p:cNvSpPr>
            <p:nvPr userDrawn="1"/>
          </p:nvSpPr>
          <p:spPr bwMode="auto">
            <a:xfrm>
              <a:off x="-15989300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3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16"/>
            <p:cNvSpPr>
              <a:spLocks/>
            </p:cNvSpPr>
            <p:nvPr userDrawn="1"/>
          </p:nvSpPr>
          <p:spPr bwMode="auto">
            <a:xfrm>
              <a:off x="-15655925" y="19961225"/>
              <a:ext cx="180975" cy="174625"/>
            </a:xfrm>
            <a:custGeom>
              <a:avLst/>
              <a:gdLst>
                <a:gd name="T0" fmla="*/ 0 w 114"/>
                <a:gd name="T1" fmla="*/ 0 h 110"/>
                <a:gd name="T2" fmla="*/ 111 w 114"/>
                <a:gd name="T3" fmla="*/ 0 h 110"/>
                <a:gd name="T4" fmla="*/ 111 w 114"/>
                <a:gd name="T5" fmla="*/ 19 h 110"/>
                <a:gd name="T6" fmla="*/ 24 w 114"/>
                <a:gd name="T7" fmla="*/ 19 h 110"/>
                <a:gd name="T8" fmla="*/ 24 w 114"/>
                <a:gd name="T9" fmla="*/ 43 h 110"/>
                <a:gd name="T10" fmla="*/ 76 w 114"/>
                <a:gd name="T11" fmla="*/ 43 h 110"/>
                <a:gd name="T12" fmla="*/ 76 w 114"/>
                <a:gd name="T13" fmla="*/ 62 h 110"/>
                <a:gd name="T14" fmla="*/ 24 w 114"/>
                <a:gd name="T15" fmla="*/ 62 h 110"/>
                <a:gd name="T16" fmla="*/ 24 w 114"/>
                <a:gd name="T17" fmla="*/ 91 h 110"/>
                <a:gd name="T18" fmla="*/ 114 w 114"/>
                <a:gd name="T19" fmla="*/ 91 h 110"/>
                <a:gd name="T20" fmla="*/ 114 w 114"/>
                <a:gd name="T21" fmla="*/ 110 h 110"/>
                <a:gd name="T22" fmla="*/ 0 w 114"/>
                <a:gd name="T23" fmla="*/ 110 h 110"/>
                <a:gd name="T24" fmla="*/ 0 w 114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4" y="19"/>
                  </a:lnTo>
                  <a:lnTo>
                    <a:pt x="24" y="43"/>
                  </a:lnTo>
                  <a:lnTo>
                    <a:pt x="76" y="43"/>
                  </a:lnTo>
                  <a:lnTo>
                    <a:pt x="76" y="62"/>
                  </a:lnTo>
                  <a:lnTo>
                    <a:pt x="24" y="62"/>
                  </a:lnTo>
                  <a:lnTo>
                    <a:pt x="24" y="91"/>
                  </a:lnTo>
                  <a:lnTo>
                    <a:pt x="114" y="91"/>
                  </a:lnTo>
                  <a:lnTo>
                    <a:pt x="114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auto">
            <a:xfrm>
              <a:off x="-153590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1" y="15"/>
                    <a:pt x="9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8"/>
            <p:cNvSpPr>
              <a:spLocks/>
            </p:cNvSpPr>
            <p:nvPr userDrawn="1"/>
          </p:nvSpPr>
          <p:spPr bwMode="auto">
            <a:xfrm>
              <a:off x="-21155025" y="19402425"/>
              <a:ext cx="349250" cy="215900"/>
            </a:xfrm>
            <a:custGeom>
              <a:avLst/>
              <a:gdLst>
                <a:gd name="T0" fmla="*/ 0 w 220"/>
                <a:gd name="T1" fmla="*/ 0 h 136"/>
                <a:gd name="T2" fmla="*/ 33 w 220"/>
                <a:gd name="T3" fmla="*/ 0 h 136"/>
                <a:gd name="T4" fmla="*/ 66 w 220"/>
                <a:gd name="T5" fmla="*/ 90 h 136"/>
                <a:gd name="T6" fmla="*/ 102 w 220"/>
                <a:gd name="T7" fmla="*/ 0 h 136"/>
                <a:gd name="T8" fmla="*/ 125 w 220"/>
                <a:gd name="T9" fmla="*/ 0 h 136"/>
                <a:gd name="T10" fmla="*/ 161 w 220"/>
                <a:gd name="T11" fmla="*/ 90 h 136"/>
                <a:gd name="T12" fmla="*/ 194 w 220"/>
                <a:gd name="T13" fmla="*/ 0 h 136"/>
                <a:gd name="T14" fmla="*/ 220 w 220"/>
                <a:gd name="T15" fmla="*/ 0 h 136"/>
                <a:gd name="T16" fmla="*/ 170 w 220"/>
                <a:gd name="T17" fmla="*/ 136 h 136"/>
                <a:gd name="T18" fmla="*/ 149 w 220"/>
                <a:gd name="T19" fmla="*/ 136 h 136"/>
                <a:gd name="T20" fmla="*/ 111 w 220"/>
                <a:gd name="T21" fmla="*/ 40 h 136"/>
                <a:gd name="T22" fmla="*/ 73 w 220"/>
                <a:gd name="T23" fmla="*/ 136 h 136"/>
                <a:gd name="T24" fmla="*/ 52 w 220"/>
                <a:gd name="T25" fmla="*/ 136 h 136"/>
                <a:gd name="T26" fmla="*/ 0 w 220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36">
                  <a:moveTo>
                    <a:pt x="0" y="0"/>
                  </a:moveTo>
                  <a:lnTo>
                    <a:pt x="33" y="0"/>
                  </a:lnTo>
                  <a:lnTo>
                    <a:pt x="66" y="90"/>
                  </a:lnTo>
                  <a:lnTo>
                    <a:pt x="102" y="0"/>
                  </a:lnTo>
                  <a:lnTo>
                    <a:pt x="125" y="0"/>
                  </a:lnTo>
                  <a:lnTo>
                    <a:pt x="161" y="90"/>
                  </a:lnTo>
                  <a:lnTo>
                    <a:pt x="194" y="0"/>
                  </a:lnTo>
                  <a:lnTo>
                    <a:pt x="220" y="0"/>
                  </a:lnTo>
                  <a:lnTo>
                    <a:pt x="170" y="136"/>
                  </a:lnTo>
                  <a:lnTo>
                    <a:pt x="149" y="136"/>
                  </a:lnTo>
                  <a:lnTo>
                    <a:pt x="111" y="40"/>
                  </a:lnTo>
                  <a:lnTo>
                    <a:pt x="73" y="136"/>
                  </a:lnTo>
                  <a:lnTo>
                    <a:pt x="5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9"/>
            <p:cNvSpPr>
              <a:spLocks noEditPoints="1"/>
            </p:cNvSpPr>
            <p:nvPr userDrawn="1"/>
          </p:nvSpPr>
          <p:spPr bwMode="auto">
            <a:xfrm>
              <a:off x="-20745450" y="19402425"/>
              <a:ext cx="288925" cy="215900"/>
            </a:xfrm>
            <a:custGeom>
              <a:avLst/>
              <a:gdLst>
                <a:gd name="T0" fmla="*/ 61 w 182"/>
                <a:gd name="T1" fmla="*/ 81 h 136"/>
                <a:gd name="T2" fmla="*/ 90 w 182"/>
                <a:gd name="T3" fmla="*/ 26 h 136"/>
                <a:gd name="T4" fmla="*/ 118 w 182"/>
                <a:gd name="T5" fmla="*/ 81 h 136"/>
                <a:gd name="T6" fmla="*/ 61 w 182"/>
                <a:gd name="T7" fmla="*/ 81 h 136"/>
                <a:gd name="T8" fmla="*/ 0 w 182"/>
                <a:gd name="T9" fmla="*/ 136 h 136"/>
                <a:gd name="T10" fmla="*/ 30 w 182"/>
                <a:gd name="T11" fmla="*/ 136 h 136"/>
                <a:gd name="T12" fmla="*/ 47 w 182"/>
                <a:gd name="T13" fmla="*/ 105 h 136"/>
                <a:gd name="T14" fmla="*/ 132 w 182"/>
                <a:gd name="T15" fmla="*/ 105 h 136"/>
                <a:gd name="T16" fmla="*/ 149 w 182"/>
                <a:gd name="T17" fmla="*/ 136 h 136"/>
                <a:gd name="T18" fmla="*/ 182 w 182"/>
                <a:gd name="T19" fmla="*/ 136 h 136"/>
                <a:gd name="T20" fmla="*/ 106 w 182"/>
                <a:gd name="T21" fmla="*/ 0 h 136"/>
                <a:gd name="T22" fmla="*/ 75 w 182"/>
                <a:gd name="T23" fmla="*/ 0 h 136"/>
                <a:gd name="T24" fmla="*/ 0 w 182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36">
                  <a:moveTo>
                    <a:pt x="61" y="81"/>
                  </a:moveTo>
                  <a:lnTo>
                    <a:pt x="90" y="26"/>
                  </a:lnTo>
                  <a:lnTo>
                    <a:pt x="118" y="81"/>
                  </a:lnTo>
                  <a:lnTo>
                    <a:pt x="61" y="81"/>
                  </a:lnTo>
                  <a:close/>
                  <a:moveTo>
                    <a:pt x="0" y="136"/>
                  </a:moveTo>
                  <a:lnTo>
                    <a:pt x="30" y="136"/>
                  </a:lnTo>
                  <a:lnTo>
                    <a:pt x="47" y="105"/>
                  </a:lnTo>
                  <a:lnTo>
                    <a:pt x="132" y="105"/>
                  </a:lnTo>
                  <a:lnTo>
                    <a:pt x="149" y="136"/>
                  </a:lnTo>
                  <a:lnTo>
                    <a:pt x="182" y="136"/>
                  </a:lnTo>
                  <a:lnTo>
                    <a:pt x="106" y="0"/>
                  </a:lnTo>
                  <a:lnTo>
                    <a:pt x="75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20"/>
            <p:cNvSpPr>
              <a:spLocks/>
            </p:cNvSpPr>
            <p:nvPr userDrawn="1"/>
          </p:nvSpPr>
          <p:spPr bwMode="auto">
            <a:xfrm>
              <a:off x="-20359688" y="19402425"/>
              <a:ext cx="252413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5 w 67"/>
                <a:gd name="T5" fmla="*/ 46 h 57"/>
                <a:gd name="T6" fmla="*/ 55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5 w 67"/>
                <a:gd name="T33" fmla="*/ 17 h 57"/>
                <a:gd name="T34" fmla="*/ 55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21"/>
            <p:cNvSpPr>
              <a:spLocks/>
            </p:cNvSpPr>
            <p:nvPr userDrawn="1"/>
          </p:nvSpPr>
          <p:spPr bwMode="auto">
            <a:xfrm>
              <a:off x="-19961225" y="19402425"/>
              <a:ext cx="220663" cy="215900"/>
            </a:xfrm>
            <a:custGeom>
              <a:avLst/>
              <a:gdLst>
                <a:gd name="T0" fmla="*/ 0 w 139"/>
                <a:gd name="T1" fmla="*/ 0 h 136"/>
                <a:gd name="T2" fmla="*/ 137 w 139"/>
                <a:gd name="T3" fmla="*/ 0 h 136"/>
                <a:gd name="T4" fmla="*/ 137 w 139"/>
                <a:gd name="T5" fmla="*/ 24 h 136"/>
                <a:gd name="T6" fmla="*/ 31 w 139"/>
                <a:gd name="T7" fmla="*/ 24 h 136"/>
                <a:gd name="T8" fmla="*/ 31 w 139"/>
                <a:gd name="T9" fmla="*/ 52 h 136"/>
                <a:gd name="T10" fmla="*/ 92 w 139"/>
                <a:gd name="T11" fmla="*/ 52 h 136"/>
                <a:gd name="T12" fmla="*/ 92 w 139"/>
                <a:gd name="T13" fmla="*/ 76 h 136"/>
                <a:gd name="T14" fmla="*/ 31 w 139"/>
                <a:gd name="T15" fmla="*/ 76 h 136"/>
                <a:gd name="T16" fmla="*/ 31 w 139"/>
                <a:gd name="T17" fmla="*/ 109 h 136"/>
                <a:gd name="T18" fmla="*/ 139 w 139"/>
                <a:gd name="T19" fmla="*/ 109 h 136"/>
                <a:gd name="T20" fmla="*/ 139 w 139"/>
                <a:gd name="T21" fmla="*/ 136 h 136"/>
                <a:gd name="T22" fmla="*/ 0 w 139"/>
                <a:gd name="T23" fmla="*/ 136 h 136"/>
                <a:gd name="T24" fmla="*/ 0 w 139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9" y="109"/>
                  </a:lnTo>
                  <a:lnTo>
                    <a:pt x="13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22"/>
            <p:cNvSpPr>
              <a:spLocks/>
            </p:cNvSpPr>
            <p:nvPr userDrawn="1"/>
          </p:nvSpPr>
          <p:spPr bwMode="auto">
            <a:xfrm>
              <a:off x="-19608800" y="19402425"/>
              <a:ext cx="247650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9 w 66"/>
                <a:gd name="T5" fmla="*/ 33 h 57"/>
                <a:gd name="T6" fmla="*/ 55 w 66"/>
                <a:gd name="T7" fmla="*/ 40 h 57"/>
                <a:gd name="T8" fmla="*/ 55 w 66"/>
                <a:gd name="T9" fmla="*/ 30 h 57"/>
                <a:gd name="T10" fmla="*/ 55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2 w 66"/>
                <a:gd name="T23" fmla="*/ 26 h 57"/>
                <a:gd name="T24" fmla="*/ 12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Rectangle 23"/>
            <p:cNvSpPr>
              <a:spLocks noChangeArrowheads="1"/>
            </p:cNvSpPr>
            <p:nvPr userDrawn="1"/>
          </p:nvSpPr>
          <p:spPr bwMode="auto">
            <a:xfrm>
              <a:off x="-19210338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auto">
            <a:xfrm>
              <a:off x="-19011900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25"/>
            <p:cNvSpPr>
              <a:spLocks/>
            </p:cNvSpPr>
            <p:nvPr userDrawn="1"/>
          </p:nvSpPr>
          <p:spPr bwMode="auto">
            <a:xfrm>
              <a:off x="-18616613" y="19402425"/>
              <a:ext cx="250825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4 w 67"/>
                <a:gd name="T5" fmla="*/ 46 h 57"/>
                <a:gd name="T6" fmla="*/ 54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4 w 67"/>
                <a:gd name="T33" fmla="*/ 17 h 57"/>
                <a:gd name="T34" fmla="*/ 54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0"/>
                    <a:pt x="54" y="10"/>
                    <a:pt x="54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-182197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-17867313" y="19402425"/>
              <a:ext cx="249238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8 w 66"/>
                <a:gd name="T5" fmla="*/ 33 h 57"/>
                <a:gd name="T6" fmla="*/ 55 w 66"/>
                <a:gd name="T7" fmla="*/ 40 h 57"/>
                <a:gd name="T8" fmla="*/ 54 w 66"/>
                <a:gd name="T9" fmla="*/ 30 h 57"/>
                <a:gd name="T10" fmla="*/ 54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1 w 66"/>
                <a:gd name="T23" fmla="*/ 26 h 57"/>
                <a:gd name="T24" fmla="*/ 11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4" y="32"/>
                    <a:pt x="54" y="3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11" y="21"/>
                    <a:pt x="11" y="24"/>
                    <a:pt x="11" y="2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-17270413" y="19402425"/>
              <a:ext cx="241300" cy="215900"/>
            </a:xfrm>
            <a:custGeom>
              <a:avLst/>
              <a:gdLst>
                <a:gd name="T0" fmla="*/ 13 w 64"/>
                <a:gd name="T1" fmla="*/ 46 h 57"/>
                <a:gd name="T2" fmla="*/ 51 w 64"/>
                <a:gd name="T3" fmla="*/ 46 h 57"/>
                <a:gd name="T4" fmla="*/ 51 w 64"/>
                <a:gd name="T5" fmla="*/ 0 h 57"/>
                <a:gd name="T6" fmla="*/ 64 w 64"/>
                <a:gd name="T7" fmla="*/ 0 h 57"/>
                <a:gd name="T8" fmla="*/ 64 w 64"/>
                <a:gd name="T9" fmla="*/ 43 h 57"/>
                <a:gd name="T10" fmla="*/ 50 w 64"/>
                <a:gd name="T11" fmla="*/ 57 h 57"/>
                <a:gd name="T12" fmla="*/ 14 w 64"/>
                <a:gd name="T13" fmla="*/ 57 h 57"/>
                <a:gd name="T14" fmla="*/ 0 w 64"/>
                <a:gd name="T15" fmla="*/ 43 h 57"/>
                <a:gd name="T16" fmla="*/ 0 w 64"/>
                <a:gd name="T17" fmla="*/ 0 h 57"/>
                <a:gd name="T18" fmla="*/ 13 w 64"/>
                <a:gd name="T19" fmla="*/ 0 h 57"/>
                <a:gd name="T20" fmla="*/ 13 w 64"/>
                <a:gd name="T2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7">
                  <a:moveTo>
                    <a:pt x="13" y="46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1" y="57"/>
                    <a:pt x="50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-16879888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Rectangle 30"/>
            <p:cNvSpPr>
              <a:spLocks noChangeArrowheads="1"/>
            </p:cNvSpPr>
            <p:nvPr userDrawn="1"/>
          </p:nvSpPr>
          <p:spPr bwMode="auto">
            <a:xfrm>
              <a:off x="-16481425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-16330613" y="19402425"/>
              <a:ext cx="273050" cy="215900"/>
            </a:xfrm>
            <a:custGeom>
              <a:avLst/>
              <a:gdLst>
                <a:gd name="T0" fmla="*/ 0 w 172"/>
                <a:gd name="T1" fmla="*/ 0 h 136"/>
                <a:gd name="T2" fmla="*/ 35 w 172"/>
                <a:gd name="T3" fmla="*/ 0 h 136"/>
                <a:gd name="T4" fmla="*/ 90 w 172"/>
                <a:gd name="T5" fmla="*/ 97 h 136"/>
                <a:gd name="T6" fmla="*/ 139 w 172"/>
                <a:gd name="T7" fmla="*/ 0 h 136"/>
                <a:gd name="T8" fmla="*/ 172 w 172"/>
                <a:gd name="T9" fmla="*/ 0 h 136"/>
                <a:gd name="T10" fmla="*/ 97 w 172"/>
                <a:gd name="T11" fmla="*/ 136 h 136"/>
                <a:gd name="T12" fmla="*/ 75 w 172"/>
                <a:gd name="T13" fmla="*/ 136 h 136"/>
                <a:gd name="T14" fmla="*/ 0 w 17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36">
                  <a:moveTo>
                    <a:pt x="0" y="0"/>
                  </a:moveTo>
                  <a:lnTo>
                    <a:pt x="35" y="0"/>
                  </a:lnTo>
                  <a:lnTo>
                    <a:pt x="90" y="97"/>
                  </a:lnTo>
                  <a:lnTo>
                    <a:pt x="139" y="0"/>
                  </a:lnTo>
                  <a:lnTo>
                    <a:pt x="172" y="0"/>
                  </a:lnTo>
                  <a:lnTo>
                    <a:pt x="97" y="136"/>
                  </a:lnTo>
                  <a:lnTo>
                    <a:pt x="7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-159591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3"/>
            <p:cNvSpPr>
              <a:spLocks noEditPoints="1"/>
            </p:cNvSpPr>
            <p:nvPr userDrawn="1"/>
          </p:nvSpPr>
          <p:spPr bwMode="auto">
            <a:xfrm>
              <a:off x="-15606713" y="19402425"/>
              <a:ext cx="252413" cy="215900"/>
            </a:xfrm>
            <a:custGeom>
              <a:avLst/>
              <a:gdLst>
                <a:gd name="T0" fmla="*/ 42 w 67"/>
                <a:gd name="T1" fmla="*/ 10 h 57"/>
                <a:gd name="T2" fmla="*/ 48 w 67"/>
                <a:gd name="T3" fmla="*/ 14 h 57"/>
                <a:gd name="T4" fmla="*/ 48 w 67"/>
                <a:gd name="T5" fmla="*/ 21 h 57"/>
                <a:gd name="T6" fmla="*/ 42 w 67"/>
                <a:gd name="T7" fmla="*/ 26 h 57"/>
                <a:gd name="T8" fmla="*/ 13 w 67"/>
                <a:gd name="T9" fmla="*/ 26 h 57"/>
                <a:gd name="T10" fmla="*/ 13 w 67"/>
                <a:gd name="T11" fmla="*/ 10 h 57"/>
                <a:gd name="T12" fmla="*/ 42 w 67"/>
                <a:gd name="T13" fmla="*/ 10 h 57"/>
                <a:gd name="T14" fmla="*/ 0 w 67"/>
                <a:gd name="T15" fmla="*/ 57 h 57"/>
                <a:gd name="T16" fmla="*/ 13 w 67"/>
                <a:gd name="T17" fmla="*/ 57 h 57"/>
                <a:gd name="T18" fmla="*/ 13 w 67"/>
                <a:gd name="T19" fmla="*/ 35 h 57"/>
                <a:gd name="T20" fmla="*/ 25 w 67"/>
                <a:gd name="T21" fmla="*/ 35 h 57"/>
                <a:gd name="T22" fmla="*/ 48 w 67"/>
                <a:gd name="T23" fmla="*/ 57 h 57"/>
                <a:gd name="T24" fmla="*/ 67 w 67"/>
                <a:gd name="T25" fmla="*/ 57 h 57"/>
                <a:gd name="T26" fmla="*/ 41 w 67"/>
                <a:gd name="T27" fmla="*/ 35 h 57"/>
                <a:gd name="T28" fmla="*/ 48 w 67"/>
                <a:gd name="T29" fmla="*/ 35 h 57"/>
                <a:gd name="T30" fmla="*/ 61 w 67"/>
                <a:gd name="T31" fmla="*/ 24 h 57"/>
                <a:gd name="T32" fmla="*/ 61 w 67"/>
                <a:gd name="T33" fmla="*/ 11 h 57"/>
                <a:gd name="T34" fmla="*/ 48 w 67"/>
                <a:gd name="T35" fmla="*/ 0 h 57"/>
                <a:gd name="T36" fmla="*/ 0 w 67"/>
                <a:gd name="T37" fmla="*/ 0 h 57"/>
                <a:gd name="T38" fmla="*/ 0 w 67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57">
                  <a:moveTo>
                    <a:pt x="42" y="10"/>
                  </a:moveTo>
                  <a:cubicBezTo>
                    <a:pt x="46" y="10"/>
                    <a:pt x="48" y="10"/>
                    <a:pt x="48" y="1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5"/>
                    <a:pt x="46" y="26"/>
                    <a:pt x="4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42" y="10"/>
                  </a:lnTo>
                  <a:close/>
                  <a:moveTo>
                    <a:pt x="0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7" y="35"/>
                    <a:pt x="61" y="32"/>
                    <a:pt x="61" y="2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3"/>
                    <a:pt x="57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-15246350" y="19402425"/>
              <a:ext cx="239713" cy="215900"/>
            </a:xfrm>
            <a:custGeom>
              <a:avLst/>
              <a:gdLst>
                <a:gd name="T0" fmla="*/ 14 w 64"/>
                <a:gd name="T1" fmla="*/ 10 h 57"/>
                <a:gd name="T2" fmla="*/ 14 w 64"/>
                <a:gd name="T3" fmla="*/ 22 h 57"/>
                <a:gd name="T4" fmla="*/ 50 w 64"/>
                <a:gd name="T5" fmla="*/ 22 h 57"/>
                <a:gd name="T6" fmla="*/ 64 w 64"/>
                <a:gd name="T7" fmla="*/ 35 h 57"/>
                <a:gd name="T8" fmla="*/ 64 w 64"/>
                <a:gd name="T9" fmla="*/ 43 h 57"/>
                <a:gd name="T10" fmla="*/ 50 w 64"/>
                <a:gd name="T11" fmla="*/ 57 h 57"/>
                <a:gd name="T12" fmla="*/ 15 w 64"/>
                <a:gd name="T13" fmla="*/ 57 h 57"/>
                <a:gd name="T14" fmla="*/ 0 w 64"/>
                <a:gd name="T15" fmla="*/ 43 h 57"/>
                <a:gd name="T16" fmla="*/ 0 w 64"/>
                <a:gd name="T17" fmla="*/ 42 h 57"/>
                <a:gd name="T18" fmla="*/ 12 w 64"/>
                <a:gd name="T19" fmla="*/ 39 h 57"/>
                <a:gd name="T20" fmla="*/ 12 w 64"/>
                <a:gd name="T21" fmla="*/ 46 h 57"/>
                <a:gd name="T22" fmla="*/ 52 w 64"/>
                <a:gd name="T23" fmla="*/ 46 h 57"/>
                <a:gd name="T24" fmla="*/ 52 w 64"/>
                <a:gd name="T25" fmla="*/ 33 h 57"/>
                <a:gd name="T26" fmla="*/ 17 w 64"/>
                <a:gd name="T27" fmla="*/ 33 h 57"/>
                <a:gd name="T28" fmla="*/ 3 w 64"/>
                <a:gd name="T29" fmla="*/ 20 h 57"/>
                <a:gd name="T30" fmla="*/ 3 w 64"/>
                <a:gd name="T31" fmla="*/ 13 h 57"/>
                <a:gd name="T32" fmla="*/ 17 w 64"/>
                <a:gd name="T33" fmla="*/ 0 h 57"/>
                <a:gd name="T34" fmla="*/ 49 w 64"/>
                <a:gd name="T35" fmla="*/ 0 h 57"/>
                <a:gd name="T36" fmla="*/ 63 w 64"/>
                <a:gd name="T37" fmla="*/ 12 h 57"/>
                <a:gd name="T38" fmla="*/ 63 w 64"/>
                <a:gd name="T39" fmla="*/ 14 h 57"/>
                <a:gd name="T40" fmla="*/ 51 w 64"/>
                <a:gd name="T41" fmla="*/ 16 h 57"/>
                <a:gd name="T42" fmla="*/ 51 w 64"/>
                <a:gd name="T43" fmla="*/ 10 h 57"/>
                <a:gd name="T44" fmla="*/ 14 w 64"/>
                <a:gd name="T4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57">
                  <a:moveTo>
                    <a:pt x="14" y="1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60" y="22"/>
                    <a:pt x="64" y="25"/>
                    <a:pt x="64" y="3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0" y="57"/>
                    <a:pt x="50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6" y="33"/>
                    <a:pt x="3" y="30"/>
                    <a:pt x="3" y="2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3"/>
                    <a:pt x="6" y="0"/>
                    <a:pt x="1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63" y="3"/>
                    <a:pt x="63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0"/>
                    <a:pt x="51" y="10"/>
                    <a:pt x="51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Rectangle 35"/>
            <p:cNvSpPr>
              <a:spLocks noChangeArrowheads="1"/>
            </p:cNvSpPr>
            <p:nvPr userDrawn="1"/>
          </p:nvSpPr>
          <p:spPr bwMode="auto">
            <a:xfrm>
              <a:off x="-14863763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-14698663" y="19402425"/>
              <a:ext cx="244475" cy="215900"/>
            </a:xfrm>
            <a:custGeom>
              <a:avLst/>
              <a:gdLst>
                <a:gd name="T0" fmla="*/ 93 w 154"/>
                <a:gd name="T1" fmla="*/ 136 h 136"/>
                <a:gd name="T2" fmla="*/ 62 w 154"/>
                <a:gd name="T3" fmla="*/ 136 h 136"/>
                <a:gd name="T4" fmla="*/ 62 w 154"/>
                <a:gd name="T5" fmla="*/ 24 h 136"/>
                <a:gd name="T6" fmla="*/ 0 w 154"/>
                <a:gd name="T7" fmla="*/ 24 h 136"/>
                <a:gd name="T8" fmla="*/ 0 w 154"/>
                <a:gd name="T9" fmla="*/ 0 h 136"/>
                <a:gd name="T10" fmla="*/ 154 w 154"/>
                <a:gd name="T11" fmla="*/ 0 h 136"/>
                <a:gd name="T12" fmla="*/ 154 w 154"/>
                <a:gd name="T13" fmla="*/ 24 h 136"/>
                <a:gd name="T14" fmla="*/ 93 w 154"/>
                <a:gd name="T15" fmla="*/ 24 h 136"/>
                <a:gd name="T16" fmla="*/ 93 w 154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6">
                  <a:moveTo>
                    <a:pt x="93" y="136"/>
                  </a:moveTo>
                  <a:lnTo>
                    <a:pt x="62" y="136"/>
                  </a:lnTo>
                  <a:lnTo>
                    <a:pt x="62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4"/>
                  </a:lnTo>
                  <a:lnTo>
                    <a:pt x="93" y="24"/>
                  </a:lnTo>
                  <a:lnTo>
                    <a:pt x="93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-14390688" y="19402425"/>
              <a:ext cx="271463" cy="215900"/>
            </a:xfrm>
            <a:custGeom>
              <a:avLst/>
              <a:gdLst>
                <a:gd name="T0" fmla="*/ 71 w 171"/>
                <a:gd name="T1" fmla="*/ 74 h 136"/>
                <a:gd name="T2" fmla="*/ 0 w 171"/>
                <a:gd name="T3" fmla="*/ 0 h 136"/>
                <a:gd name="T4" fmla="*/ 43 w 171"/>
                <a:gd name="T5" fmla="*/ 0 h 136"/>
                <a:gd name="T6" fmla="*/ 88 w 171"/>
                <a:gd name="T7" fmla="*/ 52 h 136"/>
                <a:gd name="T8" fmla="*/ 135 w 171"/>
                <a:gd name="T9" fmla="*/ 0 h 136"/>
                <a:gd name="T10" fmla="*/ 171 w 171"/>
                <a:gd name="T11" fmla="*/ 0 h 136"/>
                <a:gd name="T12" fmla="*/ 102 w 171"/>
                <a:gd name="T13" fmla="*/ 74 h 136"/>
                <a:gd name="T14" fmla="*/ 102 w 171"/>
                <a:gd name="T15" fmla="*/ 136 h 136"/>
                <a:gd name="T16" fmla="*/ 71 w 171"/>
                <a:gd name="T17" fmla="*/ 136 h 136"/>
                <a:gd name="T18" fmla="*/ 71 w 171"/>
                <a:gd name="T19" fmla="*/ 7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36">
                  <a:moveTo>
                    <a:pt x="71" y="74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8" y="52"/>
                  </a:lnTo>
                  <a:lnTo>
                    <a:pt x="135" y="0"/>
                  </a:lnTo>
                  <a:lnTo>
                    <a:pt x="171" y="0"/>
                  </a:lnTo>
                  <a:lnTo>
                    <a:pt x="102" y="74"/>
                  </a:lnTo>
                  <a:lnTo>
                    <a:pt x="102" y="136"/>
                  </a:lnTo>
                  <a:lnTo>
                    <a:pt x="71" y="136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65128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6313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ondertitelstijl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1080000" y="9792000"/>
            <a:ext cx="2808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85800" y="8128000"/>
            <a:ext cx="78406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4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6313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ondertitelstijl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1080000" y="9792000"/>
            <a:ext cx="2808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85800" y="8128000"/>
            <a:ext cx="78406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8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6313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ondertitelstijl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1080000" y="9792000"/>
            <a:ext cx="2808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85800" y="8128000"/>
            <a:ext cx="78406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52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ondertitelstijl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7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68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8" r:id="rId2"/>
    <p:sldLayoutId id="2147483679" r:id="rId3"/>
    <p:sldLayoutId id="2147483671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512" y="12712431"/>
            <a:ext cx="4724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0720" y="4288220"/>
            <a:ext cx="28080788" cy="209515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1" dirty="0"/>
              <a:t>Evaluating floods in the Kabul River basin of Pakistan with the Soil and Water Assessment Tool (SWAT) </a:t>
            </a:r>
            <a:r>
              <a:rPr lang="en-GB" sz="5400" b="1" dirty="0" smtClean="0"/>
              <a:t>model</a:t>
            </a:r>
            <a:endParaRPr lang="en-GB" sz="5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77125" y="6260881"/>
            <a:ext cx="28082875" cy="1685926"/>
          </a:xfrm>
        </p:spPr>
        <p:txBody>
          <a:bodyPr/>
          <a:lstStyle/>
          <a:p>
            <a:r>
              <a:rPr lang="en-GB" sz="3200" dirty="0" smtClean="0"/>
              <a:t>Muhammad Shahid Iqbal and Nynke Hofstra</a:t>
            </a:r>
            <a:endParaRPr lang="en-GB" sz="3200" baseline="30000" dirty="0" smtClean="0"/>
          </a:p>
          <a:p>
            <a:r>
              <a:rPr lang="en-GB" sz="2400" dirty="0" smtClean="0"/>
              <a:t>Environmental Systems Analysis group, Wageningen University, The Netherlands.</a:t>
            </a:r>
          </a:p>
          <a:p>
            <a:endParaRPr lang="en-GB" sz="2400" dirty="0" smtClean="0"/>
          </a:p>
        </p:txBody>
      </p:sp>
      <p:sp>
        <p:nvSpPr>
          <p:cNvPr id="56" name="Tijdelijke aanduiding voor tekst 18"/>
          <p:cNvSpPr txBox="1">
            <a:spLocks/>
          </p:cNvSpPr>
          <p:nvPr/>
        </p:nvSpPr>
        <p:spPr>
          <a:xfrm>
            <a:off x="1147254" y="11700174"/>
            <a:ext cx="13608000" cy="891605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GB" sz="3300" b="1" dirty="0" smtClean="0"/>
              <a:t>Background</a:t>
            </a:r>
            <a:endParaRPr lang="en-GB" sz="3300" b="1" dirty="0"/>
          </a:p>
        </p:txBody>
      </p:sp>
      <p:sp>
        <p:nvSpPr>
          <p:cNvPr id="57" name="Tijdelijke aanduiding voor tekst 19"/>
          <p:cNvSpPr txBox="1">
            <a:spLocks/>
          </p:cNvSpPr>
          <p:nvPr/>
        </p:nvSpPr>
        <p:spPr>
          <a:xfrm>
            <a:off x="922166" y="12864831"/>
            <a:ext cx="13512609" cy="46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9150" indent="-534988" algn="just" defTabSz="1071563">
              <a:buFont typeface="Wingdings" panose="05000000000000000000" pitchFamily="2" charset="2"/>
              <a:buChar char="ü"/>
            </a:pPr>
            <a:r>
              <a:rPr lang="en-GB" dirty="0" smtClean="0"/>
              <a:t>3.4 million people died out of 1.5 billion people worldwide who suffer from waterborne diseases (UNICEF/WHO 2009). Also in the Kabul River basin in Pakistan a large percentage of deaths is due to waterborne diseases.</a:t>
            </a:r>
          </a:p>
          <a:p>
            <a:pPr marL="819150" indent="-534988" algn="just" defTabSz="1071563">
              <a:buFont typeface="Wingdings" panose="05000000000000000000" pitchFamily="2" charset="2"/>
              <a:buChar char="ü"/>
            </a:pPr>
            <a:r>
              <a:rPr lang="en-GB" dirty="0" smtClean="0"/>
              <a:t>E. coli is relatively easy and cheap to measure indicator bacterium for waterborne pathogens.</a:t>
            </a:r>
          </a:p>
          <a:p>
            <a:pPr marL="819150" indent="-534988" algn="just" defTabSz="1071563">
              <a:buFont typeface="Wingdings" panose="05000000000000000000" pitchFamily="2" charset="2"/>
              <a:buChar char="ü"/>
            </a:pPr>
            <a:r>
              <a:rPr lang="en-GB" dirty="0" smtClean="0"/>
              <a:t>Kabul river floods every year and this makes the basin an ideal test case to study flooding impacts on E.coli concentration in surface water. </a:t>
            </a:r>
          </a:p>
        </p:txBody>
      </p:sp>
      <p:sp>
        <p:nvSpPr>
          <p:cNvPr id="70" name="Tijdelijke aanduiding voor tekst 32"/>
          <p:cNvSpPr txBox="1">
            <a:spLocks/>
          </p:cNvSpPr>
          <p:nvPr/>
        </p:nvSpPr>
        <p:spPr>
          <a:xfrm>
            <a:off x="10815145" y="41326995"/>
            <a:ext cx="18240977" cy="71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en-GB" sz="2200" dirty="0" smtClean="0"/>
              <a:t>Special thanks to the Netherland Fellow Ship Program to fund this project. We thank the Pakistan Meteorological Department Peshawar Region, Pakistan Agricultural Research Council, for sharing their data with us</a:t>
            </a:r>
            <a:r>
              <a:rPr lang="en-GB" sz="2200" dirty="0"/>
              <a:t>.</a:t>
            </a:r>
          </a:p>
        </p:txBody>
      </p:sp>
      <p:grpSp>
        <p:nvGrpSpPr>
          <p:cNvPr id="44" name="Groep 43"/>
          <p:cNvGrpSpPr/>
          <p:nvPr/>
        </p:nvGrpSpPr>
        <p:grpSpPr>
          <a:xfrm>
            <a:off x="1080000" y="40240891"/>
            <a:ext cx="28080000" cy="2110789"/>
            <a:chOff x="1080000" y="7417248"/>
            <a:chExt cx="28080000" cy="2110789"/>
          </a:xfrm>
        </p:grpSpPr>
        <p:cxnSp>
          <p:nvCxnSpPr>
            <p:cNvPr id="45" name="Rechte verbindingslijn 44"/>
            <p:cNvCxnSpPr/>
            <p:nvPr/>
          </p:nvCxnSpPr>
          <p:spPr>
            <a:xfrm>
              <a:off x="1080000" y="7417248"/>
              <a:ext cx="28080000" cy="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45"/>
            <p:cNvSpPr txBox="1"/>
            <p:nvPr/>
          </p:nvSpPr>
          <p:spPr>
            <a:xfrm>
              <a:off x="2302643" y="7732674"/>
              <a:ext cx="5841471" cy="17953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200" dirty="0" smtClean="0">
                  <a:solidFill>
                    <a:schemeClr val="bg2"/>
                  </a:solidFill>
                  <a:latin typeface="+mn-lt"/>
                </a:rPr>
                <a:t>Environmental System Analysis group.</a:t>
              </a:r>
              <a:endParaRPr lang="en-US" sz="2200" dirty="0">
                <a:solidFill>
                  <a:schemeClr val="bg2"/>
                </a:solidFill>
                <a:latin typeface="+mn-lt"/>
              </a:endParaRPr>
            </a:p>
            <a:p>
              <a:pPr>
                <a:lnSpc>
                  <a:spcPts val="2800"/>
                </a:lnSpc>
              </a:pPr>
              <a:r>
                <a:rPr lang="en-US" sz="2200" dirty="0">
                  <a:solidFill>
                    <a:schemeClr val="bg2"/>
                  </a:solidFill>
                  <a:latin typeface="+mn-lt"/>
                </a:rPr>
                <a:t>P.O. Box </a:t>
              </a:r>
              <a:r>
                <a:rPr lang="en-US" sz="2200" dirty="0" smtClean="0">
                  <a:solidFill>
                    <a:schemeClr val="bg2"/>
                  </a:solidFill>
                  <a:latin typeface="+mn-lt"/>
                </a:rPr>
                <a:t>47, </a:t>
              </a:r>
              <a:r>
                <a:rPr lang="en-US" sz="2200" dirty="0">
                  <a:solidFill>
                    <a:schemeClr val="bg2"/>
                  </a:solidFill>
                  <a:latin typeface="+mn-lt"/>
                </a:rPr>
                <a:t>6700 </a:t>
              </a:r>
              <a:r>
                <a:rPr lang="en-US" sz="2200" dirty="0" smtClean="0">
                  <a:solidFill>
                    <a:schemeClr val="bg2"/>
                  </a:solidFill>
                  <a:latin typeface="+mn-lt"/>
                </a:rPr>
                <a:t>AA </a:t>
              </a:r>
              <a:r>
                <a:rPr lang="en-US" sz="2200" dirty="0">
                  <a:solidFill>
                    <a:schemeClr val="bg2"/>
                  </a:solidFill>
                  <a:latin typeface="+mn-lt"/>
                </a:rPr>
                <a:t>Wageningen</a:t>
              </a:r>
            </a:p>
            <a:p>
              <a:pPr>
                <a:lnSpc>
                  <a:spcPts val="2800"/>
                </a:lnSpc>
              </a:pPr>
              <a:r>
                <a:rPr lang="en-US" sz="2200" dirty="0">
                  <a:solidFill>
                    <a:schemeClr val="bg2"/>
                  </a:solidFill>
                  <a:latin typeface="+mn-lt"/>
                </a:rPr>
                <a:t>Contact: </a:t>
              </a:r>
              <a:r>
                <a:rPr lang="en-US" sz="2200" dirty="0" smtClean="0">
                  <a:solidFill>
                    <a:schemeClr val="bg2"/>
                  </a:solidFill>
                  <a:latin typeface="+mn-lt"/>
                </a:rPr>
                <a:t>muhammad.shahidiqbal@wur.nl</a:t>
              </a:r>
              <a:endParaRPr lang="en-US" sz="2200" dirty="0">
                <a:solidFill>
                  <a:schemeClr val="bg2"/>
                </a:solidFill>
                <a:latin typeface="+mn-lt"/>
              </a:endParaRPr>
            </a:p>
            <a:p>
              <a:pPr>
                <a:lnSpc>
                  <a:spcPts val="2800"/>
                </a:lnSpc>
              </a:pPr>
              <a:r>
                <a:rPr lang="en-US" sz="2200" dirty="0" smtClean="0">
                  <a:solidFill>
                    <a:schemeClr val="bg2"/>
                  </a:solidFill>
                  <a:latin typeface="+mn-lt"/>
                </a:rPr>
                <a:t>M </a:t>
              </a:r>
              <a:r>
                <a:rPr lang="en-US" sz="2200" dirty="0">
                  <a:solidFill>
                    <a:schemeClr val="bg2"/>
                  </a:solidFill>
                  <a:latin typeface="+mn-lt"/>
                </a:rPr>
                <a:t>+31 (0)6 </a:t>
              </a:r>
              <a:r>
                <a:rPr lang="en-US" sz="2200" dirty="0" smtClean="0">
                  <a:solidFill>
                    <a:schemeClr val="bg2"/>
                  </a:solidFill>
                  <a:latin typeface="+mn-lt"/>
                </a:rPr>
                <a:t>84579082</a:t>
              </a:r>
              <a:endParaRPr lang="en-US" sz="2200" dirty="0">
                <a:solidFill>
                  <a:schemeClr val="bg2"/>
                </a:solidFill>
                <a:latin typeface="+mn-lt"/>
              </a:endParaRPr>
            </a:p>
            <a:p>
              <a:pPr>
                <a:lnSpc>
                  <a:spcPts val="2800"/>
                </a:lnSpc>
              </a:pPr>
              <a:r>
                <a:rPr lang="en-US" sz="2200" dirty="0" smtClean="0">
                  <a:solidFill>
                    <a:schemeClr val="bg2"/>
                  </a:solidFill>
                  <a:latin typeface="+mn-lt"/>
                </a:rPr>
                <a:t>www.wageningenur.nl/esa</a:t>
              </a:r>
              <a:endParaRPr lang="en-US" sz="2200" dirty="0">
                <a:solidFill>
                  <a:schemeClr val="bg2"/>
                </a:solidFill>
                <a:latin typeface="+mn-lt"/>
              </a:endParaRPr>
            </a:p>
          </p:txBody>
        </p:sp>
        <p:pic>
          <p:nvPicPr>
            <p:cNvPr id="47" name="Afbeelding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795" y="7796963"/>
              <a:ext cx="914402" cy="914402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894496" y="7693573"/>
            <a:ext cx="28380335" cy="2106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ijdelijke aanduiding voor tekst 13"/>
          <p:cNvSpPr txBox="1">
            <a:spLocks/>
          </p:cNvSpPr>
          <p:nvPr/>
        </p:nvSpPr>
        <p:spPr>
          <a:xfrm>
            <a:off x="1092988" y="8314494"/>
            <a:ext cx="13608000" cy="891605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GB" sz="3300" b="1" dirty="0" smtClean="0"/>
              <a:t>Objective</a:t>
            </a:r>
            <a:endParaRPr lang="en-GB" sz="3300" b="1" dirty="0"/>
          </a:p>
        </p:txBody>
      </p:sp>
      <p:sp>
        <p:nvSpPr>
          <p:cNvPr id="33" name="Tijdelijke aanduiding voor tekst 28"/>
          <p:cNvSpPr txBox="1">
            <a:spLocks/>
          </p:cNvSpPr>
          <p:nvPr/>
        </p:nvSpPr>
        <p:spPr>
          <a:xfrm>
            <a:off x="15552000" y="8309287"/>
            <a:ext cx="13608000" cy="938476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GB" sz="3300" b="1" dirty="0" smtClean="0"/>
              <a:t>Outlook</a:t>
            </a:r>
            <a:endParaRPr lang="en-GB" sz="3300" b="1" dirty="0"/>
          </a:p>
        </p:txBody>
      </p:sp>
      <p:sp>
        <p:nvSpPr>
          <p:cNvPr id="67" name="Tijdelijke aanduiding voor tekst 29"/>
          <p:cNvSpPr txBox="1">
            <a:spLocks/>
          </p:cNvSpPr>
          <p:nvPr/>
        </p:nvSpPr>
        <p:spPr>
          <a:xfrm>
            <a:off x="15544856" y="9448066"/>
            <a:ext cx="13608000" cy="16158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This modelling study will provide quantitative proof of increased E.coli concentrations in surface water with flooding and enable assessment of major sources of water pollution. </a:t>
            </a:r>
            <a:endParaRPr lang="en-GB" sz="30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319" y="9485671"/>
            <a:ext cx="142072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algn="just"/>
            <a:r>
              <a:rPr lang="en-GB" sz="3200" dirty="0">
                <a:latin typeface="+mn-lt"/>
                <a:cs typeface="Vrinda" panose="020B0502040204020203" pitchFamily="34" charset="0"/>
              </a:rPr>
              <a:t>Our </a:t>
            </a:r>
            <a:r>
              <a:rPr lang="en-GB" sz="3200" dirty="0" smtClean="0">
                <a:latin typeface="+mn-lt"/>
                <a:cs typeface="Vrinda" panose="020B0502040204020203" pitchFamily="34" charset="0"/>
              </a:rPr>
              <a:t>aim </a:t>
            </a:r>
            <a:r>
              <a:rPr lang="en-GB" sz="3200" dirty="0">
                <a:latin typeface="+mn-lt"/>
                <a:cs typeface="Vrinda" panose="020B0502040204020203" pitchFamily="34" charset="0"/>
              </a:rPr>
              <a:t>is to better understand the impact of flooding on public health in the Kabul River </a:t>
            </a:r>
            <a:r>
              <a:rPr lang="en-GB" sz="3200" dirty="0" smtClean="0">
                <a:latin typeface="+mn-lt"/>
                <a:cs typeface="Vrinda" panose="020B0502040204020203" pitchFamily="34" charset="0"/>
              </a:rPr>
              <a:t>basin. </a:t>
            </a:r>
            <a:r>
              <a:rPr lang="en-GB" sz="3200" dirty="0">
                <a:latin typeface="+mn-lt"/>
                <a:cs typeface="Vrinda" panose="020B0502040204020203" pitchFamily="34" charset="0"/>
              </a:rPr>
              <a:t>We plan to </a:t>
            </a:r>
            <a:r>
              <a:rPr lang="en-GB" sz="3200" dirty="0" smtClean="0">
                <a:latin typeface="+mn-lt"/>
                <a:cs typeface="Vrinda" panose="020B0502040204020203" pitchFamily="34" charset="0"/>
              </a:rPr>
              <a:t>use SWAT </a:t>
            </a:r>
            <a:r>
              <a:rPr lang="en-GB" sz="3200" dirty="0">
                <a:latin typeface="+mn-lt"/>
                <a:cs typeface="Vrinda" panose="020B0502040204020203" pitchFamily="34" charset="0"/>
              </a:rPr>
              <a:t>to model the concentration of </a:t>
            </a:r>
            <a:r>
              <a:rPr lang="en-GB" sz="3200" i="1" dirty="0">
                <a:latin typeface="+mn-lt"/>
                <a:cs typeface="Vrinda" panose="020B0502040204020203" pitchFamily="34" charset="0"/>
              </a:rPr>
              <a:t>E. coli </a:t>
            </a:r>
            <a:r>
              <a:rPr lang="en-GB" sz="3200" dirty="0">
                <a:latin typeface="+mn-lt"/>
                <a:cs typeface="Vrinda" panose="020B0502040204020203" pitchFamily="34" charset="0"/>
              </a:rPr>
              <a:t>in the surface water to enable fate and transport studies and scenario analysis. </a:t>
            </a:r>
          </a:p>
        </p:txBody>
      </p:sp>
      <p:sp>
        <p:nvSpPr>
          <p:cNvPr id="37" name="Tijdelijke aanduiding voor tekst 18"/>
          <p:cNvSpPr txBox="1">
            <a:spLocks/>
          </p:cNvSpPr>
          <p:nvPr/>
        </p:nvSpPr>
        <p:spPr>
          <a:xfrm>
            <a:off x="15448122" y="11703433"/>
            <a:ext cx="13608000" cy="891605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GB" sz="3300" b="1" dirty="0" smtClean="0"/>
              <a:t>Study area, </a:t>
            </a:r>
            <a:r>
              <a:rPr lang="en-GB" sz="3300" b="1" i="1" dirty="0" smtClean="0"/>
              <a:t>E. coli</a:t>
            </a:r>
            <a:r>
              <a:rPr lang="en-GB" sz="3300" b="1" dirty="0" smtClean="0"/>
              <a:t> sources and flow</a:t>
            </a:r>
            <a:endParaRPr lang="en-GB" sz="3300" b="1" dirty="0"/>
          </a:p>
        </p:txBody>
      </p:sp>
      <p:pic>
        <p:nvPicPr>
          <p:cNvPr id="1027" name="Picture 3" descr="D:\Nikon Colpix\Pics\Iqbal_Shahid_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616" y="1072384"/>
            <a:ext cx="2585216" cy="2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" name="Chart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58607"/>
              </p:ext>
            </p:extLst>
          </p:nvPr>
        </p:nvGraphicFramePr>
        <p:xfrm>
          <a:off x="14922851" y="20723861"/>
          <a:ext cx="14015199" cy="1036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555635" y="33485573"/>
            <a:ext cx="6362789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SWAT  MODEL</a:t>
            </a:r>
            <a:endParaRPr lang="en-GB" sz="9600" dirty="0"/>
          </a:p>
        </p:txBody>
      </p:sp>
      <p:cxnSp>
        <p:nvCxnSpPr>
          <p:cNvPr id="22" name="Straight Arrow Connector 21"/>
          <p:cNvCxnSpPr>
            <a:stCxn id="27" idx="0"/>
            <a:endCxn id="17" idx="2"/>
          </p:cNvCxnSpPr>
          <p:nvPr/>
        </p:nvCxnSpPr>
        <p:spPr>
          <a:xfrm flipV="1">
            <a:off x="19737029" y="36532561"/>
            <a:ext cx="1" cy="1204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68786" y="19622130"/>
            <a:ext cx="3148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Input Data</a:t>
            </a:r>
            <a:endParaRPr lang="en-GB" sz="5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705685" y="37736569"/>
            <a:ext cx="6062688" cy="175432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Scenario data</a:t>
            </a:r>
          </a:p>
          <a:p>
            <a:pPr algn="ctr"/>
            <a:r>
              <a:rPr lang="en-GB" sz="5400" dirty="0" smtClean="0"/>
              <a:t>IPCC (SSPs / RCPs)</a:t>
            </a:r>
            <a:endParaRPr lang="en-GB" sz="5400" dirty="0"/>
          </a:p>
        </p:txBody>
      </p:sp>
      <p:cxnSp>
        <p:nvCxnSpPr>
          <p:cNvPr id="29" name="Straight Arrow Connector 28"/>
          <p:cNvCxnSpPr>
            <a:endCxn id="17" idx="1"/>
          </p:cNvCxnSpPr>
          <p:nvPr/>
        </p:nvCxnSpPr>
        <p:spPr>
          <a:xfrm flipV="1">
            <a:off x="14169532" y="35009067"/>
            <a:ext cx="2386103" cy="58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686327" y="33728162"/>
            <a:ext cx="4410428" cy="2585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Present and future E. coli concentration</a:t>
            </a:r>
            <a:endParaRPr lang="en-GB" sz="5400" dirty="0"/>
          </a:p>
        </p:txBody>
      </p:sp>
      <p:cxnSp>
        <p:nvCxnSpPr>
          <p:cNvPr id="41" name="Straight Arrow Connector 40"/>
          <p:cNvCxnSpPr>
            <a:stCxn id="17" idx="3"/>
            <a:endCxn id="39" idx="1"/>
          </p:cNvCxnSpPr>
          <p:nvPr/>
        </p:nvCxnSpPr>
        <p:spPr>
          <a:xfrm>
            <a:off x="22918424" y="35009067"/>
            <a:ext cx="1767903" cy="117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83" y="29786478"/>
            <a:ext cx="11191875" cy="94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015240" y="29836433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DEM</a:t>
            </a:r>
            <a:endParaRPr lang="en-GB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747935" y="29757417"/>
            <a:ext cx="1735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Streamflow </a:t>
            </a:r>
          </a:p>
          <a:p>
            <a:r>
              <a:rPr lang="en-GB" sz="2400" b="1" dirty="0" smtClean="0"/>
              <a:t>network</a:t>
            </a:r>
            <a:endParaRPr lang="en-GB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9648543" y="2980338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Land use</a:t>
            </a:r>
            <a:endParaRPr lang="en-GB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2444456" y="34780711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Soil types</a:t>
            </a:r>
            <a:endParaRPr lang="en-GB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084817" y="34736122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Slope</a:t>
            </a:r>
            <a:endParaRPr lang="en-GB" sz="2400" b="1" dirty="0"/>
          </a:p>
        </p:txBody>
      </p:sp>
      <p:sp>
        <p:nvSpPr>
          <p:cNvPr id="49" name="Tijdelijke aanduiding voor tekst 18"/>
          <p:cNvSpPr txBox="1">
            <a:spLocks/>
          </p:cNvSpPr>
          <p:nvPr/>
        </p:nvSpPr>
        <p:spPr>
          <a:xfrm>
            <a:off x="1147254" y="17772102"/>
            <a:ext cx="27908868" cy="891605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200"/>
              </a:lnSpc>
              <a:spcBef>
                <a:spcPts val="0"/>
              </a:spcBef>
              <a:buNone/>
            </a:pPr>
            <a:r>
              <a:rPr lang="en-GB" sz="3300" b="1" dirty="0" smtClean="0"/>
              <a:t>Methodology</a:t>
            </a:r>
            <a:endParaRPr lang="en-GB" sz="33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9985425" y="34765040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HRUs</a:t>
            </a:r>
            <a:endParaRPr lang="en-GB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14745667" y="19317330"/>
            <a:ext cx="14351088" cy="12043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360318" y="19622130"/>
            <a:ext cx="13140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Validation </a:t>
            </a:r>
            <a:r>
              <a:rPr lang="en-GB" sz="5400" i="1" dirty="0" smtClean="0"/>
              <a:t>E. coli </a:t>
            </a:r>
            <a:r>
              <a:rPr lang="en-GB" sz="5400" dirty="0" smtClean="0"/>
              <a:t>concentrations in Kabul River</a:t>
            </a:r>
            <a:endParaRPr lang="en-GB" sz="5400" dirty="0"/>
          </a:p>
        </p:txBody>
      </p:sp>
      <p:sp>
        <p:nvSpPr>
          <p:cNvPr id="58" name="TextBox 57"/>
          <p:cNvSpPr txBox="1"/>
          <p:nvPr/>
        </p:nvSpPr>
        <p:spPr>
          <a:xfrm>
            <a:off x="10649943" y="40581944"/>
            <a:ext cx="58968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dirty="0" smtClean="0">
                <a:latin typeface="+mn-lt"/>
              </a:rPr>
              <a:t>Acknowledgements</a:t>
            </a:r>
            <a:endParaRPr lang="en-GB" sz="3300" b="1" dirty="0">
              <a:latin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87000" y="19309768"/>
            <a:ext cx="13182532" cy="20181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1354542" y="28938067"/>
            <a:ext cx="987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Basin details</a:t>
            </a:r>
            <a:endParaRPr lang="en-GB" sz="3600" dirty="0"/>
          </a:p>
        </p:txBody>
      </p:sp>
      <p:sp>
        <p:nvSpPr>
          <p:cNvPr id="82" name="TextBox 81"/>
          <p:cNvSpPr txBox="1"/>
          <p:nvPr/>
        </p:nvSpPr>
        <p:spPr>
          <a:xfrm>
            <a:off x="1526145" y="20533084"/>
            <a:ext cx="987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Weather &amp; hydrological data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143621" y="13796682"/>
            <a:ext cx="8747920" cy="1627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8339828" y="13864081"/>
            <a:ext cx="6940643" cy="3496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9950949" y="12985863"/>
            <a:ext cx="8997714" cy="4645161"/>
            <a:chOff x="19950949" y="12985863"/>
            <a:chExt cx="8997714" cy="464516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0949" y="12985863"/>
              <a:ext cx="8997714" cy="4645161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5616848" y="15926937"/>
              <a:ext cx="1072768" cy="156949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>
            <a:off x="19694141" y="31360533"/>
            <a:ext cx="0" cy="212504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45" y="21179415"/>
            <a:ext cx="12342255" cy="775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5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WageningenUR posters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 poste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6233</TotalTime>
  <Words>309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Wingdings</vt:lpstr>
      <vt:lpstr>Calibri</vt:lpstr>
      <vt:lpstr>Vrinda</vt:lpstr>
      <vt:lpstr>Verdana</vt:lpstr>
      <vt:lpstr>Aangepast ontwerp</vt:lpstr>
      <vt:lpstr>Evaluating floods in the Kabul River basin of Pakistan with the Soil and Water Assessment Tool (SWAT)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Shahid Iqbal, Muhammad</cp:lastModifiedBy>
  <cp:revision>583</cp:revision>
  <cp:lastPrinted>2015-06-16T09:29:44Z</cp:lastPrinted>
  <dcterms:created xsi:type="dcterms:W3CDTF">2011-09-29T08:30:03Z</dcterms:created>
  <dcterms:modified xsi:type="dcterms:W3CDTF">2015-06-16T15:29:11Z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WP_UNIVERSITY_UK</vt:lpwstr>
  </property>
</Properties>
</file>