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3DA0-EF65-4B30-A9FC-F6737483B028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60C3-FE5C-4701-85BB-4688F006F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3DA0-EF65-4B30-A9FC-F6737483B028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60C3-FE5C-4701-85BB-4688F006F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7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3DA0-EF65-4B30-A9FC-F6737483B028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60C3-FE5C-4701-85BB-4688F006F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951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3DA0-EF65-4B30-A9FC-F6737483B028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60C3-FE5C-4701-85BB-4688F006F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821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3DA0-EF65-4B30-A9FC-F6737483B028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60C3-FE5C-4701-85BB-4688F006F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17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3DA0-EF65-4B30-A9FC-F6737483B028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60C3-FE5C-4701-85BB-4688F006F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8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3DA0-EF65-4B30-A9FC-F6737483B028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60C3-FE5C-4701-85BB-4688F006F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1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3DA0-EF65-4B30-A9FC-F6737483B028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60C3-FE5C-4701-85BB-4688F006F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9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3DA0-EF65-4B30-A9FC-F6737483B028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60C3-FE5C-4701-85BB-4688F006F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80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3DA0-EF65-4B30-A9FC-F6737483B028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60C3-FE5C-4701-85BB-4688F006F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3DA0-EF65-4B30-A9FC-F6737483B028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60C3-FE5C-4701-85BB-4688F006F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0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3DA0-EF65-4B30-A9FC-F6737483B028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960C3-FE5C-4701-85BB-4688F006F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4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716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rgbClr val="336666"/>
                </a:solidFill>
                <a:latin typeface="Calibri" pitchFamily="34" charset="0"/>
                <a:cs typeface="Calibri" pitchFamily="34" charset="0"/>
              </a:rPr>
              <a:t>             </a:t>
            </a:r>
            <a:endParaRPr lang="en-US" sz="1600" kern="0">
              <a:solidFill>
                <a:sysClr val="windowText" lastClr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606675" y="1665288"/>
            <a:ext cx="3886200" cy="3844925"/>
          </a:xfrm>
          <a:prstGeom prst="ellipse">
            <a:avLst/>
          </a:prstGeom>
          <a:solidFill>
            <a:srgbClr val="062D58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srgbClr val="97CD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36700" y="1066800"/>
            <a:ext cx="58801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DMP In-House Project Capabilities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894388" y="5138738"/>
            <a:ext cx="3478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600">
                <a:latin typeface="Calibri" pitchFamily="34" charset="0"/>
              </a:rPr>
              <a:t>Control System Design (PLC &amp; HMI)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-33338" y="2124075"/>
            <a:ext cx="2743201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>
                <a:latin typeface="Calibri" pitchFamily="34" charset="0"/>
              </a:rPr>
              <a:t>Facility and process survey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09538" y="4010025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600">
                <a:latin typeface="Calibri" pitchFamily="34" charset="0"/>
              </a:rPr>
              <a:t>On-line Service Support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934200" y="4010025"/>
            <a:ext cx="184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600">
                <a:latin typeface="Calibri" pitchFamily="34" charset="0"/>
              </a:rPr>
              <a:t>Engineering Design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6410325" y="1631950"/>
            <a:ext cx="2352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600">
                <a:latin typeface="Calibri" pitchFamily="34" charset="0"/>
              </a:rPr>
              <a:t>Remote Alarm Reporting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34925" y="2586038"/>
            <a:ext cx="2286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Remote Data Collection </a:t>
            </a:r>
            <a:endParaRPr lang="en-US" sz="1600" b="1" kern="0" dirty="0">
              <a:solidFill>
                <a:sysClr val="windowText" lastClr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6835775" y="3106738"/>
            <a:ext cx="25908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Calibri" pitchFamily="34" charset="0"/>
              </a:rPr>
              <a:t>  Custom Web Access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5334000" y="5867400"/>
            <a:ext cx="2301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Calibri" pitchFamily="34" charset="0"/>
              </a:rPr>
              <a:t> 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4925" y="5194300"/>
            <a:ext cx="35560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Calibri" pitchFamily="34" charset="0"/>
              </a:rPr>
              <a:t>Install / Start-up &amp; Operation Training 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6629400" y="2073275"/>
            <a:ext cx="2362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600">
                <a:latin typeface="Calibri" pitchFamily="34" charset="0"/>
              </a:rPr>
              <a:t>Startup / Commissioning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260350" y="1612900"/>
            <a:ext cx="293687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Calibri" pitchFamily="34" charset="0"/>
              </a:rPr>
              <a:t>Reduce Operational Manpower</a:t>
            </a: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6591300" y="4559300"/>
            <a:ext cx="25146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Calibri" pitchFamily="34" charset="0"/>
              </a:rPr>
              <a:t>Lab Services - Treatability        </a:t>
            </a: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36513" y="3084513"/>
            <a:ext cx="21336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Calibri" pitchFamily="34" charset="0"/>
              </a:rPr>
              <a:t>          Technical Support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-76200" y="2924175"/>
            <a:ext cx="40751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   </a:t>
            </a:r>
            <a:endParaRPr lang="en-US" sz="1600" kern="0" dirty="0">
              <a:solidFill>
                <a:sysClr val="windowText" lastClr="000000"/>
              </a:solidFill>
              <a:latin typeface="Calibri" pitchFamily="34" charset="0"/>
              <a:cs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sysClr val="windowText" lastClr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6934200" y="2565400"/>
            <a:ext cx="173037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Calibri" pitchFamily="34" charset="0"/>
              </a:rPr>
              <a:t>Historical Trending</a:t>
            </a:r>
          </a:p>
        </p:txBody>
      </p:sp>
      <p:grpSp>
        <p:nvGrpSpPr>
          <p:cNvPr id="22" name="Group 25"/>
          <p:cNvGrpSpPr>
            <a:grpSpLocks/>
          </p:cNvGrpSpPr>
          <p:nvPr/>
        </p:nvGrpSpPr>
        <p:grpSpPr bwMode="auto">
          <a:xfrm>
            <a:off x="3011488" y="2544763"/>
            <a:ext cx="3122612" cy="1768475"/>
            <a:chOff x="0" y="0"/>
            <a:chExt cx="1967" cy="1114"/>
          </a:xfrm>
        </p:grpSpPr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0" y="0"/>
              <a:ext cx="196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24" name="Group 27"/>
            <p:cNvGrpSpPr>
              <a:grpSpLocks/>
            </p:cNvGrpSpPr>
            <p:nvPr/>
          </p:nvGrpSpPr>
          <p:grpSpPr bwMode="auto">
            <a:xfrm>
              <a:off x="0" y="0"/>
              <a:ext cx="987" cy="1114"/>
              <a:chOff x="0" y="0"/>
              <a:chExt cx="987" cy="1114"/>
            </a:xfrm>
          </p:grpSpPr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87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sysClr val="windowText" lastClr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87" cy="11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1" lang="en-US" sz="1600" kern="0" dirty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rPr>
                  <a:t>                                     </a:t>
                </a:r>
              </a:p>
            </p:txBody>
          </p:sp>
        </p:grpSp>
      </p:grp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34925" y="4618038"/>
            <a:ext cx="26050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Calibri" pitchFamily="34" charset="0"/>
              </a:rPr>
              <a:t>Written Discharge Guarantee</a:t>
            </a:r>
          </a:p>
        </p:txBody>
      </p:sp>
      <p:pic>
        <p:nvPicPr>
          <p:cNvPr id="2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338" y="2544763"/>
            <a:ext cx="29876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"/>
          <p:cNvSpPr txBox="1">
            <a:spLocks noChangeArrowheads="1"/>
          </p:cNvSpPr>
          <p:nvPr/>
        </p:nvSpPr>
        <p:spPr bwMode="auto">
          <a:xfrm>
            <a:off x="3511550" y="3743325"/>
            <a:ext cx="2133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Solutions </a:t>
            </a:r>
          </a:p>
          <a:p>
            <a:pPr algn="ctr" eaLnBrk="1" hangingPunct="1"/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&amp;</a:t>
            </a:r>
          </a:p>
          <a:p>
            <a:pPr algn="ctr" eaLnBrk="1" hangingPunct="1"/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Services</a:t>
            </a: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7938" y="3586163"/>
            <a:ext cx="2743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600">
                <a:latin typeface="Calibri" pitchFamily="34" charset="0"/>
              </a:rPr>
              <a:t>Performance Guarantee 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6591300" y="3575050"/>
            <a:ext cx="2743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600">
                <a:latin typeface="Calibri" pitchFamily="34" charset="0"/>
              </a:rPr>
              <a:t>        Treatability study</a:t>
            </a:r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2424113" y="5694363"/>
            <a:ext cx="441166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Calibri" pitchFamily="34" charset="0"/>
              </a:rPr>
              <a:t>Treatment system design and manufacturing </a:t>
            </a:r>
          </a:p>
        </p:txBody>
      </p:sp>
    </p:spTree>
    <p:extLst>
      <p:ext uri="{BB962C8B-B14F-4D97-AF65-F5344CB8AC3E}">
        <p14:creationId xmlns:p14="http://schemas.microsoft.com/office/powerpoint/2010/main" val="2849369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72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</dc:creator>
  <cp:lastModifiedBy>randy</cp:lastModifiedBy>
  <cp:revision>1</cp:revision>
  <dcterms:created xsi:type="dcterms:W3CDTF">2013-01-08T15:09:07Z</dcterms:created>
  <dcterms:modified xsi:type="dcterms:W3CDTF">2013-01-08T15:10:11Z</dcterms:modified>
</cp:coreProperties>
</file>