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0058400" cy="77724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5854" autoAdjust="0"/>
    <p:restoredTop sz="94660"/>
  </p:normalViewPr>
  <p:slideViewPr>
    <p:cSldViewPr snapToGrid="0">
      <p:cViewPr varScale="1">
        <p:scale>
          <a:sx n="67" d="100"/>
          <a:sy n="67" d="100"/>
        </p:scale>
        <p:origin x="968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1272011"/>
            <a:ext cx="8549640" cy="2705947"/>
          </a:xfrm>
        </p:spPr>
        <p:txBody>
          <a:bodyPr anchor="b"/>
          <a:lstStyle>
            <a:lvl1pPr algn="ctr">
              <a:defRPr sz="6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7300" y="4082310"/>
            <a:ext cx="7543800" cy="1876530"/>
          </a:xfrm>
        </p:spPr>
        <p:txBody>
          <a:bodyPr/>
          <a:lstStyle>
            <a:lvl1pPr marL="0" indent="0" algn="ctr">
              <a:buNone/>
              <a:defRPr sz="2640"/>
            </a:lvl1pPr>
            <a:lvl2pPr marL="502920" indent="0" algn="ctr">
              <a:buNone/>
              <a:defRPr sz="2200"/>
            </a:lvl2pPr>
            <a:lvl3pPr marL="1005840" indent="0" algn="ctr">
              <a:buNone/>
              <a:defRPr sz="1980"/>
            </a:lvl3pPr>
            <a:lvl4pPr marL="1508760" indent="0" algn="ctr">
              <a:buNone/>
              <a:defRPr sz="1760"/>
            </a:lvl4pPr>
            <a:lvl5pPr marL="2011680" indent="0" algn="ctr">
              <a:buNone/>
              <a:defRPr sz="1760"/>
            </a:lvl5pPr>
            <a:lvl6pPr marL="2514600" indent="0" algn="ctr">
              <a:buNone/>
              <a:defRPr sz="1760"/>
            </a:lvl6pPr>
            <a:lvl7pPr marL="3017520" indent="0" algn="ctr">
              <a:buNone/>
              <a:defRPr sz="1760"/>
            </a:lvl7pPr>
            <a:lvl8pPr marL="3520440" indent="0" algn="ctr">
              <a:buNone/>
              <a:defRPr sz="1760"/>
            </a:lvl8pPr>
            <a:lvl9pPr marL="4023360" indent="0" algn="ctr">
              <a:buNone/>
              <a:defRPr sz="176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68CB6-D921-4FF5-92B7-A7AF2676DF0A}" type="datetimeFigureOut">
              <a:rPr lang="es-MX" smtClean="0"/>
              <a:t>30/06/2017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E4B58-3EA6-4C93-9792-FCD5B3C92068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25286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68CB6-D921-4FF5-92B7-A7AF2676DF0A}" type="datetimeFigureOut">
              <a:rPr lang="es-MX" smtClean="0"/>
              <a:t>30/06/2017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E4B58-3EA6-4C93-9792-FCD5B3C92068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052740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8043" y="413808"/>
            <a:ext cx="2168843" cy="65867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1515" y="413808"/>
            <a:ext cx="6380798" cy="65867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68CB6-D921-4FF5-92B7-A7AF2676DF0A}" type="datetimeFigureOut">
              <a:rPr lang="es-MX" smtClean="0"/>
              <a:t>30/06/2017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E4B58-3EA6-4C93-9792-FCD5B3C92068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740163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68CB6-D921-4FF5-92B7-A7AF2676DF0A}" type="datetimeFigureOut">
              <a:rPr lang="es-MX" smtClean="0"/>
              <a:t>30/06/2017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E4B58-3EA6-4C93-9792-FCD5B3C92068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369860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277" y="1937705"/>
            <a:ext cx="8675370" cy="3233102"/>
          </a:xfrm>
        </p:spPr>
        <p:txBody>
          <a:bodyPr anchor="b"/>
          <a:lstStyle>
            <a:lvl1pPr>
              <a:defRPr sz="6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6277" y="5201393"/>
            <a:ext cx="8675370" cy="1700212"/>
          </a:xfrm>
        </p:spPr>
        <p:txBody>
          <a:bodyPr/>
          <a:lstStyle>
            <a:lvl1pPr marL="0" indent="0">
              <a:buNone/>
              <a:defRPr sz="2640">
                <a:solidFill>
                  <a:schemeClr val="tx1"/>
                </a:solidFill>
              </a:defRPr>
            </a:lvl1pPr>
            <a:lvl2pPr marL="50292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005840" indent="0">
              <a:buNone/>
              <a:defRPr sz="1980">
                <a:solidFill>
                  <a:schemeClr val="tx1">
                    <a:tint val="75000"/>
                  </a:schemeClr>
                </a:solidFill>
              </a:defRPr>
            </a:lvl3pPr>
            <a:lvl4pPr marL="15087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4pPr>
            <a:lvl5pPr marL="201168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5pPr>
            <a:lvl6pPr marL="251460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6pPr>
            <a:lvl7pPr marL="301752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7pPr>
            <a:lvl8pPr marL="352044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8pPr>
            <a:lvl9pPr marL="40233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68CB6-D921-4FF5-92B7-A7AF2676DF0A}" type="datetimeFigureOut">
              <a:rPr lang="es-MX" smtClean="0"/>
              <a:t>30/06/2017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E4B58-3EA6-4C93-9792-FCD5B3C92068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289798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1515" y="2069042"/>
            <a:ext cx="4274820" cy="493151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2065" y="2069042"/>
            <a:ext cx="4274820" cy="493151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68CB6-D921-4FF5-92B7-A7AF2676DF0A}" type="datetimeFigureOut">
              <a:rPr lang="es-MX" smtClean="0"/>
              <a:t>30/06/2017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E4B58-3EA6-4C93-9792-FCD5B3C92068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587145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413810"/>
            <a:ext cx="8675370" cy="150230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2826" y="1905318"/>
            <a:ext cx="4255174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826" y="2839085"/>
            <a:ext cx="4255174" cy="417586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2066" y="1905318"/>
            <a:ext cx="4276130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2066" y="2839085"/>
            <a:ext cx="4276130" cy="417586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68CB6-D921-4FF5-92B7-A7AF2676DF0A}" type="datetimeFigureOut">
              <a:rPr lang="es-MX" smtClean="0"/>
              <a:t>30/06/2017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E4B58-3EA6-4C93-9792-FCD5B3C92068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323872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68CB6-D921-4FF5-92B7-A7AF2676DF0A}" type="datetimeFigureOut">
              <a:rPr lang="es-MX" smtClean="0"/>
              <a:t>30/06/2017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E4B58-3EA6-4C93-9792-FCD5B3C92068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78700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68CB6-D921-4FF5-92B7-A7AF2676DF0A}" type="datetimeFigureOut">
              <a:rPr lang="es-MX" smtClean="0"/>
              <a:t>30/06/2017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E4B58-3EA6-4C93-9792-FCD5B3C92068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599362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6130" y="1119083"/>
            <a:ext cx="5092065" cy="5523442"/>
          </a:xfrm>
        </p:spPr>
        <p:txBody>
          <a:bodyPr/>
          <a:lstStyle>
            <a:lvl1pPr>
              <a:defRPr sz="3520"/>
            </a:lvl1pPr>
            <a:lvl2pPr>
              <a:defRPr sz="3080"/>
            </a:lvl2pPr>
            <a:lvl3pPr>
              <a:defRPr sz="264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68CB6-D921-4FF5-92B7-A7AF2676DF0A}" type="datetimeFigureOut">
              <a:rPr lang="es-MX" smtClean="0"/>
              <a:t>30/06/2017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E4B58-3EA6-4C93-9792-FCD5B3C92068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88716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76130" y="1119083"/>
            <a:ext cx="5092065" cy="5523442"/>
          </a:xfrm>
        </p:spPr>
        <p:txBody>
          <a:bodyPr anchor="t"/>
          <a:lstStyle>
            <a:lvl1pPr marL="0" indent="0">
              <a:buNone/>
              <a:defRPr sz="3520"/>
            </a:lvl1pPr>
            <a:lvl2pPr marL="502920" indent="0">
              <a:buNone/>
              <a:defRPr sz="3080"/>
            </a:lvl2pPr>
            <a:lvl3pPr marL="1005840" indent="0">
              <a:buNone/>
              <a:defRPr sz="2640"/>
            </a:lvl3pPr>
            <a:lvl4pPr marL="1508760" indent="0">
              <a:buNone/>
              <a:defRPr sz="2200"/>
            </a:lvl4pPr>
            <a:lvl5pPr marL="2011680" indent="0">
              <a:buNone/>
              <a:defRPr sz="2200"/>
            </a:lvl5pPr>
            <a:lvl6pPr marL="2514600" indent="0">
              <a:buNone/>
              <a:defRPr sz="2200"/>
            </a:lvl6pPr>
            <a:lvl7pPr marL="3017520" indent="0">
              <a:buNone/>
              <a:defRPr sz="2200"/>
            </a:lvl7pPr>
            <a:lvl8pPr marL="3520440" indent="0">
              <a:buNone/>
              <a:defRPr sz="2200"/>
            </a:lvl8pPr>
            <a:lvl9pPr marL="4023360" indent="0">
              <a:buNone/>
              <a:defRPr sz="22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68CB6-D921-4FF5-92B7-A7AF2676DF0A}" type="datetimeFigureOut">
              <a:rPr lang="es-MX" smtClean="0"/>
              <a:t>30/06/2017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E4B58-3EA6-4C93-9792-FCD5B3C92068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985453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51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E68CB6-D921-4FF5-92B7-A7AF2676DF0A}" type="datetimeFigureOut">
              <a:rPr lang="es-MX" smtClean="0"/>
              <a:t>30/06/2017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1845" y="7203865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374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CE4B58-3EA6-4C93-9792-FCD5B3C92068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353973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4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hyperlink" Target="https://www.aliexpress.com/popular/blue-dump-truck.html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10" Type="http://schemas.openxmlformats.org/officeDocument/2006/relationships/image" Target="../media/image7.jpeg"/><Relationship Id="rId4" Type="http://schemas.openxmlformats.org/officeDocument/2006/relationships/image" Target="../media/image2.jpeg"/><Relationship Id="rId9" Type="http://schemas.openxmlformats.org/officeDocument/2006/relationships/hyperlink" Target="http://tr.aliexpress.com/promotion/home-office-tools_tempered-borosilicate-glass-promotion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8296918" y="8674657"/>
            <a:ext cx="2642980" cy="5493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485" dirty="0"/>
              <a:t/>
            </a:r>
            <a:br>
              <a:rPr lang="es-MX" sz="1485" dirty="0"/>
            </a:br>
            <a:endParaRPr lang="es-MX" sz="1485" dirty="0"/>
          </a:p>
        </p:txBody>
      </p:sp>
      <p:grpSp>
        <p:nvGrpSpPr>
          <p:cNvPr id="3" name="Group 2"/>
          <p:cNvGrpSpPr/>
          <p:nvPr/>
        </p:nvGrpSpPr>
        <p:grpSpPr>
          <a:xfrm>
            <a:off x="241803" y="1835724"/>
            <a:ext cx="4324350" cy="4203700"/>
            <a:chOff x="5588000" y="3219450"/>
            <a:chExt cx="4324350" cy="4203700"/>
          </a:xfrm>
        </p:grpSpPr>
        <p:sp>
          <p:nvSpPr>
            <p:cNvPr id="2" name="Rectangle 1"/>
            <p:cNvSpPr/>
            <p:nvPr/>
          </p:nvSpPr>
          <p:spPr>
            <a:xfrm>
              <a:off x="5588000" y="3219450"/>
              <a:ext cx="4324350" cy="420370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grpSp>
          <p:nvGrpSpPr>
            <p:cNvPr id="56" name="Group 55"/>
            <p:cNvGrpSpPr/>
            <p:nvPr/>
          </p:nvGrpSpPr>
          <p:grpSpPr>
            <a:xfrm>
              <a:off x="5657980" y="3296022"/>
              <a:ext cx="4195153" cy="4093206"/>
              <a:chOff x="734251" y="606766"/>
              <a:chExt cx="6290299" cy="5770686"/>
            </a:xfrm>
          </p:grpSpPr>
          <p:pic>
            <p:nvPicPr>
              <p:cNvPr id="1026" name="Picture 2" descr="Image result for blue dump truck">
                <a:hlinkClick r:id="rId2"/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452428" flipH="1">
                <a:off x="1705765" y="1098926"/>
                <a:ext cx="4400550" cy="405765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9" name="Freeform 8"/>
              <p:cNvSpPr/>
              <p:nvPr/>
            </p:nvSpPr>
            <p:spPr>
              <a:xfrm rot="452428" flipH="1">
                <a:off x="3758607" y="2990494"/>
                <a:ext cx="372533" cy="586316"/>
              </a:xfrm>
              <a:custGeom>
                <a:avLst/>
                <a:gdLst>
                  <a:gd name="connsiteX0" fmla="*/ 196850 w 372533"/>
                  <a:gd name="connsiteY0" fmla="*/ 0 h 586316"/>
                  <a:gd name="connsiteX1" fmla="*/ 0 w 372533"/>
                  <a:gd name="connsiteY1" fmla="*/ 414866 h 586316"/>
                  <a:gd name="connsiteX2" fmla="*/ 372533 w 372533"/>
                  <a:gd name="connsiteY2" fmla="*/ 586316 h 58631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72533" h="586316">
                    <a:moveTo>
                      <a:pt x="196850" y="0"/>
                    </a:moveTo>
                    <a:lnTo>
                      <a:pt x="0" y="414866"/>
                    </a:lnTo>
                    <a:lnTo>
                      <a:pt x="372533" y="586316"/>
                    </a:lnTo>
                  </a:path>
                </a:pathLst>
              </a:custGeom>
              <a:noFill/>
              <a:ln w="28575"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sz="1485"/>
              </a:p>
            </p:txBody>
          </p:sp>
          <p:sp>
            <p:nvSpPr>
              <p:cNvPr id="11" name="Freeform 10"/>
              <p:cNvSpPr/>
              <p:nvPr/>
            </p:nvSpPr>
            <p:spPr>
              <a:xfrm rot="452428" flipH="1">
                <a:off x="3458967" y="2950831"/>
                <a:ext cx="372533" cy="586316"/>
              </a:xfrm>
              <a:custGeom>
                <a:avLst/>
                <a:gdLst>
                  <a:gd name="connsiteX0" fmla="*/ 196850 w 372533"/>
                  <a:gd name="connsiteY0" fmla="*/ 0 h 586316"/>
                  <a:gd name="connsiteX1" fmla="*/ 0 w 372533"/>
                  <a:gd name="connsiteY1" fmla="*/ 414866 h 586316"/>
                  <a:gd name="connsiteX2" fmla="*/ 372533 w 372533"/>
                  <a:gd name="connsiteY2" fmla="*/ 586316 h 58631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72533" h="586316">
                    <a:moveTo>
                      <a:pt x="196850" y="0"/>
                    </a:moveTo>
                    <a:lnTo>
                      <a:pt x="0" y="414866"/>
                    </a:lnTo>
                    <a:lnTo>
                      <a:pt x="372533" y="586316"/>
                    </a:lnTo>
                  </a:path>
                </a:pathLst>
              </a:custGeom>
              <a:noFill/>
              <a:ln w="28575"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sz="1485"/>
              </a:p>
            </p:txBody>
          </p:sp>
          <p:sp>
            <p:nvSpPr>
              <p:cNvPr id="12" name="Freeform 11"/>
              <p:cNvSpPr/>
              <p:nvPr/>
            </p:nvSpPr>
            <p:spPr>
              <a:xfrm rot="452428" flipH="1">
                <a:off x="3087003" y="2921988"/>
                <a:ext cx="372533" cy="586316"/>
              </a:xfrm>
              <a:custGeom>
                <a:avLst/>
                <a:gdLst>
                  <a:gd name="connsiteX0" fmla="*/ 196850 w 372533"/>
                  <a:gd name="connsiteY0" fmla="*/ 0 h 586316"/>
                  <a:gd name="connsiteX1" fmla="*/ 0 w 372533"/>
                  <a:gd name="connsiteY1" fmla="*/ 414866 h 586316"/>
                  <a:gd name="connsiteX2" fmla="*/ 372533 w 372533"/>
                  <a:gd name="connsiteY2" fmla="*/ 586316 h 58631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72533" h="586316">
                    <a:moveTo>
                      <a:pt x="196850" y="0"/>
                    </a:moveTo>
                    <a:lnTo>
                      <a:pt x="0" y="414866"/>
                    </a:lnTo>
                    <a:lnTo>
                      <a:pt x="372533" y="586316"/>
                    </a:lnTo>
                  </a:path>
                </a:pathLst>
              </a:custGeom>
              <a:noFill/>
              <a:ln w="28575"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sz="1485"/>
              </a:p>
            </p:txBody>
          </p:sp>
          <p:sp>
            <p:nvSpPr>
              <p:cNvPr id="13" name="Freeform 12"/>
              <p:cNvSpPr/>
              <p:nvPr/>
            </p:nvSpPr>
            <p:spPr>
              <a:xfrm rot="452428" flipH="1">
                <a:off x="2698096" y="2892355"/>
                <a:ext cx="372533" cy="586316"/>
              </a:xfrm>
              <a:custGeom>
                <a:avLst/>
                <a:gdLst>
                  <a:gd name="connsiteX0" fmla="*/ 196850 w 372533"/>
                  <a:gd name="connsiteY0" fmla="*/ 0 h 586316"/>
                  <a:gd name="connsiteX1" fmla="*/ 0 w 372533"/>
                  <a:gd name="connsiteY1" fmla="*/ 414866 h 586316"/>
                  <a:gd name="connsiteX2" fmla="*/ 372533 w 372533"/>
                  <a:gd name="connsiteY2" fmla="*/ 586316 h 58631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72533" h="586316">
                    <a:moveTo>
                      <a:pt x="196850" y="0"/>
                    </a:moveTo>
                    <a:lnTo>
                      <a:pt x="0" y="414866"/>
                    </a:lnTo>
                    <a:lnTo>
                      <a:pt x="372533" y="586316"/>
                    </a:lnTo>
                  </a:path>
                </a:pathLst>
              </a:custGeom>
              <a:noFill/>
              <a:ln w="28575"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sz="1485"/>
              </a:p>
            </p:txBody>
          </p:sp>
          <p:sp>
            <p:nvSpPr>
              <p:cNvPr id="19" name="Bevel 18"/>
              <p:cNvSpPr/>
              <p:nvPr/>
            </p:nvSpPr>
            <p:spPr>
              <a:xfrm rot="452428">
                <a:off x="4089140" y="3585964"/>
                <a:ext cx="305355" cy="74627"/>
              </a:xfrm>
              <a:prstGeom prst="bevel">
                <a:avLst/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sz="1485"/>
              </a:p>
            </p:txBody>
          </p:sp>
          <p:sp>
            <p:nvSpPr>
              <p:cNvPr id="22" name="Up Arrow 21"/>
              <p:cNvSpPr/>
              <p:nvPr/>
            </p:nvSpPr>
            <p:spPr>
              <a:xfrm rot="6936866">
                <a:off x="2623956" y="3059036"/>
                <a:ext cx="341180" cy="291378"/>
              </a:xfrm>
              <a:prstGeom prst="upArrow">
                <a:avLst/>
              </a:pr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sz="1485"/>
              </a:p>
            </p:txBody>
          </p:sp>
          <p:sp>
            <p:nvSpPr>
              <p:cNvPr id="36" name="Up Arrow 35"/>
              <p:cNvSpPr/>
              <p:nvPr/>
            </p:nvSpPr>
            <p:spPr>
              <a:xfrm rot="6936866">
                <a:off x="3058422" y="3116547"/>
                <a:ext cx="341180" cy="291378"/>
              </a:xfrm>
              <a:prstGeom prst="upArrow">
                <a:avLst/>
              </a:prstGeom>
              <a:solidFill>
                <a:schemeClr val="accent5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sz="1485"/>
              </a:p>
            </p:txBody>
          </p:sp>
          <p:sp>
            <p:nvSpPr>
              <p:cNvPr id="37" name="Up Arrow 36"/>
              <p:cNvSpPr/>
              <p:nvPr/>
            </p:nvSpPr>
            <p:spPr>
              <a:xfrm rot="6936866">
                <a:off x="3453333" y="3168822"/>
                <a:ext cx="341180" cy="291378"/>
              </a:xfrm>
              <a:prstGeom prst="upArrow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sz="1485"/>
              </a:p>
            </p:txBody>
          </p:sp>
          <p:sp>
            <p:nvSpPr>
              <p:cNvPr id="38" name="Up Arrow 37"/>
              <p:cNvSpPr/>
              <p:nvPr/>
            </p:nvSpPr>
            <p:spPr>
              <a:xfrm rot="6936866">
                <a:off x="3764692" y="3216343"/>
                <a:ext cx="380944" cy="256741"/>
              </a:xfrm>
              <a:prstGeom prst="upArrow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sz="1485"/>
              </a:p>
            </p:txBody>
          </p:sp>
          <p:pic>
            <p:nvPicPr>
              <p:cNvPr id="1028" name="Picture 4" descr="T-316 Stainless Steel Wire Mesh - By Opening Size: From 0.222&quot; to 0.060&quot;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512181" y="4689233"/>
                <a:ext cx="1301202" cy="125180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030" name="Picture 6" descr="https://catalog.darbywiremesh.com/Asset/t40-1.jpg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321295" y="4670062"/>
                <a:ext cx="1325262" cy="1263404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032" name="Picture 8" descr="https://catalog.darbywiremesh.com/Asset/t300-059-to--030-1.jpg"/>
              <p:cNvPicPr>
                <a:picLocks noChangeAspect="1" noChangeArrowheads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924199" y="4672294"/>
                <a:ext cx="1315614" cy="126874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040" name="Picture 16" descr="https://catalog.darbywiremesh.com/Asset/t2-1.jpg"/>
              <p:cNvPicPr>
                <a:picLocks noChangeAspect="1" noChangeArrowheads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159727" y="4670062"/>
                <a:ext cx="1270972" cy="127097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21" name="TextBox 20"/>
              <p:cNvSpPr txBox="1"/>
              <p:nvPr/>
            </p:nvSpPr>
            <p:spPr>
              <a:xfrm>
                <a:off x="2380540" y="6050482"/>
                <a:ext cx="3871953" cy="32697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907" dirty="0">
                    <a:solidFill>
                      <a:schemeClr val="accent2">
                        <a:lumMod val="75000"/>
                      </a:schemeClr>
                    </a:solidFill>
                  </a:rPr>
                  <a:t>Progressively finer mesh Across the truck’s bed </a:t>
                </a:r>
                <a:endParaRPr lang="es-MX" sz="907" dirty="0">
                  <a:solidFill>
                    <a:schemeClr val="accent2">
                      <a:lumMod val="75000"/>
                    </a:schemeClr>
                  </a:solidFill>
                </a:endParaRPr>
              </a:p>
            </p:txBody>
          </p:sp>
          <p:sp>
            <p:nvSpPr>
              <p:cNvPr id="39" name="Right Triangle 38"/>
              <p:cNvSpPr/>
              <p:nvPr/>
            </p:nvSpPr>
            <p:spPr>
              <a:xfrm>
                <a:off x="1595611" y="3813019"/>
                <a:ext cx="4466864" cy="608731"/>
              </a:xfrm>
              <a:prstGeom prst="rtTriangle">
                <a:avLst/>
              </a:prstGeom>
              <a:blipFill>
                <a:blip r:embed="rId8"/>
                <a:tile tx="0" ty="0" sx="100000" sy="100000" flip="none" algn="tl"/>
              </a:blip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sz="1485"/>
              </a:p>
            </p:txBody>
          </p:sp>
          <p:cxnSp>
            <p:nvCxnSpPr>
              <p:cNvPr id="24" name="Straight Arrow Connector 23"/>
              <p:cNvCxnSpPr/>
              <p:nvPr/>
            </p:nvCxnSpPr>
            <p:spPr>
              <a:xfrm flipH="1">
                <a:off x="2063507" y="3604972"/>
                <a:ext cx="619730" cy="1036809"/>
              </a:xfrm>
              <a:prstGeom prst="straightConnector1">
                <a:avLst/>
              </a:prstGeom>
              <a:ln w="19050">
                <a:solidFill>
                  <a:schemeClr val="accent2">
                    <a:lumMod val="75000"/>
                  </a:schemeClr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Arrow Connector 40"/>
              <p:cNvCxnSpPr/>
              <p:nvPr/>
            </p:nvCxnSpPr>
            <p:spPr>
              <a:xfrm flipH="1">
                <a:off x="2999902" y="3522497"/>
                <a:ext cx="238748" cy="1143010"/>
              </a:xfrm>
              <a:prstGeom prst="straightConnector1">
                <a:avLst/>
              </a:prstGeom>
              <a:ln w="19050">
                <a:solidFill>
                  <a:schemeClr val="accent2">
                    <a:lumMod val="75000"/>
                  </a:schemeClr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Arrow Connector 41"/>
              <p:cNvCxnSpPr/>
              <p:nvPr/>
            </p:nvCxnSpPr>
            <p:spPr>
              <a:xfrm>
                <a:off x="3727892" y="3451438"/>
                <a:ext cx="357671" cy="1220856"/>
              </a:xfrm>
              <a:prstGeom prst="straightConnector1">
                <a:avLst/>
              </a:prstGeom>
              <a:ln w="19050">
                <a:solidFill>
                  <a:schemeClr val="accent2">
                    <a:lumMod val="75000"/>
                  </a:schemeClr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8" name="Bent Arrow 27"/>
              <p:cNvSpPr/>
              <p:nvPr/>
            </p:nvSpPr>
            <p:spPr>
              <a:xfrm rot="11252428" flipH="1">
                <a:off x="4121144" y="3684468"/>
                <a:ext cx="485011" cy="953337"/>
              </a:xfrm>
              <a:prstGeom prst="bentArrow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sz="1485">
                  <a:solidFill>
                    <a:schemeClr val="tx1"/>
                  </a:solidFill>
                </a:endParaRPr>
              </a:p>
            </p:txBody>
          </p:sp>
          <p:sp>
            <p:nvSpPr>
              <p:cNvPr id="44" name="Right Arrow 43"/>
              <p:cNvSpPr/>
              <p:nvPr/>
            </p:nvSpPr>
            <p:spPr>
              <a:xfrm>
                <a:off x="4745318" y="4374776"/>
                <a:ext cx="2067858" cy="267005"/>
              </a:xfrm>
              <a:prstGeom prst="rightArrow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sz="1485"/>
              </a:p>
            </p:txBody>
          </p:sp>
          <p:cxnSp>
            <p:nvCxnSpPr>
              <p:cNvPr id="43" name="Straight Arrow Connector 42"/>
              <p:cNvCxnSpPr/>
              <p:nvPr/>
            </p:nvCxnSpPr>
            <p:spPr>
              <a:xfrm>
                <a:off x="4149373" y="3431072"/>
                <a:ext cx="1776047" cy="1224866"/>
              </a:xfrm>
              <a:prstGeom prst="straightConnector1">
                <a:avLst/>
              </a:prstGeom>
              <a:ln w="19050">
                <a:solidFill>
                  <a:schemeClr val="accent2">
                    <a:lumMod val="75000"/>
                  </a:schemeClr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6" name="TextBox 45"/>
              <p:cNvSpPr txBox="1"/>
              <p:nvPr/>
            </p:nvSpPr>
            <p:spPr>
              <a:xfrm>
                <a:off x="5721330" y="3916206"/>
                <a:ext cx="1303220" cy="55974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990" dirty="0">
                    <a:solidFill>
                      <a:schemeClr val="accent5">
                        <a:lumMod val="75000"/>
                      </a:schemeClr>
                    </a:solidFill>
                  </a:rPr>
                  <a:t>Water to bio </a:t>
                </a:r>
              </a:p>
              <a:p>
                <a:pPr algn="ctr"/>
                <a:r>
                  <a:rPr lang="en-US" sz="990" dirty="0">
                    <a:solidFill>
                      <a:schemeClr val="accent5">
                        <a:lumMod val="75000"/>
                      </a:schemeClr>
                    </a:solidFill>
                  </a:rPr>
                  <a:t>treatment</a:t>
                </a:r>
                <a:endParaRPr lang="es-MX" sz="990" dirty="0">
                  <a:solidFill>
                    <a:schemeClr val="accent5">
                      <a:lumMod val="75000"/>
                    </a:schemeClr>
                  </a:solidFill>
                </a:endParaRPr>
              </a:p>
            </p:txBody>
          </p:sp>
          <p:pic>
            <p:nvPicPr>
              <p:cNvPr id="1042" name="Picture 18" descr="Related image">
                <a:hlinkClick r:id="rId9"/>
              </p:cNvPr>
              <p:cNvPicPr>
                <a:picLocks noChangeAspect="1" noChangeArrowheads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9308021">
                <a:off x="1512772" y="1371704"/>
                <a:ext cx="2802965" cy="76461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47" name="TextBox 46"/>
              <p:cNvSpPr txBox="1"/>
              <p:nvPr/>
            </p:nvSpPr>
            <p:spPr>
              <a:xfrm>
                <a:off x="2991732" y="1002071"/>
                <a:ext cx="3851010" cy="5237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907" dirty="0">
                    <a:solidFill>
                      <a:schemeClr val="accent4">
                        <a:lumMod val="50000"/>
                      </a:schemeClr>
                    </a:solidFill>
                  </a:rPr>
                  <a:t>Solids removed are also solar dried (heat treated), </a:t>
                </a:r>
              </a:p>
              <a:p>
                <a:r>
                  <a:rPr lang="en-US" sz="907" dirty="0">
                    <a:solidFill>
                      <a:schemeClr val="accent4">
                        <a:lumMod val="50000"/>
                      </a:schemeClr>
                    </a:solidFill>
                  </a:rPr>
                  <a:t>before fertilizing application, in truck bed.</a:t>
                </a:r>
                <a:endParaRPr lang="es-MX" sz="907" dirty="0">
                  <a:solidFill>
                    <a:schemeClr val="accent4">
                      <a:lumMod val="50000"/>
                    </a:schemeClr>
                  </a:solidFill>
                </a:endParaRPr>
              </a:p>
            </p:txBody>
          </p:sp>
          <p:sp>
            <p:nvSpPr>
              <p:cNvPr id="49" name="24-Point Star 48"/>
              <p:cNvSpPr/>
              <p:nvPr/>
            </p:nvSpPr>
            <p:spPr>
              <a:xfrm>
                <a:off x="1795213" y="606766"/>
                <a:ext cx="896470" cy="896470"/>
              </a:xfrm>
              <a:prstGeom prst="star24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sz="1485"/>
              </a:p>
            </p:txBody>
          </p:sp>
          <p:sp>
            <p:nvSpPr>
              <p:cNvPr id="18" name="Bent Arrow 17"/>
              <p:cNvSpPr/>
              <p:nvPr/>
            </p:nvSpPr>
            <p:spPr>
              <a:xfrm rot="5400000">
                <a:off x="1431674" y="1655298"/>
                <a:ext cx="559629" cy="1746500"/>
              </a:xfrm>
              <a:prstGeom prst="bentArrow">
                <a:avLst>
                  <a:gd name="adj1" fmla="val 31335"/>
                  <a:gd name="adj2" fmla="val 25000"/>
                  <a:gd name="adj3" fmla="val 25000"/>
                  <a:gd name="adj4" fmla="val 43750"/>
                </a:avLst>
              </a:prstGeom>
              <a:gradFill flip="none" rotWithShape="1">
                <a:gsLst>
                  <a:gs pos="0">
                    <a:schemeClr val="accent5">
                      <a:lumMod val="75000"/>
                      <a:shade val="30000"/>
                      <a:satMod val="115000"/>
                    </a:schemeClr>
                  </a:gs>
                  <a:gs pos="50000">
                    <a:schemeClr val="accent5">
                      <a:lumMod val="75000"/>
                      <a:shade val="67500"/>
                      <a:satMod val="115000"/>
                    </a:schemeClr>
                  </a:gs>
                  <a:gs pos="100000">
                    <a:schemeClr val="accent5">
                      <a:lumMod val="75000"/>
                      <a:shade val="100000"/>
                      <a:satMod val="115000"/>
                    </a:schemeClr>
                  </a:gs>
                </a:gsLst>
                <a:lin ang="8100000" scaled="1"/>
                <a:tileRect/>
              </a:gradFill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sz="1485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51" name="Straight Arrow Connector 50"/>
              <p:cNvCxnSpPr/>
              <p:nvPr/>
            </p:nvCxnSpPr>
            <p:spPr>
              <a:xfrm flipV="1">
                <a:off x="4241817" y="2808359"/>
                <a:ext cx="1463957" cy="829176"/>
              </a:xfrm>
              <a:prstGeom prst="straightConnector1">
                <a:avLst/>
              </a:prstGeom>
              <a:ln>
                <a:solidFill>
                  <a:srgbClr val="FF0000"/>
                </a:solidFill>
                <a:prstDash val="dash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3" name="TextBox 52"/>
              <p:cNvSpPr txBox="1"/>
              <p:nvPr/>
            </p:nvSpPr>
            <p:spPr>
              <a:xfrm>
                <a:off x="5673735" y="2648522"/>
                <a:ext cx="1055651" cy="5237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907" dirty="0"/>
                  <a:t>Quick hose</a:t>
                </a:r>
              </a:p>
              <a:p>
                <a:r>
                  <a:rPr lang="en-US" sz="907" dirty="0"/>
                  <a:t> connector</a:t>
                </a:r>
                <a:endParaRPr lang="es-MX" sz="907" dirty="0"/>
              </a:p>
            </p:txBody>
          </p:sp>
          <p:sp>
            <p:nvSpPr>
              <p:cNvPr id="55" name="Rectangle 54"/>
              <p:cNvSpPr/>
              <p:nvPr/>
            </p:nvSpPr>
            <p:spPr>
              <a:xfrm>
                <a:off x="946263" y="2808360"/>
                <a:ext cx="687529" cy="1609668"/>
              </a:xfrm>
              <a:prstGeom prst="rect">
                <a:avLst/>
              </a:prstGeom>
              <a:blipFill>
                <a:blip r:embed="rId8"/>
                <a:tile tx="0" ty="0" sx="100000" sy="100000" flip="none" algn="tl"/>
              </a:blip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sz="1485"/>
              </a:p>
            </p:txBody>
          </p:sp>
          <p:sp>
            <p:nvSpPr>
              <p:cNvPr id="54" name="TextBox 53"/>
              <p:cNvSpPr txBox="1"/>
              <p:nvPr/>
            </p:nvSpPr>
            <p:spPr>
              <a:xfrm>
                <a:off x="734251" y="2378999"/>
                <a:ext cx="1159006" cy="5237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907" dirty="0"/>
                  <a:t>Gradient on </a:t>
                </a:r>
              </a:p>
              <a:p>
                <a:pPr algn="ctr"/>
                <a:r>
                  <a:rPr lang="en-US" sz="907" dirty="0"/>
                  <a:t>parking bay</a:t>
                </a:r>
                <a:endParaRPr lang="es-MX" sz="907" dirty="0"/>
              </a:p>
            </p:txBody>
          </p:sp>
        </p:grpSp>
      </p:grpSp>
      <p:grpSp>
        <p:nvGrpSpPr>
          <p:cNvPr id="5" name="Group 4"/>
          <p:cNvGrpSpPr/>
          <p:nvPr/>
        </p:nvGrpSpPr>
        <p:grpSpPr>
          <a:xfrm>
            <a:off x="7285776" y="3892424"/>
            <a:ext cx="2450479" cy="2194284"/>
            <a:chOff x="2228850" y="4146550"/>
            <a:chExt cx="2959100" cy="2641600"/>
          </a:xfrm>
        </p:grpSpPr>
        <p:sp>
          <p:nvSpPr>
            <p:cNvPr id="4" name="Rectangle 3"/>
            <p:cNvSpPr/>
            <p:nvPr/>
          </p:nvSpPr>
          <p:spPr>
            <a:xfrm>
              <a:off x="2228850" y="4146550"/>
              <a:ext cx="2959100" cy="264160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grpSp>
          <p:nvGrpSpPr>
            <p:cNvPr id="78" name="Group 77"/>
            <p:cNvGrpSpPr/>
            <p:nvPr/>
          </p:nvGrpSpPr>
          <p:grpSpPr>
            <a:xfrm>
              <a:off x="2351028" y="4407171"/>
              <a:ext cx="2789299" cy="1813212"/>
              <a:chOff x="7589256" y="4084711"/>
              <a:chExt cx="3380968" cy="2197832"/>
            </a:xfrm>
          </p:grpSpPr>
          <p:grpSp>
            <p:nvGrpSpPr>
              <p:cNvPr id="63" name="Group 62"/>
              <p:cNvGrpSpPr/>
              <p:nvPr/>
            </p:nvGrpSpPr>
            <p:grpSpPr>
              <a:xfrm>
                <a:off x="7589256" y="4251406"/>
                <a:ext cx="2701430" cy="1937572"/>
                <a:chOff x="7309158" y="1198892"/>
                <a:chExt cx="3506558" cy="2902162"/>
              </a:xfrm>
            </p:grpSpPr>
            <p:grpSp>
              <p:nvGrpSpPr>
                <p:cNvPr id="75" name="Group 74"/>
                <p:cNvGrpSpPr/>
                <p:nvPr/>
              </p:nvGrpSpPr>
              <p:grpSpPr>
                <a:xfrm flipH="1">
                  <a:off x="8677655" y="1198892"/>
                  <a:ext cx="2138061" cy="2063344"/>
                  <a:chOff x="8305707" y="1374588"/>
                  <a:chExt cx="2138061" cy="2063344"/>
                </a:xfrm>
              </p:grpSpPr>
              <p:sp>
                <p:nvSpPr>
                  <p:cNvPr id="76" name="Freeform 75"/>
                  <p:cNvSpPr/>
                  <p:nvPr/>
                </p:nvSpPr>
                <p:spPr>
                  <a:xfrm>
                    <a:off x="8313271" y="1374588"/>
                    <a:ext cx="1524000" cy="1577788"/>
                  </a:xfrm>
                  <a:custGeom>
                    <a:avLst/>
                    <a:gdLst>
                      <a:gd name="connsiteX0" fmla="*/ 0 w 1524000"/>
                      <a:gd name="connsiteY0" fmla="*/ 962212 h 1577788"/>
                      <a:gd name="connsiteX1" fmla="*/ 11953 w 1524000"/>
                      <a:gd name="connsiteY1" fmla="*/ 1577788 h 1577788"/>
                      <a:gd name="connsiteX2" fmla="*/ 1512047 w 1524000"/>
                      <a:gd name="connsiteY2" fmla="*/ 579718 h 1577788"/>
                      <a:gd name="connsiteX3" fmla="*/ 1524000 w 1524000"/>
                      <a:gd name="connsiteY3" fmla="*/ 0 h 1577788"/>
                      <a:gd name="connsiteX4" fmla="*/ 0 w 1524000"/>
                      <a:gd name="connsiteY4" fmla="*/ 962212 h 157778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524000" h="1577788">
                        <a:moveTo>
                          <a:pt x="0" y="962212"/>
                        </a:moveTo>
                        <a:lnTo>
                          <a:pt x="11953" y="1577788"/>
                        </a:lnTo>
                        <a:lnTo>
                          <a:pt x="1512047" y="579718"/>
                        </a:lnTo>
                        <a:lnTo>
                          <a:pt x="1524000" y="0"/>
                        </a:lnTo>
                        <a:lnTo>
                          <a:pt x="0" y="962212"/>
                        </a:lnTo>
                        <a:close/>
                      </a:path>
                    </a:pathLst>
                  </a:custGeom>
                  <a:pattFill prst="lgGrid">
                    <a:fgClr>
                      <a:schemeClr val="bg1">
                        <a:lumMod val="50000"/>
                      </a:schemeClr>
                    </a:fgClr>
                    <a:bgClr>
                      <a:schemeClr val="bg1"/>
                    </a:bgClr>
                  </a:pattFill>
                  <a:ln w="57150">
                    <a:solidFill>
                      <a:schemeClr val="bg1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 sz="1485"/>
                  </a:p>
                </p:txBody>
              </p:sp>
              <p:sp>
                <p:nvSpPr>
                  <p:cNvPr id="77" name="Freeform 76"/>
                  <p:cNvSpPr/>
                  <p:nvPr/>
                </p:nvSpPr>
                <p:spPr>
                  <a:xfrm rot="21153862">
                    <a:off x="8305707" y="2048119"/>
                    <a:ext cx="2138061" cy="1389813"/>
                  </a:xfrm>
                  <a:custGeom>
                    <a:avLst/>
                    <a:gdLst>
                      <a:gd name="connsiteX0" fmla="*/ 0 w 2020047"/>
                      <a:gd name="connsiteY0" fmla="*/ 1004047 h 1769035"/>
                      <a:gd name="connsiteX1" fmla="*/ 1529977 w 2020047"/>
                      <a:gd name="connsiteY1" fmla="*/ 0 h 1769035"/>
                      <a:gd name="connsiteX2" fmla="*/ 2020047 w 2020047"/>
                      <a:gd name="connsiteY2" fmla="*/ 818776 h 1769035"/>
                      <a:gd name="connsiteX3" fmla="*/ 513977 w 2020047"/>
                      <a:gd name="connsiteY3" fmla="*/ 1769035 h 1769035"/>
                      <a:gd name="connsiteX4" fmla="*/ 0 w 2020047"/>
                      <a:gd name="connsiteY4" fmla="*/ 1004047 h 176903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2020047" h="1769035">
                        <a:moveTo>
                          <a:pt x="0" y="1004047"/>
                        </a:moveTo>
                        <a:lnTo>
                          <a:pt x="1529977" y="0"/>
                        </a:lnTo>
                        <a:lnTo>
                          <a:pt x="2020047" y="818776"/>
                        </a:lnTo>
                        <a:lnTo>
                          <a:pt x="513977" y="1769035"/>
                        </a:lnTo>
                        <a:lnTo>
                          <a:pt x="0" y="1004047"/>
                        </a:lnTo>
                        <a:close/>
                      </a:path>
                    </a:pathLst>
                  </a:custGeom>
                  <a:pattFill prst="lgGrid">
                    <a:fgClr>
                      <a:schemeClr val="bg1">
                        <a:lumMod val="50000"/>
                      </a:schemeClr>
                    </a:fgClr>
                    <a:bgClr>
                      <a:schemeClr val="bg1"/>
                    </a:bgClr>
                  </a:pattFill>
                  <a:ln w="57150">
                    <a:solidFill>
                      <a:schemeClr val="bg1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 sz="1485"/>
                  </a:p>
                </p:txBody>
              </p:sp>
            </p:grpSp>
            <p:grpSp>
              <p:nvGrpSpPr>
                <p:cNvPr id="72" name="Group 71"/>
                <p:cNvGrpSpPr/>
                <p:nvPr/>
              </p:nvGrpSpPr>
              <p:grpSpPr>
                <a:xfrm flipH="1">
                  <a:off x="7989031" y="1664629"/>
                  <a:ext cx="2138061" cy="2063344"/>
                  <a:chOff x="8305707" y="1374588"/>
                  <a:chExt cx="2138061" cy="2063344"/>
                </a:xfrm>
              </p:grpSpPr>
              <p:sp>
                <p:nvSpPr>
                  <p:cNvPr id="73" name="Freeform 72"/>
                  <p:cNvSpPr/>
                  <p:nvPr/>
                </p:nvSpPr>
                <p:spPr>
                  <a:xfrm>
                    <a:off x="8313271" y="1374588"/>
                    <a:ext cx="1524000" cy="1577788"/>
                  </a:xfrm>
                  <a:custGeom>
                    <a:avLst/>
                    <a:gdLst>
                      <a:gd name="connsiteX0" fmla="*/ 0 w 1524000"/>
                      <a:gd name="connsiteY0" fmla="*/ 962212 h 1577788"/>
                      <a:gd name="connsiteX1" fmla="*/ 11953 w 1524000"/>
                      <a:gd name="connsiteY1" fmla="*/ 1577788 h 1577788"/>
                      <a:gd name="connsiteX2" fmla="*/ 1512047 w 1524000"/>
                      <a:gd name="connsiteY2" fmla="*/ 579718 h 1577788"/>
                      <a:gd name="connsiteX3" fmla="*/ 1524000 w 1524000"/>
                      <a:gd name="connsiteY3" fmla="*/ 0 h 1577788"/>
                      <a:gd name="connsiteX4" fmla="*/ 0 w 1524000"/>
                      <a:gd name="connsiteY4" fmla="*/ 962212 h 157778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524000" h="1577788">
                        <a:moveTo>
                          <a:pt x="0" y="962212"/>
                        </a:moveTo>
                        <a:lnTo>
                          <a:pt x="11953" y="1577788"/>
                        </a:lnTo>
                        <a:lnTo>
                          <a:pt x="1512047" y="579718"/>
                        </a:lnTo>
                        <a:lnTo>
                          <a:pt x="1524000" y="0"/>
                        </a:lnTo>
                        <a:lnTo>
                          <a:pt x="0" y="962212"/>
                        </a:lnTo>
                        <a:close/>
                      </a:path>
                    </a:pathLst>
                  </a:custGeom>
                  <a:pattFill prst="lgGrid">
                    <a:fgClr>
                      <a:schemeClr val="bg1">
                        <a:lumMod val="50000"/>
                      </a:schemeClr>
                    </a:fgClr>
                    <a:bgClr>
                      <a:schemeClr val="bg1"/>
                    </a:bgClr>
                  </a:pattFill>
                  <a:ln w="57150">
                    <a:solidFill>
                      <a:schemeClr val="bg1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 sz="1485"/>
                  </a:p>
                </p:txBody>
              </p:sp>
              <p:sp>
                <p:nvSpPr>
                  <p:cNvPr id="74" name="Freeform 73"/>
                  <p:cNvSpPr/>
                  <p:nvPr/>
                </p:nvSpPr>
                <p:spPr>
                  <a:xfrm rot="21153862">
                    <a:off x="8305707" y="2048119"/>
                    <a:ext cx="2138061" cy="1389813"/>
                  </a:xfrm>
                  <a:custGeom>
                    <a:avLst/>
                    <a:gdLst>
                      <a:gd name="connsiteX0" fmla="*/ 0 w 2020047"/>
                      <a:gd name="connsiteY0" fmla="*/ 1004047 h 1769035"/>
                      <a:gd name="connsiteX1" fmla="*/ 1529977 w 2020047"/>
                      <a:gd name="connsiteY1" fmla="*/ 0 h 1769035"/>
                      <a:gd name="connsiteX2" fmla="*/ 2020047 w 2020047"/>
                      <a:gd name="connsiteY2" fmla="*/ 818776 h 1769035"/>
                      <a:gd name="connsiteX3" fmla="*/ 513977 w 2020047"/>
                      <a:gd name="connsiteY3" fmla="*/ 1769035 h 1769035"/>
                      <a:gd name="connsiteX4" fmla="*/ 0 w 2020047"/>
                      <a:gd name="connsiteY4" fmla="*/ 1004047 h 176903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2020047" h="1769035">
                        <a:moveTo>
                          <a:pt x="0" y="1004047"/>
                        </a:moveTo>
                        <a:lnTo>
                          <a:pt x="1529977" y="0"/>
                        </a:lnTo>
                        <a:lnTo>
                          <a:pt x="2020047" y="818776"/>
                        </a:lnTo>
                        <a:lnTo>
                          <a:pt x="513977" y="1769035"/>
                        </a:lnTo>
                        <a:lnTo>
                          <a:pt x="0" y="1004047"/>
                        </a:lnTo>
                        <a:close/>
                      </a:path>
                    </a:pathLst>
                  </a:custGeom>
                  <a:pattFill prst="lgGrid">
                    <a:fgClr>
                      <a:schemeClr val="bg1">
                        <a:lumMod val="50000"/>
                      </a:schemeClr>
                    </a:fgClr>
                    <a:bgClr>
                      <a:schemeClr val="bg1"/>
                    </a:bgClr>
                  </a:pattFill>
                  <a:ln w="57150">
                    <a:solidFill>
                      <a:schemeClr val="bg1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 sz="1485"/>
                  </a:p>
                </p:txBody>
              </p:sp>
            </p:grpSp>
            <p:grpSp>
              <p:nvGrpSpPr>
                <p:cNvPr id="61" name="Group 60"/>
                <p:cNvGrpSpPr/>
                <p:nvPr/>
              </p:nvGrpSpPr>
              <p:grpSpPr>
                <a:xfrm flipH="1">
                  <a:off x="7309158" y="2037710"/>
                  <a:ext cx="2138061" cy="2063344"/>
                  <a:chOff x="8305707" y="1374588"/>
                  <a:chExt cx="2138061" cy="2063344"/>
                </a:xfrm>
              </p:grpSpPr>
              <p:sp>
                <p:nvSpPr>
                  <p:cNvPr id="58" name="Freeform 57"/>
                  <p:cNvSpPr/>
                  <p:nvPr/>
                </p:nvSpPr>
                <p:spPr>
                  <a:xfrm>
                    <a:off x="8313271" y="1374588"/>
                    <a:ext cx="1524000" cy="1577788"/>
                  </a:xfrm>
                  <a:custGeom>
                    <a:avLst/>
                    <a:gdLst>
                      <a:gd name="connsiteX0" fmla="*/ 0 w 1524000"/>
                      <a:gd name="connsiteY0" fmla="*/ 962212 h 1577788"/>
                      <a:gd name="connsiteX1" fmla="*/ 11953 w 1524000"/>
                      <a:gd name="connsiteY1" fmla="*/ 1577788 h 1577788"/>
                      <a:gd name="connsiteX2" fmla="*/ 1512047 w 1524000"/>
                      <a:gd name="connsiteY2" fmla="*/ 579718 h 1577788"/>
                      <a:gd name="connsiteX3" fmla="*/ 1524000 w 1524000"/>
                      <a:gd name="connsiteY3" fmla="*/ 0 h 1577788"/>
                      <a:gd name="connsiteX4" fmla="*/ 0 w 1524000"/>
                      <a:gd name="connsiteY4" fmla="*/ 962212 h 157778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524000" h="1577788">
                        <a:moveTo>
                          <a:pt x="0" y="962212"/>
                        </a:moveTo>
                        <a:lnTo>
                          <a:pt x="11953" y="1577788"/>
                        </a:lnTo>
                        <a:lnTo>
                          <a:pt x="1512047" y="579718"/>
                        </a:lnTo>
                        <a:lnTo>
                          <a:pt x="1524000" y="0"/>
                        </a:lnTo>
                        <a:lnTo>
                          <a:pt x="0" y="962212"/>
                        </a:lnTo>
                        <a:close/>
                      </a:path>
                    </a:pathLst>
                  </a:custGeom>
                  <a:pattFill prst="lgGrid">
                    <a:fgClr>
                      <a:schemeClr val="bg1">
                        <a:lumMod val="50000"/>
                      </a:schemeClr>
                    </a:fgClr>
                    <a:bgClr>
                      <a:schemeClr val="bg1"/>
                    </a:bgClr>
                  </a:pattFill>
                  <a:ln w="57150">
                    <a:solidFill>
                      <a:schemeClr val="bg1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 sz="1485"/>
                  </a:p>
                </p:txBody>
              </p:sp>
              <p:sp>
                <p:nvSpPr>
                  <p:cNvPr id="59" name="Freeform 58"/>
                  <p:cNvSpPr/>
                  <p:nvPr/>
                </p:nvSpPr>
                <p:spPr>
                  <a:xfrm rot="21153862">
                    <a:off x="8305707" y="2048119"/>
                    <a:ext cx="2138061" cy="1389813"/>
                  </a:xfrm>
                  <a:custGeom>
                    <a:avLst/>
                    <a:gdLst>
                      <a:gd name="connsiteX0" fmla="*/ 0 w 2020047"/>
                      <a:gd name="connsiteY0" fmla="*/ 1004047 h 1769035"/>
                      <a:gd name="connsiteX1" fmla="*/ 1529977 w 2020047"/>
                      <a:gd name="connsiteY1" fmla="*/ 0 h 1769035"/>
                      <a:gd name="connsiteX2" fmla="*/ 2020047 w 2020047"/>
                      <a:gd name="connsiteY2" fmla="*/ 818776 h 1769035"/>
                      <a:gd name="connsiteX3" fmla="*/ 513977 w 2020047"/>
                      <a:gd name="connsiteY3" fmla="*/ 1769035 h 1769035"/>
                      <a:gd name="connsiteX4" fmla="*/ 0 w 2020047"/>
                      <a:gd name="connsiteY4" fmla="*/ 1004047 h 176903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2020047" h="1769035">
                        <a:moveTo>
                          <a:pt x="0" y="1004047"/>
                        </a:moveTo>
                        <a:lnTo>
                          <a:pt x="1529977" y="0"/>
                        </a:lnTo>
                        <a:lnTo>
                          <a:pt x="2020047" y="818776"/>
                        </a:lnTo>
                        <a:lnTo>
                          <a:pt x="513977" y="1769035"/>
                        </a:lnTo>
                        <a:lnTo>
                          <a:pt x="0" y="1004047"/>
                        </a:lnTo>
                        <a:close/>
                      </a:path>
                    </a:pathLst>
                  </a:custGeom>
                  <a:pattFill prst="lgGrid">
                    <a:fgClr>
                      <a:schemeClr val="bg1">
                        <a:lumMod val="50000"/>
                      </a:schemeClr>
                    </a:fgClr>
                    <a:bgClr>
                      <a:schemeClr val="bg1"/>
                    </a:bgClr>
                  </a:pattFill>
                  <a:ln w="57150">
                    <a:solidFill>
                      <a:schemeClr val="bg1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 sz="1485"/>
                  </a:p>
                </p:txBody>
              </p:sp>
            </p:grpSp>
            <p:sp>
              <p:nvSpPr>
                <p:cNvPr id="62" name="Pentagon 61"/>
                <p:cNvSpPr/>
                <p:nvPr/>
              </p:nvSpPr>
              <p:spPr>
                <a:xfrm>
                  <a:off x="7445706" y="2922875"/>
                  <a:ext cx="1327623" cy="567046"/>
                </a:xfrm>
                <a:prstGeom prst="homePlate">
                  <a:avLst>
                    <a:gd name="adj" fmla="val 81181"/>
                  </a:avLst>
                </a:prstGeom>
                <a:ln>
                  <a:noFill/>
                </a:ln>
                <a:scene3d>
                  <a:camera prst="isometricTopUp"/>
                  <a:lightRig rig="threePt" dir="t"/>
                </a:scene3d>
                <a:sp3d>
                  <a:bevelT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 sz="1485"/>
                </a:p>
              </p:txBody>
            </p:sp>
          </p:grpSp>
          <p:sp>
            <p:nvSpPr>
              <p:cNvPr id="64" name="TextBox 63"/>
              <p:cNvSpPr txBox="1"/>
              <p:nvPr/>
            </p:nvSpPr>
            <p:spPr>
              <a:xfrm>
                <a:off x="7991165" y="6001424"/>
                <a:ext cx="2979059" cy="281119"/>
              </a:xfrm>
              <a:prstGeom prst="rect">
                <a:avLst/>
              </a:prstGeom>
              <a:noFill/>
              <a:scene3d>
                <a:camera prst="isometricRightUp"/>
                <a:lightRig rig="threePt" dir="t"/>
              </a:scene3d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907" dirty="0"/>
                  <a:t>Successive mesh arrangement inside truck’s bed</a:t>
                </a:r>
                <a:endParaRPr lang="es-MX" sz="907" dirty="0"/>
              </a:p>
            </p:txBody>
          </p:sp>
          <p:sp>
            <p:nvSpPr>
              <p:cNvPr id="65" name="Oval 64"/>
              <p:cNvSpPr/>
              <p:nvPr/>
            </p:nvSpPr>
            <p:spPr>
              <a:xfrm rot="19459234">
                <a:off x="10389720" y="4856112"/>
                <a:ext cx="129475" cy="82669"/>
              </a:xfrm>
              <a:prstGeom prst="ellipse">
                <a:avLst/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sz="1485"/>
              </a:p>
            </p:txBody>
          </p:sp>
          <p:cxnSp>
            <p:nvCxnSpPr>
              <p:cNvPr id="67" name="Straight Connector 66"/>
              <p:cNvCxnSpPr/>
              <p:nvPr/>
            </p:nvCxnSpPr>
            <p:spPr>
              <a:xfrm>
                <a:off x="9044033" y="4126045"/>
                <a:ext cx="1454593" cy="793987"/>
              </a:xfrm>
              <a:prstGeom prst="line">
                <a:avLst/>
              </a:prstGeom>
              <a:ln w="38100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6" name="Oval 85"/>
              <p:cNvSpPr/>
              <p:nvPr/>
            </p:nvSpPr>
            <p:spPr>
              <a:xfrm rot="19459234">
                <a:off x="9024476" y="4084711"/>
                <a:ext cx="129475" cy="82669"/>
              </a:xfrm>
              <a:prstGeom prst="ellipse">
                <a:avLst/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sz="1485"/>
              </a:p>
            </p:txBody>
          </p:sp>
          <p:sp>
            <p:nvSpPr>
              <p:cNvPr id="71" name="TextBox 70"/>
              <p:cNvSpPr txBox="1"/>
              <p:nvPr/>
            </p:nvSpPr>
            <p:spPr>
              <a:xfrm>
                <a:off x="9129339" y="4204385"/>
                <a:ext cx="1409088" cy="281119"/>
              </a:xfrm>
              <a:prstGeom prst="rect">
                <a:avLst/>
              </a:prstGeom>
              <a:noFill/>
              <a:scene3d>
                <a:camera prst="isometricLeftDown"/>
                <a:lightRig rig="threePt" dir="t"/>
              </a:scene3d>
            </p:spPr>
            <p:txBody>
              <a:bodyPr wrap="none" rtlCol="0">
                <a:spAutoFit/>
              </a:bodyPr>
              <a:lstStyle/>
              <a:p>
                <a:r>
                  <a:rPr lang="en-US" sz="907" dirty="0"/>
                  <a:t>Pivoting support axis</a:t>
                </a:r>
                <a:endParaRPr lang="es-MX" sz="907" dirty="0"/>
              </a:p>
            </p:txBody>
          </p:sp>
        </p:grpSp>
        <p:cxnSp>
          <p:nvCxnSpPr>
            <p:cNvPr id="57" name="Straight Connector 56"/>
            <p:cNvCxnSpPr/>
            <p:nvPr/>
          </p:nvCxnSpPr>
          <p:spPr>
            <a:xfrm>
              <a:off x="3113476" y="4710954"/>
              <a:ext cx="1200039" cy="655039"/>
            </a:xfrm>
            <a:prstGeom prst="line">
              <a:avLst/>
            </a:prstGeom>
            <a:ln w="381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>
              <a:off x="2690692" y="4902234"/>
              <a:ext cx="1200039" cy="655039"/>
            </a:xfrm>
            <a:prstGeom prst="line">
              <a:avLst/>
            </a:prstGeom>
            <a:ln w="381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6" name="object 10"/>
          <p:cNvSpPr/>
          <p:nvPr/>
        </p:nvSpPr>
        <p:spPr>
          <a:xfrm>
            <a:off x="0" y="-5352"/>
            <a:ext cx="10058399" cy="1450148"/>
          </a:xfrm>
          <a:custGeom>
            <a:avLst/>
            <a:gdLst/>
            <a:ahLst/>
            <a:cxnLst/>
            <a:rect l="l" t="t" r="r" b="b"/>
            <a:pathLst>
              <a:path w="7924800" h="1468120">
                <a:moveTo>
                  <a:pt x="0" y="1468120"/>
                </a:moveTo>
                <a:lnTo>
                  <a:pt x="7924800" y="1468120"/>
                </a:lnTo>
                <a:lnTo>
                  <a:pt x="7924800" y="0"/>
                </a:lnTo>
                <a:lnTo>
                  <a:pt x="0" y="0"/>
                </a:lnTo>
                <a:lnTo>
                  <a:pt x="0" y="1468120"/>
                </a:lnTo>
                <a:close/>
              </a:path>
            </a:pathLst>
          </a:custGeom>
          <a:solidFill>
            <a:schemeClr val="accent5">
              <a:lumMod val="75000"/>
            </a:schemeClr>
          </a:solidFill>
        </p:spPr>
        <p:txBody>
          <a:bodyPr wrap="square" lIns="0" tIns="0" rIns="0" bIns="0" rtlCol="0"/>
          <a:lstStyle/>
          <a:p>
            <a:endParaRPr sz="1222"/>
          </a:p>
        </p:txBody>
      </p:sp>
      <p:sp>
        <p:nvSpPr>
          <p:cNvPr id="68" name="TextBox 67"/>
          <p:cNvSpPr txBox="1"/>
          <p:nvPr/>
        </p:nvSpPr>
        <p:spPr>
          <a:xfrm>
            <a:off x="3072979" y="239275"/>
            <a:ext cx="3837269" cy="12095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31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Waste Water </a:t>
            </a:r>
            <a:r>
              <a:rPr lang="en-US" sz="2310" b="1" dirty="0" err="1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Dehidration</a:t>
            </a:r>
            <a:endParaRPr lang="en-US" sz="165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  <a:p>
            <a:pPr algn="ctr"/>
            <a:r>
              <a:rPr lang="en-US" sz="165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For Waste Water  </a:t>
            </a:r>
            <a:endParaRPr lang="en-US" sz="165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  <a:p>
            <a:pPr algn="ctr"/>
            <a:r>
              <a:rPr lang="en-US" sz="165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Triple tilted – progressive – mobile - filters </a:t>
            </a:r>
          </a:p>
          <a:p>
            <a:pPr algn="ctr"/>
            <a:r>
              <a:rPr lang="en-US" sz="165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and solar drying</a:t>
            </a:r>
            <a:endParaRPr lang="en-US" sz="165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1360282" y="670753"/>
            <a:ext cx="668773" cy="5493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1485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Impact" panose="020B0806030902050204" pitchFamily="34" charset="0"/>
              </a:rPr>
              <a:t>Model</a:t>
            </a:r>
            <a:endParaRPr lang="es-MX" sz="1485" dirty="0">
              <a:solidFill>
                <a:schemeClr val="accent1">
                  <a:lumMod val="20000"/>
                  <a:lumOff val="80000"/>
                </a:schemeClr>
              </a:solidFill>
              <a:latin typeface="Impact" panose="020B0806030902050204" pitchFamily="34" charset="0"/>
            </a:endParaRPr>
          </a:p>
          <a:p>
            <a:pPr algn="ctr"/>
            <a:r>
              <a:rPr lang="en-US" sz="1485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Impact" panose="020B0806030902050204" pitchFamily="34" charset="0"/>
              </a:rPr>
              <a:t>WW</a:t>
            </a:r>
            <a:endParaRPr lang="es-MX" sz="1485" dirty="0">
              <a:solidFill>
                <a:schemeClr val="accent1">
                  <a:lumMod val="20000"/>
                  <a:lumOff val="80000"/>
                </a:schemeClr>
              </a:solidFill>
              <a:latin typeface="Impact" panose="020B0806030902050204" pitchFamily="34" charset="0"/>
            </a:endParaRPr>
          </a:p>
        </p:txBody>
      </p:sp>
      <p:grpSp>
        <p:nvGrpSpPr>
          <p:cNvPr id="70" name="Group 69"/>
          <p:cNvGrpSpPr/>
          <p:nvPr/>
        </p:nvGrpSpPr>
        <p:grpSpPr>
          <a:xfrm>
            <a:off x="-53146" y="0"/>
            <a:ext cx="1935039" cy="1904496"/>
            <a:chOff x="-18326" y="0"/>
            <a:chExt cx="1873107" cy="1841500"/>
          </a:xfrm>
        </p:grpSpPr>
        <p:sp>
          <p:nvSpPr>
            <p:cNvPr id="79" name="Diagonal Stripe 78"/>
            <p:cNvSpPr/>
            <p:nvPr/>
          </p:nvSpPr>
          <p:spPr>
            <a:xfrm>
              <a:off x="13281" y="0"/>
              <a:ext cx="1841500" cy="1841500"/>
            </a:xfrm>
            <a:prstGeom prst="diagStrip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85">
                <a:solidFill>
                  <a:schemeClr val="tx1"/>
                </a:solidFill>
              </a:endParaRPr>
            </a:p>
          </p:txBody>
        </p:sp>
        <p:sp>
          <p:nvSpPr>
            <p:cNvPr id="80" name="TextBox 79"/>
            <p:cNvSpPr txBox="1"/>
            <p:nvPr/>
          </p:nvSpPr>
          <p:spPr>
            <a:xfrm rot="18966816">
              <a:off x="-18326" y="257623"/>
              <a:ext cx="1428518" cy="78902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30" b="1" dirty="0">
                  <a:solidFill>
                    <a:schemeClr val="bg1"/>
                  </a:solidFill>
                  <a:latin typeface="Cambria Math" panose="02040503050406030204" pitchFamily="18" charset="0"/>
                  <a:ea typeface="Cambria Math" panose="02040503050406030204" pitchFamily="18" charset="0"/>
                </a:rPr>
                <a:t>NEW</a:t>
              </a:r>
              <a:endParaRPr lang="en-US" sz="3630" b="1" dirty="0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endParaRPr>
            </a:p>
          </p:txBody>
        </p:sp>
      </p:grpSp>
      <p:grpSp>
        <p:nvGrpSpPr>
          <p:cNvPr id="81" name="Group 80"/>
          <p:cNvGrpSpPr/>
          <p:nvPr/>
        </p:nvGrpSpPr>
        <p:grpSpPr>
          <a:xfrm>
            <a:off x="7289600" y="323125"/>
            <a:ext cx="2473850" cy="1705605"/>
            <a:chOff x="6942017" y="64423"/>
            <a:chExt cx="2462300" cy="1649188"/>
          </a:xfrm>
        </p:grpSpPr>
        <p:sp>
          <p:nvSpPr>
            <p:cNvPr id="82" name="Round Diagonal Corner Rectangle 81"/>
            <p:cNvSpPr/>
            <p:nvPr/>
          </p:nvSpPr>
          <p:spPr>
            <a:xfrm>
              <a:off x="6942017" y="72918"/>
              <a:ext cx="2462300" cy="1640693"/>
            </a:xfrm>
            <a:prstGeom prst="round2DiagRect">
              <a:avLst/>
            </a:prstGeom>
            <a:solidFill>
              <a:schemeClr val="accent5">
                <a:lumMod val="20000"/>
                <a:lumOff val="80000"/>
              </a:schemeClr>
            </a:solidFill>
            <a:effectLst>
              <a:outerShdw blurRad="50800" dist="38100" dir="2700000" sx="102000" sy="102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sz="1485"/>
            </a:p>
          </p:txBody>
        </p:sp>
        <p:grpSp>
          <p:nvGrpSpPr>
            <p:cNvPr id="83" name="Group 82"/>
            <p:cNvGrpSpPr/>
            <p:nvPr/>
          </p:nvGrpSpPr>
          <p:grpSpPr>
            <a:xfrm>
              <a:off x="8572066" y="920750"/>
              <a:ext cx="620902" cy="634405"/>
              <a:chOff x="8201581" y="108660"/>
              <a:chExt cx="620902" cy="634405"/>
            </a:xfrm>
          </p:grpSpPr>
          <p:sp>
            <p:nvSpPr>
              <p:cNvPr id="87" name="Oval 86"/>
              <p:cNvSpPr/>
              <p:nvPr/>
            </p:nvSpPr>
            <p:spPr>
              <a:xfrm>
                <a:off x="8201581" y="108660"/>
                <a:ext cx="620902" cy="631000"/>
              </a:xfrm>
              <a:prstGeom prst="ellipse">
                <a:avLst/>
              </a:prstGeom>
              <a:noFill/>
              <a:ln w="19050">
                <a:solidFill>
                  <a:schemeClr val="tx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85"/>
              </a:p>
            </p:txBody>
          </p:sp>
          <p:sp>
            <p:nvSpPr>
              <p:cNvPr id="88" name="Oval 87"/>
              <p:cNvSpPr/>
              <p:nvPr/>
            </p:nvSpPr>
            <p:spPr>
              <a:xfrm>
                <a:off x="8341147" y="250496"/>
                <a:ext cx="341770" cy="347328"/>
              </a:xfrm>
              <a:prstGeom prst="ellipse">
                <a:avLst/>
              </a:prstGeom>
              <a:noFill/>
              <a:ln w="12700">
                <a:solidFill>
                  <a:schemeClr val="tx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85"/>
              </a:p>
            </p:txBody>
          </p:sp>
          <p:sp>
            <p:nvSpPr>
              <p:cNvPr id="89" name="Oval 88"/>
              <p:cNvSpPr/>
              <p:nvPr/>
            </p:nvSpPr>
            <p:spPr>
              <a:xfrm>
                <a:off x="8414427" y="325534"/>
                <a:ext cx="194096" cy="197252"/>
              </a:xfrm>
              <a:prstGeom prst="ellipse">
                <a:avLst/>
              </a:prstGeom>
              <a:noFill/>
              <a:ln w="12700">
                <a:solidFill>
                  <a:schemeClr val="tx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85"/>
              </a:p>
            </p:txBody>
          </p:sp>
          <p:sp>
            <p:nvSpPr>
              <p:cNvPr id="90" name="Oval 89"/>
              <p:cNvSpPr/>
              <p:nvPr/>
            </p:nvSpPr>
            <p:spPr>
              <a:xfrm>
                <a:off x="8456515" y="367740"/>
                <a:ext cx="111035" cy="112840"/>
              </a:xfrm>
              <a:prstGeom prst="ellipse">
                <a:avLst/>
              </a:prstGeom>
              <a:noFill/>
              <a:ln w="12700">
                <a:solidFill>
                  <a:schemeClr val="tx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85"/>
              </a:p>
            </p:txBody>
          </p:sp>
          <p:sp>
            <p:nvSpPr>
              <p:cNvPr id="91" name="Oval 90"/>
              <p:cNvSpPr/>
              <p:nvPr/>
            </p:nvSpPr>
            <p:spPr>
              <a:xfrm>
                <a:off x="8481721" y="393356"/>
                <a:ext cx="60623" cy="61609"/>
              </a:xfrm>
              <a:prstGeom prst="ellipse">
                <a:avLst/>
              </a:prstGeom>
              <a:solidFill>
                <a:schemeClr val="tx2">
                  <a:lumMod val="75000"/>
                </a:schemeClr>
              </a:solidFill>
              <a:ln w="9525">
                <a:solidFill>
                  <a:schemeClr val="tx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85"/>
              </a:p>
            </p:txBody>
          </p:sp>
          <p:sp>
            <p:nvSpPr>
              <p:cNvPr id="92" name="Oval 91"/>
              <p:cNvSpPr/>
              <p:nvPr/>
            </p:nvSpPr>
            <p:spPr>
              <a:xfrm>
                <a:off x="8492924" y="405307"/>
                <a:ext cx="37103" cy="37706"/>
              </a:xfrm>
              <a:prstGeom prst="ellipse">
                <a:avLst/>
              </a:prstGeom>
              <a:noFill/>
              <a:ln w="5715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85"/>
              </a:p>
            </p:txBody>
          </p:sp>
          <p:sp>
            <p:nvSpPr>
              <p:cNvPr id="93" name="Moon 92"/>
              <p:cNvSpPr/>
              <p:nvPr/>
            </p:nvSpPr>
            <p:spPr>
              <a:xfrm rot="13932904">
                <a:off x="8669780" y="212479"/>
                <a:ext cx="76003" cy="139389"/>
              </a:xfrm>
              <a:prstGeom prst="moon">
                <a:avLst>
                  <a:gd name="adj" fmla="val 28220"/>
                </a:avLst>
              </a:prstGeom>
              <a:solidFill>
                <a:schemeClr val="tx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85"/>
              </a:p>
            </p:txBody>
          </p:sp>
          <p:sp>
            <p:nvSpPr>
              <p:cNvPr id="94" name="Moon 93"/>
              <p:cNvSpPr/>
              <p:nvPr/>
            </p:nvSpPr>
            <p:spPr>
              <a:xfrm rot="7206654">
                <a:off x="8259577" y="246038"/>
                <a:ext cx="86861" cy="137441"/>
              </a:xfrm>
              <a:prstGeom prst="moon">
                <a:avLst>
                  <a:gd name="adj" fmla="val 28220"/>
                </a:avLst>
              </a:prstGeom>
              <a:solidFill>
                <a:schemeClr val="tx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85"/>
              </a:p>
            </p:txBody>
          </p:sp>
          <p:sp>
            <p:nvSpPr>
              <p:cNvPr id="95" name="Moon 94"/>
              <p:cNvSpPr/>
              <p:nvPr/>
            </p:nvSpPr>
            <p:spPr>
              <a:xfrm rot="19698346">
                <a:off x="8523963" y="601409"/>
                <a:ext cx="74787" cy="141656"/>
              </a:xfrm>
              <a:prstGeom prst="moon">
                <a:avLst>
                  <a:gd name="adj" fmla="val 28220"/>
                </a:avLst>
              </a:prstGeom>
              <a:solidFill>
                <a:schemeClr val="tx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85"/>
              </a:p>
            </p:txBody>
          </p:sp>
          <p:sp>
            <p:nvSpPr>
              <p:cNvPr id="96" name="Moon 95"/>
              <p:cNvSpPr/>
              <p:nvPr/>
            </p:nvSpPr>
            <p:spPr>
              <a:xfrm rot="9358406">
                <a:off x="8425618" y="274649"/>
                <a:ext cx="37697" cy="73229"/>
              </a:xfrm>
              <a:prstGeom prst="moon">
                <a:avLst>
                  <a:gd name="adj" fmla="val 44268"/>
                </a:avLst>
              </a:prstGeom>
              <a:solidFill>
                <a:schemeClr val="tx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85"/>
              </a:p>
            </p:txBody>
          </p:sp>
          <p:sp>
            <p:nvSpPr>
              <p:cNvPr id="97" name="Moon 96"/>
              <p:cNvSpPr/>
              <p:nvPr/>
            </p:nvSpPr>
            <p:spPr>
              <a:xfrm rot="14851189">
                <a:off x="8626565" y="369692"/>
                <a:ext cx="38310" cy="72057"/>
              </a:xfrm>
              <a:prstGeom prst="moon">
                <a:avLst>
                  <a:gd name="adj" fmla="val 28220"/>
                </a:avLst>
              </a:prstGeom>
              <a:solidFill>
                <a:schemeClr val="tx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85"/>
              </a:p>
            </p:txBody>
          </p:sp>
          <p:sp>
            <p:nvSpPr>
              <p:cNvPr id="98" name="Moon 97"/>
              <p:cNvSpPr/>
              <p:nvPr/>
            </p:nvSpPr>
            <p:spPr>
              <a:xfrm rot="553664">
                <a:off x="8424957" y="512310"/>
                <a:ext cx="37697" cy="73229"/>
              </a:xfrm>
              <a:prstGeom prst="moon">
                <a:avLst>
                  <a:gd name="adj" fmla="val 28220"/>
                </a:avLst>
              </a:prstGeom>
              <a:solidFill>
                <a:schemeClr val="tx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85"/>
              </a:p>
            </p:txBody>
          </p:sp>
          <p:sp>
            <p:nvSpPr>
              <p:cNvPr id="99" name="Moon 98"/>
              <p:cNvSpPr/>
              <p:nvPr/>
            </p:nvSpPr>
            <p:spPr>
              <a:xfrm rot="10603107">
                <a:off x="8508565" y="327884"/>
                <a:ext cx="19300" cy="39303"/>
              </a:xfrm>
              <a:prstGeom prst="moon">
                <a:avLst>
                  <a:gd name="adj" fmla="val 45956"/>
                </a:avLst>
              </a:prstGeom>
              <a:solidFill>
                <a:schemeClr val="tx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85"/>
              </a:p>
            </p:txBody>
          </p:sp>
          <p:sp>
            <p:nvSpPr>
              <p:cNvPr id="100" name="Oval 99"/>
              <p:cNvSpPr/>
              <p:nvPr/>
            </p:nvSpPr>
            <p:spPr>
              <a:xfrm>
                <a:off x="8639816" y="203325"/>
                <a:ext cx="89502" cy="90958"/>
              </a:xfrm>
              <a:prstGeom prst="ellipse">
                <a:avLst/>
              </a:prstGeom>
              <a:solidFill>
                <a:schemeClr val="tx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85"/>
              </a:p>
            </p:txBody>
          </p:sp>
          <p:sp>
            <p:nvSpPr>
              <p:cNvPr id="101" name="Oval 100"/>
              <p:cNvSpPr/>
              <p:nvPr/>
            </p:nvSpPr>
            <p:spPr>
              <a:xfrm>
                <a:off x="8560470" y="606361"/>
                <a:ext cx="89502" cy="90958"/>
              </a:xfrm>
              <a:prstGeom prst="ellipse">
                <a:avLst/>
              </a:prstGeom>
              <a:solidFill>
                <a:schemeClr val="tx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85"/>
              </a:p>
            </p:txBody>
          </p:sp>
          <p:sp>
            <p:nvSpPr>
              <p:cNvPr id="102" name="Oval 101"/>
              <p:cNvSpPr/>
              <p:nvPr/>
            </p:nvSpPr>
            <p:spPr>
              <a:xfrm>
                <a:off x="8240385" y="296508"/>
                <a:ext cx="83889" cy="85254"/>
              </a:xfrm>
              <a:prstGeom prst="ellipse">
                <a:avLst/>
              </a:prstGeom>
              <a:solidFill>
                <a:schemeClr val="tx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85"/>
              </a:p>
            </p:txBody>
          </p:sp>
          <p:sp>
            <p:nvSpPr>
              <p:cNvPr id="103" name="Oval 102"/>
              <p:cNvSpPr/>
              <p:nvPr/>
            </p:nvSpPr>
            <p:spPr>
              <a:xfrm>
                <a:off x="8580710" y="155845"/>
                <a:ext cx="74459" cy="75670"/>
              </a:xfrm>
              <a:prstGeom prst="ellipse">
                <a:avLst/>
              </a:prstGeom>
              <a:solidFill>
                <a:schemeClr val="tx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85"/>
              </a:p>
            </p:txBody>
          </p:sp>
          <p:sp>
            <p:nvSpPr>
              <p:cNvPr id="104" name="Oval 103"/>
              <p:cNvSpPr/>
              <p:nvPr/>
            </p:nvSpPr>
            <p:spPr>
              <a:xfrm>
                <a:off x="8229978" y="392078"/>
                <a:ext cx="67275" cy="68369"/>
              </a:xfrm>
              <a:prstGeom prst="ellipse">
                <a:avLst/>
              </a:prstGeom>
              <a:solidFill>
                <a:schemeClr val="tx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85"/>
              </a:p>
            </p:txBody>
          </p:sp>
          <p:sp>
            <p:nvSpPr>
              <p:cNvPr id="105" name="Oval 104"/>
              <p:cNvSpPr/>
              <p:nvPr/>
            </p:nvSpPr>
            <p:spPr>
              <a:xfrm>
                <a:off x="8644997" y="564019"/>
                <a:ext cx="74459" cy="75670"/>
              </a:xfrm>
              <a:prstGeom prst="ellipse">
                <a:avLst/>
              </a:prstGeom>
              <a:solidFill>
                <a:schemeClr val="tx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85"/>
              </a:p>
            </p:txBody>
          </p:sp>
          <p:sp>
            <p:nvSpPr>
              <p:cNvPr id="106" name="Oval 105"/>
              <p:cNvSpPr/>
              <p:nvPr/>
            </p:nvSpPr>
            <p:spPr>
              <a:xfrm>
                <a:off x="8532169" y="148465"/>
                <a:ext cx="42659" cy="43353"/>
              </a:xfrm>
              <a:prstGeom prst="ellipse">
                <a:avLst/>
              </a:prstGeom>
              <a:solidFill>
                <a:schemeClr val="tx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85"/>
              </a:p>
            </p:txBody>
          </p:sp>
          <p:sp>
            <p:nvSpPr>
              <p:cNvPr id="107" name="Oval 106"/>
              <p:cNvSpPr/>
              <p:nvPr/>
            </p:nvSpPr>
            <p:spPr>
              <a:xfrm>
                <a:off x="8251347" y="470763"/>
                <a:ext cx="42659" cy="43353"/>
              </a:xfrm>
              <a:prstGeom prst="ellipse">
                <a:avLst/>
              </a:prstGeom>
              <a:solidFill>
                <a:schemeClr val="tx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85"/>
              </a:p>
            </p:txBody>
          </p:sp>
          <p:sp>
            <p:nvSpPr>
              <p:cNvPr id="108" name="Oval 107"/>
              <p:cNvSpPr/>
              <p:nvPr/>
            </p:nvSpPr>
            <p:spPr>
              <a:xfrm>
                <a:off x="8706957" y="519821"/>
                <a:ext cx="42659" cy="43353"/>
              </a:xfrm>
              <a:prstGeom prst="ellipse">
                <a:avLst/>
              </a:prstGeom>
              <a:solidFill>
                <a:schemeClr val="tx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85"/>
              </a:p>
            </p:txBody>
          </p:sp>
          <p:sp>
            <p:nvSpPr>
              <p:cNvPr id="109" name="Oval 108"/>
              <p:cNvSpPr/>
              <p:nvPr/>
            </p:nvSpPr>
            <p:spPr>
              <a:xfrm>
                <a:off x="8485213" y="152574"/>
                <a:ext cx="34415" cy="34975"/>
              </a:xfrm>
              <a:prstGeom prst="ellipse">
                <a:avLst/>
              </a:prstGeom>
              <a:solidFill>
                <a:schemeClr val="tx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85"/>
              </a:p>
            </p:txBody>
          </p:sp>
          <p:sp>
            <p:nvSpPr>
              <p:cNvPr id="110" name="Oval 109"/>
              <p:cNvSpPr/>
              <p:nvPr/>
            </p:nvSpPr>
            <p:spPr>
              <a:xfrm>
                <a:off x="8274109" y="527650"/>
                <a:ext cx="34415" cy="34975"/>
              </a:xfrm>
              <a:prstGeom prst="ellipse">
                <a:avLst/>
              </a:prstGeom>
              <a:solidFill>
                <a:schemeClr val="tx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85"/>
              </a:p>
            </p:txBody>
          </p:sp>
          <p:sp>
            <p:nvSpPr>
              <p:cNvPr id="111" name="Oval 110"/>
              <p:cNvSpPr/>
              <p:nvPr/>
            </p:nvSpPr>
            <p:spPr>
              <a:xfrm>
                <a:off x="8729422" y="475521"/>
                <a:ext cx="34415" cy="34975"/>
              </a:xfrm>
              <a:prstGeom prst="ellipse">
                <a:avLst/>
              </a:prstGeom>
              <a:solidFill>
                <a:schemeClr val="tx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85"/>
              </a:p>
            </p:txBody>
          </p:sp>
          <p:sp>
            <p:nvSpPr>
              <p:cNvPr id="112" name="Oval 111"/>
              <p:cNvSpPr/>
              <p:nvPr/>
            </p:nvSpPr>
            <p:spPr>
              <a:xfrm>
                <a:off x="8454326" y="164266"/>
                <a:ext cx="22025" cy="22384"/>
              </a:xfrm>
              <a:prstGeom prst="ellipse">
                <a:avLst/>
              </a:prstGeom>
              <a:solidFill>
                <a:schemeClr val="tx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85"/>
              </a:p>
            </p:txBody>
          </p:sp>
          <p:sp>
            <p:nvSpPr>
              <p:cNvPr id="113" name="Oval 112"/>
              <p:cNvSpPr/>
              <p:nvPr/>
            </p:nvSpPr>
            <p:spPr>
              <a:xfrm>
                <a:off x="8304643" y="568774"/>
                <a:ext cx="22025" cy="22384"/>
              </a:xfrm>
              <a:prstGeom prst="ellipse">
                <a:avLst/>
              </a:prstGeom>
              <a:solidFill>
                <a:schemeClr val="tx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85"/>
              </a:p>
            </p:txBody>
          </p:sp>
          <p:sp>
            <p:nvSpPr>
              <p:cNvPr id="114" name="Oval 113"/>
              <p:cNvSpPr/>
              <p:nvPr/>
            </p:nvSpPr>
            <p:spPr>
              <a:xfrm>
                <a:off x="8740755" y="440329"/>
                <a:ext cx="22025" cy="22384"/>
              </a:xfrm>
              <a:prstGeom prst="ellipse">
                <a:avLst/>
              </a:prstGeom>
              <a:solidFill>
                <a:schemeClr val="tx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85"/>
              </a:p>
            </p:txBody>
          </p:sp>
          <p:sp>
            <p:nvSpPr>
              <p:cNvPr id="115" name="Oval 114"/>
              <p:cNvSpPr/>
              <p:nvPr/>
            </p:nvSpPr>
            <p:spPr>
              <a:xfrm>
                <a:off x="8434934" y="174228"/>
                <a:ext cx="10530" cy="10701"/>
              </a:xfrm>
              <a:prstGeom prst="ellipse">
                <a:avLst/>
              </a:prstGeom>
              <a:solidFill>
                <a:schemeClr val="tx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85"/>
              </a:p>
            </p:txBody>
          </p:sp>
          <p:sp>
            <p:nvSpPr>
              <p:cNvPr id="116" name="Oval 115"/>
              <p:cNvSpPr/>
              <p:nvPr/>
            </p:nvSpPr>
            <p:spPr>
              <a:xfrm>
                <a:off x="8327316" y="596504"/>
                <a:ext cx="10530" cy="10701"/>
              </a:xfrm>
              <a:prstGeom prst="ellipse">
                <a:avLst/>
              </a:prstGeom>
              <a:solidFill>
                <a:schemeClr val="tx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85"/>
              </a:p>
            </p:txBody>
          </p:sp>
          <p:sp>
            <p:nvSpPr>
              <p:cNvPr id="117" name="Oval 116"/>
              <p:cNvSpPr/>
              <p:nvPr/>
            </p:nvSpPr>
            <p:spPr>
              <a:xfrm>
                <a:off x="8746503" y="419615"/>
                <a:ext cx="10530" cy="10701"/>
              </a:xfrm>
              <a:prstGeom prst="ellipse">
                <a:avLst/>
              </a:prstGeom>
              <a:solidFill>
                <a:schemeClr val="tx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85"/>
              </a:p>
            </p:txBody>
          </p:sp>
          <p:sp>
            <p:nvSpPr>
              <p:cNvPr id="118" name="Oval 117"/>
              <p:cNvSpPr/>
              <p:nvPr/>
            </p:nvSpPr>
            <p:spPr>
              <a:xfrm>
                <a:off x="8613585" y="361023"/>
                <a:ext cx="47494" cy="48267"/>
              </a:xfrm>
              <a:prstGeom prst="ellipse">
                <a:avLst/>
              </a:prstGeom>
              <a:solidFill>
                <a:schemeClr val="tx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85"/>
              </a:p>
            </p:txBody>
          </p:sp>
          <p:sp>
            <p:nvSpPr>
              <p:cNvPr id="119" name="Oval 118"/>
              <p:cNvSpPr/>
              <p:nvPr/>
            </p:nvSpPr>
            <p:spPr>
              <a:xfrm>
                <a:off x="8397970" y="300746"/>
                <a:ext cx="47494" cy="48267"/>
              </a:xfrm>
              <a:prstGeom prst="ellipse">
                <a:avLst/>
              </a:prstGeom>
              <a:solidFill>
                <a:schemeClr val="tx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85"/>
              </a:p>
            </p:txBody>
          </p:sp>
          <p:sp>
            <p:nvSpPr>
              <p:cNvPr id="120" name="Oval 119"/>
              <p:cNvSpPr/>
              <p:nvPr/>
            </p:nvSpPr>
            <p:spPr>
              <a:xfrm>
                <a:off x="8450377" y="526155"/>
                <a:ext cx="47494" cy="48267"/>
              </a:xfrm>
              <a:prstGeom prst="ellipse">
                <a:avLst/>
              </a:prstGeom>
              <a:solidFill>
                <a:schemeClr val="tx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85"/>
              </a:p>
            </p:txBody>
          </p:sp>
          <p:sp>
            <p:nvSpPr>
              <p:cNvPr id="121" name="Oval 120"/>
              <p:cNvSpPr/>
              <p:nvPr/>
            </p:nvSpPr>
            <p:spPr>
              <a:xfrm>
                <a:off x="8509041" y="537530"/>
                <a:ext cx="35486" cy="36063"/>
              </a:xfrm>
              <a:prstGeom prst="ellipse">
                <a:avLst/>
              </a:prstGeom>
              <a:solidFill>
                <a:schemeClr val="tx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85"/>
              </a:p>
            </p:txBody>
          </p:sp>
          <p:sp>
            <p:nvSpPr>
              <p:cNvPr id="122" name="Oval 121"/>
              <p:cNvSpPr/>
              <p:nvPr/>
            </p:nvSpPr>
            <p:spPr>
              <a:xfrm>
                <a:off x="8595842" y="323265"/>
                <a:ext cx="35486" cy="36063"/>
              </a:xfrm>
              <a:prstGeom prst="ellipse">
                <a:avLst/>
              </a:prstGeom>
              <a:solidFill>
                <a:schemeClr val="tx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85"/>
              </a:p>
            </p:txBody>
          </p:sp>
          <p:sp>
            <p:nvSpPr>
              <p:cNvPr id="123" name="Oval 122"/>
              <p:cNvSpPr/>
              <p:nvPr/>
            </p:nvSpPr>
            <p:spPr>
              <a:xfrm>
                <a:off x="8372003" y="347867"/>
                <a:ext cx="35486" cy="36063"/>
              </a:xfrm>
              <a:prstGeom prst="ellipse">
                <a:avLst/>
              </a:prstGeom>
              <a:solidFill>
                <a:schemeClr val="tx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85"/>
              </a:p>
            </p:txBody>
          </p:sp>
          <p:sp>
            <p:nvSpPr>
              <p:cNvPr id="124" name="Oval 123"/>
              <p:cNvSpPr/>
              <p:nvPr/>
            </p:nvSpPr>
            <p:spPr>
              <a:xfrm>
                <a:off x="8360731" y="385156"/>
                <a:ext cx="26464" cy="26894"/>
              </a:xfrm>
              <a:prstGeom prst="ellipse">
                <a:avLst/>
              </a:prstGeom>
              <a:solidFill>
                <a:schemeClr val="tx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85"/>
              </a:p>
            </p:txBody>
          </p:sp>
          <p:sp>
            <p:nvSpPr>
              <p:cNvPr id="125" name="Oval 124"/>
              <p:cNvSpPr/>
              <p:nvPr/>
            </p:nvSpPr>
            <p:spPr>
              <a:xfrm>
                <a:off x="8570170" y="298710"/>
                <a:ext cx="26464" cy="26894"/>
              </a:xfrm>
              <a:prstGeom prst="ellipse">
                <a:avLst/>
              </a:prstGeom>
              <a:solidFill>
                <a:schemeClr val="tx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85"/>
              </a:p>
            </p:txBody>
          </p:sp>
          <p:sp>
            <p:nvSpPr>
              <p:cNvPr id="126" name="Oval 125"/>
              <p:cNvSpPr/>
              <p:nvPr/>
            </p:nvSpPr>
            <p:spPr>
              <a:xfrm>
                <a:off x="8556213" y="526924"/>
                <a:ext cx="26464" cy="26894"/>
              </a:xfrm>
              <a:prstGeom prst="ellipse">
                <a:avLst/>
              </a:prstGeom>
              <a:solidFill>
                <a:schemeClr val="tx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85"/>
              </a:p>
            </p:txBody>
          </p:sp>
          <p:sp>
            <p:nvSpPr>
              <p:cNvPr id="127" name="Oval 126"/>
              <p:cNvSpPr/>
              <p:nvPr/>
            </p:nvSpPr>
            <p:spPr>
              <a:xfrm>
                <a:off x="8361485" y="415397"/>
                <a:ext cx="17245" cy="17525"/>
              </a:xfrm>
              <a:prstGeom prst="ellipse">
                <a:avLst/>
              </a:prstGeom>
              <a:solidFill>
                <a:schemeClr val="tx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85"/>
              </a:p>
            </p:txBody>
          </p:sp>
          <p:sp>
            <p:nvSpPr>
              <p:cNvPr id="128" name="Oval 127"/>
              <p:cNvSpPr/>
              <p:nvPr/>
            </p:nvSpPr>
            <p:spPr>
              <a:xfrm>
                <a:off x="8550144" y="288915"/>
                <a:ext cx="17245" cy="17525"/>
              </a:xfrm>
              <a:prstGeom prst="ellipse">
                <a:avLst/>
              </a:prstGeom>
              <a:solidFill>
                <a:schemeClr val="tx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85"/>
              </a:p>
            </p:txBody>
          </p:sp>
          <p:sp>
            <p:nvSpPr>
              <p:cNvPr id="129" name="Oval 128"/>
              <p:cNvSpPr/>
              <p:nvPr/>
            </p:nvSpPr>
            <p:spPr>
              <a:xfrm>
                <a:off x="8591976" y="512539"/>
                <a:ext cx="17245" cy="17525"/>
              </a:xfrm>
              <a:prstGeom prst="ellipse">
                <a:avLst/>
              </a:prstGeom>
              <a:solidFill>
                <a:schemeClr val="tx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85"/>
              </a:p>
            </p:txBody>
          </p:sp>
          <p:sp>
            <p:nvSpPr>
              <p:cNvPr id="130" name="Oval 129"/>
              <p:cNvSpPr/>
              <p:nvPr/>
            </p:nvSpPr>
            <p:spPr>
              <a:xfrm>
                <a:off x="8533259" y="284247"/>
                <a:ext cx="11268" cy="11451"/>
              </a:xfrm>
              <a:prstGeom prst="ellipse">
                <a:avLst/>
              </a:prstGeom>
              <a:solidFill>
                <a:schemeClr val="tx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85"/>
              </a:p>
            </p:txBody>
          </p:sp>
          <p:sp>
            <p:nvSpPr>
              <p:cNvPr id="131" name="Oval 130"/>
              <p:cNvSpPr/>
              <p:nvPr/>
            </p:nvSpPr>
            <p:spPr>
              <a:xfrm>
                <a:off x="8370107" y="439759"/>
                <a:ext cx="11268" cy="11451"/>
              </a:xfrm>
              <a:prstGeom prst="ellipse">
                <a:avLst/>
              </a:prstGeom>
              <a:solidFill>
                <a:schemeClr val="tx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85"/>
              </a:p>
            </p:txBody>
          </p:sp>
          <p:sp>
            <p:nvSpPr>
              <p:cNvPr id="132" name="Oval 131"/>
              <p:cNvSpPr/>
              <p:nvPr/>
            </p:nvSpPr>
            <p:spPr>
              <a:xfrm>
                <a:off x="8607888" y="497323"/>
                <a:ext cx="11268" cy="11451"/>
              </a:xfrm>
              <a:prstGeom prst="ellipse">
                <a:avLst/>
              </a:prstGeom>
              <a:solidFill>
                <a:schemeClr val="tx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85"/>
              </a:p>
            </p:txBody>
          </p:sp>
          <p:sp>
            <p:nvSpPr>
              <p:cNvPr id="133" name="Oval 132"/>
              <p:cNvSpPr/>
              <p:nvPr/>
            </p:nvSpPr>
            <p:spPr>
              <a:xfrm>
                <a:off x="8440199" y="461053"/>
                <a:ext cx="19783" cy="20104"/>
              </a:xfrm>
              <a:prstGeom prst="ellipse">
                <a:avLst/>
              </a:prstGeom>
              <a:solidFill>
                <a:schemeClr val="tx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85"/>
              </a:p>
            </p:txBody>
          </p:sp>
          <p:sp>
            <p:nvSpPr>
              <p:cNvPr id="134" name="Oval 133"/>
              <p:cNvSpPr/>
              <p:nvPr/>
            </p:nvSpPr>
            <p:spPr>
              <a:xfrm>
                <a:off x="8483557" y="342406"/>
                <a:ext cx="19783" cy="20104"/>
              </a:xfrm>
              <a:prstGeom prst="ellipse">
                <a:avLst/>
              </a:prstGeom>
              <a:solidFill>
                <a:schemeClr val="tx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85"/>
              </a:p>
            </p:txBody>
          </p:sp>
          <p:sp>
            <p:nvSpPr>
              <p:cNvPr id="135" name="Moon 134"/>
              <p:cNvSpPr/>
              <p:nvPr/>
            </p:nvSpPr>
            <p:spPr>
              <a:xfrm rot="16003107">
                <a:off x="8579207" y="418596"/>
                <a:ext cx="19614" cy="38674"/>
              </a:xfrm>
              <a:prstGeom prst="moon">
                <a:avLst>
                  <a:gd name="adj" fmla="val 45956"/>
                </a:avLst>
              </a:prstGeom>
              <a:solidFill>
                <a:schemeClr val="tx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85"/>
              </a:p>
            </p:txBody>
          </p:sp>
          <p:sp>
            <p:nvSpPr>
              <p:cNvPr id="136" name="Moon 135"/>
              <p:cNvSpPr/>
              <p:nvPr/>
            </p:nvSpPr>
            <p:spPr>
              <a:xfrm rot="2930490">
                <a:off x="8428454" y="434149"/>
                <a:ext cx="23489" cy="39561"/>
              </a:xfrm>
              <a:prstGeom prst="moon">
                <a:avLst>
                  <a:gd name="adj" fmla="val 45956"/>
                </a:avLst>
              </a:prstGeom>
              <a:solidFill>
                <a:schemeClr val="tx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85"/>
              </a:p>
            </p:txBody>
          </p:sp>
          <p:sp>
            <p:nvSpPr>
              <p:cNvPr id="137" name="Oval 136"/>
              <p:cNvSpPr/>
              <p:nvPr/>
            </p:nvSpPr>
            <p:spPr>
              <a:xfrm>
                <a:off x="8573897" y="408314"/>
                <a:ext cx="19783" cy="20104"/>
              </a:xfrm>
              <a:prstGeom prst="ellipse">
                <a:avLst/>
              </a:prstGeom>
              <a:solidFill>
                <a:schemeClr val="tx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85"/>
              </a:p>
            </p:txBody>
          </p:sp>
          <p:sp>
            <p:nvSpPr>
              <p:cNvPr id="138" name="Oval 137"/>
              <p:cNvSpPr/>
              <p:nvPr/>
            </p:nvSpPr>
            <p:spPr>
              <a:xfrm>
                <a:off x="8574570" y="387441"/>
                <a:ext cx="10893" cy="11070"/>
              </a:xfrm>
              <a:prstGeom prst="ellipse">
                <a:avLst/>
              </a:prstGeom>
              <a:solidFill>
                <a:schemeClr val="tx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85"/>
              </a:p>
            </p:txBody>
          </p:sp>
          <p:sp>
            <p:nvSpPr>
              <p:cNvPr id="139" name="Oval 138"/>
              <p:cNvSpPr/>
              <p:nvPr/>
            </p:nvSpPr>
            <p:spPr>
              <a:xfrm>
                <a:off x="8464022" y="357415"/>
                <a:ext cx="10893" cy="11070"/>
              </a:xfrm>
              <a:prstGeom prst="ellipse">
                <a:avLst/>
              </a:prstGeom>
              <a:solidFill>
                <a:schemeClr val="tx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85"/>
              </a:p>
            </p:txBody>
          </p:sp>
          <p:sp>
            <p:nvSpPr>
              <p:cNvPr id="140" name="Oval 139"/>
              <p:cNvSpPr/>
              <p:nvPr/>
            </p:nvSpPr>
            <p:spPr>
              <a:xfrm>
                <a:off x="8462274" y="481449"/>
                <a:ext cx="10893" cy="11070"/>
              </a:xfrm>
              <a:prstGeom prst="ellipse">
                <a:avLst/>
              </a:prstGeom>
              <a:solidFill>
                <a:schemeClr val="tx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85"/>
              </a:p>
            </p:txBody>
          </p:sp>
          <p:sp>
            <p:nvSpPr>
              <p:cNvPr id="141" name="Oval 140"/>
              <p:cNvSpPr/>
              <p:nvPr/>
            </p:nvSpPr>
            <p:spPr>
              <a:xfrm>
                <a:off x="8477766" y="493321"/>
                <a:ext cx="7447" cy="7568"/>
              </a:xfrm>
              <a:prstGeom prst="ellipse">
                <a:avLst/>
              </a:prstGeom>
              <a:solidFill>
                <a:schemeClr val="tx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85"/>
              </a:p>
            </p:txBody>
          </p:sp>
          <p:sp>
            <p:nvSpPr>
              <p:cNvPr id="142" name="Oval 141"/>
              <p:cNvSpPr/>
              <p:nvPr/>
            </p:nvSpPr>
            <p:spPr>
              <a:xfrm>
                <a:off x="8571021" y="374298"/>
                <a:ext cx="7447" cy="7568"/>
              </a:xfrm>
              <a:prstGeom prst="ellipse">
                <a:avLst/>
              </a:prstGeom>
              <a:solidFill>
                <a:schemeClr val="tx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85"/>
              </a:p>
            </p:txBody>
          </p:sp>
          <p:sp>
            <p:nvSpPr>
              <p:cNvPr id="143" name="Oval 142"/>
              <p:cNvSpPr/>
              <p:nvPr/>
            </p:nvSpPr>
            <p:spPr>
              <a:xfrm>
                <a:off x="8450090" y="372778"/>
                <a:ext cx="7447" cy="7568"/>
              </a:xfrm>
              <a:prstGeom prst="ellipse">
                <a:avLst/>
              </a:prstGeom>
              <a:solidFill>
                <a:schemeClr val="tx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85"/>
              </a:p>
            </p:txBody>
          </p:sp>
          <p:sp>
            <p:nvSpPr>
              <p:cNvPr id="144" name="Oval 143"/>
              <p:cNvSpPr/>
              <p:nvPr/>
            </p:nvSpPr>
            <p:spPr>
              <a:xfrm>
                <a:off x="8504654" y="417468"/>
                <a:ext cx="14756" cy="14996"/>
              </a:xfrm>
              <a:prstGeom prst="ellipse">
                <a:avLst/>
              </a:prstGeom>
              <a:solidFill>
                <a:schemeClr val="tx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85"/>
              </a:p>
            </p:txBody>
          </p:sp>
          <p:sp>
            <p:nvSpPr>
              <p:cNvPr id="145" name="Moon 144"/>
              <p:cNvSpPr/>
              <p:nvPr/>
            </p:nvSpPr>
            <p:spPr>
              <a:xfrm rot="17437243">
                <a:off x="8544621" y="435222"/>
                <a:ext cx="11046" cy="21464"/>
              </a:xfrm>
              <a:prstGeom prst="moon">
                <a:avLst>
                  <a:gd name="adj" fmla="val 45956"/>
                </a:avLst>
              </a:prstGeom>
              <a:solidFill>
                <a:schemeClr val="tx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85"/>
              </a:p>
            </p:txBody>
          </p:sp>
          <p:sp>
            <p:nvSpPr>
              <p:cNvPr id="146" name="Moon 145"/>
              <p:cNvSpPr/>
              <p:nvPr/>
            </p:nvSpPr>
            <p:spPr>
              <a:xfrm rot="11784045">
                <a:off x="8517722" y="371833"/>
                <a:ext cx="10946" cy="22673"/>
              </a:xfrm>
              <a:prstGeom prst="moon">
                <a:avLst>
                  <a:gd name="adj" fmla="val 45956"/>
                </a:avLst>
              </a:prstGeom>
              <a:solidFill>
                <a:schemeClr val="tx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85"/>
              </a:p>
            </p:txBody>
          </p:sp>
          <p:sp>
            <p:nvSpPr>
              <p:cNvPr id="147" name="Moon 146"/>
              <p:cNvSpPr/>
              <p:nvPr/>
            </p:nvSpPr>
            <p:spPr>
              <a:xfrm rot="4973396">
                <a:off x="8464398" y="413753"/>
                <a:ext cx="9853" cy="22367"/>
              </a:xfrm>
              <a:prstGeom prst="moon">
                <a:avLst>
                  <a:gd name="adj" fmla="val 45956"/>
                </a:avLst>
              </a:prstGeom>
              <a:solidFill>
                <a:schemeClr val="tx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85"/>
              </a:p>
            </p:txBody>
          </p:sp>
          <p:sp>
            <p:nvSpPr>
              <p:cNvPr id="148" name="Oval 147"/>
              <p:cNvSpPr/>
              <p:nvPr/>
            </p:nvSpPr>
            <p:spPr>
              <a:xfrm>
                <a:off x="8503340" y="375579"/>
                <a:ext cx="12167" cy="12364"/>
              </a:xfrm>
              <a:prstGeom prst="ellipse">
                <a:avLst/>
              </a:prstGeom>
              <a:solidFill>
                <a:schemeClr val="tx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85"/>
              </a:p>
            </p:txBody>
          </p:sp>
          <p:sp>
            <p:nvSpPr>
              <p:cNvPr id="149" name="Oval 148"/>
              <p:cNvSpPr/>
              <p:nvPr/>
            </p:nvSpPr>
            <p:spPr>
              <a:xfrm>
                <a:off x="8547483" y="427392"/>
                <a:ext cx="12167" cy="12364"/>
              </a:xfrm>
              <a:prstGeom prst="ellipse">
                <a:avLst/>
              </a:prstGeom>
              <a:solidFill>
                <a:schemeClr val="tx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85"/>
              </a:p>
            </p:txBody>
          </p:sp>
          <p:sp>
            <p:nvSpPr>
              <p:cNvPr id="150" name="Oval 149"/>
              <p:cNvSpPr/>
              <p:nvPr/>
            </p:nvSpPr>
            <p:spPr>
              <a:xfrm>
                <a:off x="8464107" y="430118"/>
                <a:ext cx="12167" cy="12364"/>
              </a:xfrm>
              <a:prstGeom prst="ellipse">
                <a:avLst/>
              </a:prstGeom>
              <a:solidFill>
                <a:schemeClr val="tx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85"/>
              </a:p>
            </p:txBody>
          </p:sp>
        </p:grpSp>
        <p:sp>
          <p:nvSpPr>
            <p:cNvPr id="84" name="TextBox 83"/>
            <p:cNvSpPr txBox="1"/>
            <p:nvPr/>
          </p:nvSpPr>
          <p:spPr>
            <a:xfrm>
              <a:off x="6975647" y="64423"/>
              <a:ext cx="1900582" cy="65396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640" dirty="0">
                  <a:solidFill>
                    <a:schemeClr val="tx2">
                      <a:lumMod val="50000"/>
                    </a:schemeClr>
                  </a:solidFill>
                  <a:latin typeface="Impact" panose="020B0806030902050204" pitchFamily="34" charset="0"/>
                </a:rPr>
                <a:t>        </a:t>
              </a:r>
              <a:r>
                <a:rPr lang="en-US" sz="2640" dirty="0" smtClean="0">
                  <a:solidFill>
                    <a:schemeClr val="tx2">
                      <a:lumMod val="50000"/>
                    </a:schemeClr>
                  </a:solidFill>
                  <a:latin typeface="Impact" panose="020B0806030902050204" pitchFamily="34" charset="0"/>
                </a:rPr>
                <a:t>Blue  Fin</a:t>
              </a:r>
            </a:p>
            <a:p>
              <a:pPr algn="ctr"/>
              <a:r>
                <a:rPr lang="en-US" sz="1155" b="1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       Water </a:t>
              </a:r>
              <a:r>
                <a:rPr lang="en-US" sz="1155" b="1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Technology</a:t>
              </a:r>
            </a:p>
          </p:txBody>
        </p:sp>
        <p:sp>
          <p:nvSpPr>
            <p:cNvPr id="85" name="Rectangle 84"/>
            <p:cNvSpPr/>
            <p:nvPr/>
          </p:nvSpPr>
          <p:spPr>
            <a:xfrm>
              <a:off x="7080047" y="897903"/>
              <a:ext cx="1600842" cy="72747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825" dirty="0">
                  <a:solidFill>
                    <a:schemeClr val="accent5">
                      <a:lumMod val="75000"/>
                    </a:schemeClr>
                  </a:solidFill>
                </a:rPr>
                <a:t>Tel</a:t>
              </a:r>
              <a:r>
                <a:rPr lang="en-US" sz="825" dirty="0">
                  <a:solidFill>
                    <a:schemeClr val="accent5">
                      <a:lumMod val="75000"/>
                    </a:schemeClr>
                  </a:solidFill>
                </a:rPr>
                <a:t>:  210 485 4326</a:t>
              </a:r>
            </a:p>
            <a:p>
              <a:r>
                <a:rPr lang="en-US" sz="825" dirty="0">
                  <a:solidFill>
                    <a:schemeClr val="accent5">
                      <a:lumMod val="75000"/>
                    </a:schemeClr>
                  </a:solidFill>
                </a:rPr>
                <a:t>Fax: 210 247 </a:t>
              </a:r>
              <a:r>
                <a:rPr lang="en-US" sz="825" dirty="0">
                  <a:solidFill>
                    <a:schemeClr val="accent5">
                      <a:lumMod val="75000"/>
                    </a:schemeClr>
                  </a:solidFill>
                </a:rPr>
                <a:t>9499</a:t>
              </a:r>
            </a:p>
            <a:p>
              <a:r>
                <a:rPr lang="en-US" sz="825" dirty="0">
                  <a:solidFill>
                    <a:schemeClr val="accent5">
                      <a:lumMod val="75000"/>
                    </a:schemeClr>
                  </a:solidFill>
                </a:rPr>
                <a:t>San Antonio, TX, USA</a:t>
              </a:r>
            </a:p>
            <a:p>
              <a:r>
                <a:rPr lang="en-US" sz="825" dirty="0">
                  <a:solidFill>
                    <a:schemeClr val="accent5">
                      <a:lumMod val="75000"/>
                    </a:schemeClr>
                  </a:solidFill>
                </a:rPr>
                <a:t>Sales@BlueFinWater.com</a:t>
              </a:r>
              <a:endParaRPr lang="en-US" sz="825" dirty="0">
                <a:solidFill>
                  <a:schemeClr val="accent5">
                    <a:lumMod val="75000"/>
                  </a:schemeClr>
                </a:solidFill>
              </a:endParaRPr>
            </a:p>
          </p:txBody>
        </p:sp>
      </p:grpSp>
      <p:sp>
        <p:nvSpPr>
          <p:cNvPr id="151" name="object 3"/>
          <p:cNvSpPr/>
          <p:nvPr/>
        </p:nvSpPr>
        <p:spPr>
          <a:xfrm>
            <a:off x="1" y="6292978"/>
            <a:ext cx="10058399" cy="1498631"/>
          </a:xfrm>
          <a:custGeom>
            <a:avLst/>
            <a:gdLst/>
            <a:ahLst/>
            <a:cxnLst/>
            <a:rect l="l" t="t" r="r" b="b"/>
            <a:pathLst>
              <a:path w="11887200" h="2362200">
                <a:moveTo>
                  <a:pt x="0" y="2362200"/>
                </a:moveTo>
                <a:lnTo>
                  <a:pt x="11887200" y="2362200"/>
                </a:lnTo>
                <a:lnTo>
                  <a:pt x="11887200" y="0"/>
                </a:lnTo>
                <a:lnTo>
                  <a:pt x="0" y="0"/>
                </a:lnTo>
                <a:lnTo>
                  <a:pt x="0" y="2362200"/>
                </a:lnTo>
                <a:close/>
              </a:path>
            </a:pathLst>
          </a:custGeom>
          <a:solidFill>
            <a:schemeClr val="tx2">
              <a:lumMod val="40000"/>
              <a:lumOff val="60000"/>
            </a:schemeClr>
          </a:solidFill>
        </p:spPr>
        <p:txBody>
          <a:bodyPr wrap="square" lIns="0" tIns="0" rIns="0" bIns="0" rtlCol="0"/>
          <a:lstStyle/>
          <a:p>
            <a:endParaRPr sz="1222"/>
          </a:p>
        </p:txBody>
      </p:sp>
      <p:sp>
        <p:nvSpPr>
          <p:cNvPr id="152" name="object 3"/>
          <p:cNvSpPr/>
          <p:nvPr/>
        </p:nvSpPr>
        <p:spPr>
          <a:xfrm>
            <a:off x="31755" y="6273769"/>
            <a:ext cx="9829652" cy="1498631"/>
          </a:xfrm>
          <a:custGeom>
            <a:avLst/>
            <a:gdLst/>
            <a:ahLst/>
            <a:cxnLst/>
            <a:rect l="l" t="t" r="r" b="b"/>
            <a:pathLst>
              <a:path w="11887200" h="2362200">
                <a:moveTo>
                  <a:pt x="0" y="2362200"/>
                </a:moveTo>
                <a:lnTo>
                  <a:pt x="11887200" y="2362200"/>
                </a:lnTo>
                <a:lnTo>
                  <a:pt x="11887200" y="0"/>
                </a:lnTo>
                <a:lnTo>
                  <a:pt x="0" y="0"/>
                </a:lnTo>
                <a:lnTo>
                  <a:pt x="0" y="2362200"/>
                </a:lnTo>
                <a:close/>
              </a:path>
            </a:pathLst>
          </a:custGeom>
          <a:solidFill>
            <a:schemeClr val="tx2">
              <a:lumMod val="40000"/>
              <a:lumOff val="60000"/>
            </a:schemeClr>
          </a:solidFill>
        </p:spPr>
        <p:txBody>
          <a:bodyPr wrap="square" lIns="0" tIns="0" rIns="0" bIns="0" rtlCol="0"/>
          <a:lstStyle/>
          <a:p>
            <a:endParaRPr sz="1222"/>
          </a:p>
        </p:txBody>
      </p:sp>
      <p:sp>
        <p:nvSpPr>
          <p:cNvPr id="153" name="object 16"/>
          <p:cNvSpPr txBox="1"/>
          <p:nvPr/>
        </p:nvSpPr>
        <p:spPr>
          <a:xfrm>
            <a:off x="7041914" y="6352523"/>
            <a:ext cx="2447437" cy="12508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8624" marR="3449" indent="134529">
              <a:spcBef>
                <a:spcPts val="652"/>
              </a:spcBef>
            </a:pPr>
            <a:r>
              <a:rPr sz="951" b="1" dirty="0">
                <a:solidFill>
                  <a:schemeClr val="accent5">
                    <a:lumMod val="75000"/>
                  </a:schemeClr>
                </a:solidFill>
                <a:latin typeface="Calibri"/>
                <a:cs typeface="Calibri"/>
              </a:rPr>
              <a:t>ENGINEERING</a:t>
            </a:r>
            <a:endParaRPr lang="en-US" sz="990" dirty="0">
              <a:solidFill>
                <a:schemeClr val="accent5">
                  <a:lumMod val="75000"/>
                </a:schemeClr>
              </a:solidFill>
              <a:cs typeface="Calibri"/>
            </a:endParaRPr>
          </a:p>
          <a:p>
            <a:pPr marL="527260" marR="3449" lvl="1" indent="-141446">
              <a:spcBef>
                <a:spcPts val="652"/>
              </a:spcBef>
              <a:buFont typeface="Arial" panose="020B0604020202020204" pitchFamily="34" charset="0"/>
              <a:buChar char="•"/>
            </a:pPr>
            <a:r>
              <a:rPr lang="en-US" sz="990" spc="-3" dirty="0">
                <a:solidFill>
                  <a:schemeClr val="accent5">
                    <a:lumMod val="75000"/>
                  </a:schemeClr>
                </a:solidFill>
                <a:cs typeface="Calibri"/>
              </a:rPr>
              <a:t>Consulting</a:t>
            </a:r>
            <a:endParaRPr lang="en-US" sz="990" dirty="0">
              <a:solidFill>
                <a:schemeClr val="accent5">
                  <a:lumMod val="75000"/>
                </a:schemeClr>
              </a:solidFill>
              <a:cs typeface="Calibri"/>
            </a:endParaRPr>
          </a:p>
          <a:p>
            <a:pPr marL="454804" lvl="1" indent="-68990">
              <a:buFont typeface="Arial"/>
              <a:buChar char="•"/>
              <a:tabLst>
                <a:tab pos="78044" algn="l"/>
              </a:tabLst>
            </a:pPr>
            <a:r>
              <a:rPr lang="en-US" sz="990" spc="-3" dirty="0">
                <a:solidFill>
                  <a:schemeClr val="accent5">
                    <a:lumMod val="75000"/>
                  </a:schemeClr>
                </a:solidFill>
                <a:cs typeface="Calibri"/>
              </a:rPr>
              <a:t>Project</a:t>
            </a:r>
            <a:r>
              <a:rPr lang="en-US" sz="990" spc="-61" dirty="0">
                <a:solidFill>
                  <a:schemeClr val="accent5">
                    <a:lumMod val="75000"/>
                  </a:schemeClr>
                </a:solidFill>
                <a:cs typeface="Calibri"/>
              </a:rPr>
              <a:t> </a:t>
            </a:r>
            <a:r>
              <a:rPr lang="en-US" sz="990" spc="-3" dirty="0">
                <a:solidFill>
                  <a:schemeClr val="accent5">
                    <a:lumMod val="75000"/>
                  </a:schemeClr>
                </a:solidFill>
                <a:cs typeface="Calibri"/>
              </a:rPr>
              <a:t>Management</a:t>
            </a:r>
            <a:endParaRPr lang="en-US" sz="990" dirty="0">
              <a:solidFill>
                <a:schemeClr val="accent5">
                  <a:lumMod val="75000"/>
                </a:schemeClr>
              </a:solidFill>
              <a:cs typeface="Calibri"/>
            </a:endParaRPr>
          </a:p>
          <a:p>
            <a:pPr marL="454804" lvl="1" indent="-68990">
              <a:buFont typeface="Arial"/>
              <a:buChar char="•"/>
              <a:tabLst>
                <a:tab pos="78044" algn="l"/>
              </a:tabLst>
            </a:pPr>
            <a:r>
              <a:rPr lang="en-US" sz="990" spc="-3" dirty="0">
                <a:solidFill>
                  <a:schemeClr val="accent5">
                    <a:lumMod val="75000"/>
                  </a:schemeClr>
                </a:solidFill>
                <a:cs typeface="Calibri"/>
              </a:rPr>
              <a:t>Licensing</a:t>
            </a:r>
            <a:endParaRPr lang="en-US" sz="990" dirty="0">
              <a:solidFill>
                <a:schemeClr val="accent5">
                  <a:lumMod val="75000"/>
                </a:schemeClr>
              </a:solidFill>
              <a:cs typeface="Calibri"/>
            </a:endParaRPr>
          </a:p>
          <a:p>
            <a:pPr marL="454804" lvl="1" indent="-68990">
              <a:buFont typeface="Arial"/>
              <a:buChar char="•"/>
              <a:tabLst>
                <a:tab pos="78044" algn="l"/>
              </a:tabLst>
            </a:pPr>
            <a:r>
              <a:rPr lang="en-US" sz="990" spc="-3" dirty="0">
                <a:solidFill>
                  <a:schemeClr val="accent5">
                    <a:lumMod val="75000"/>
                  </a:schemeClr>
                </a:solidFill>
                <a:cs typeface="Calibri"/>
              </a:rPr>
              <a:t>Engineering,  Specific</a:t>
            </a:r>
            <a:r>
              <a:rPr lang="en-US" sz="990" spc="17" dirty="0">
                <a:solidFill>
                  <a:schemeClr val="accent5">
                    <a:lumMod val="75000"/>
                  </a:schemeClr>
                </a:solidFill>
                <a:cs typeface="Calibri"/>
              </a:rPr>
              <a:t> </a:t>
            </a:r>
            <a:r>
              <a:rPr lang="en-US" sz="990" spc="-3" dirty="0">
                <a:solidFill>
                  <a:schemeClr val="accent5">
                    <a:lumMod val="75000"/>
                  </a:schemeClr>
                </a:solidFill>
                <a:cs typeface="Calibri"/>
              </a:rPr>
              <a:t>Design</a:t>
            </a:r>
            <a:endParaRPr lang="en-US" sz="990" dirty="0">
              <a:solidFill>
                <a:schemeClr val="accent5">
                  <a:lumMod val="75000"/>
                </a:schemeClr>
              </a:solidFill>
              <a:cs typeface="Calibri"/>
            </a:endParaRPr>
          </a:p>
          <a:p>
            <a:pPr marL="454804" lvl="1" indent="-68990">
              <a:buFont typeface="Arial"/>
              <a:buChar char="•"/>
              <a:tabLst>
                <a:tab pos="78044" algn="l"/>
              </a:tabLst>
            </a:pPr>
            <a:r>
              <a:rPr lang="en-US" sz="990" spc="-3" dirty="0">
                <a:solidFill>
                  <a:schemeClr val="accent5">
                    <a:lumMod val="75000"/>
                  </a:schemeClr>
                </a:solidFill>
                <a:cs typeface="Calibri"/>
              </a:rPr>
              <a:t>Project</a:t>
            </a:r>
            <a:r>
              <a:rPr lang="en-US" sz="990" spc="-40" dirty="0">
                <a:solidFill>
                  <a:schemeClr val="accent5">
                    <a:lumMod val="75000"/>
                  </a:schemeClr>
                </a:solidFill>
                <a:cs typeface="Calibri"/>
              </a:rPr>
              <a:t> </a:t>
            </a:r>
            <a:r>
              <a:rPr lang="en-US" sz="990" spc="-7" dirty="0">
                <a:solidFill>
                  <a:schemeClr val="accent5">
                    <a:lumMod val="75000"/>
                  </a:schemeClr>
                </a:solidFill>
                <a:cs typeface="Calibri"/>
              </a:rPr>
              <a:t>Integration</a:t>
            </a:r>
            <a:endParaRPr lang="en-US" sz="990" dirty="0">
              <a:solidFill>
                <a:schemeClr val="accent5">
                  <a:lumMod val="75000"/>
                </a:schemeClr>
              </a:solidFill>
              <a:cs typeface="Calibri"/>
            </a:endParaRPr>
          </a:p>
        </p:txBody>
      </p:sp>
      <p:sp>
        <p:nvSpPr>
          <p:cNvPr id="154" name="object 17"/>
          <p:cNvSpPr txBox="1"/>
          <p:nvPr/>
        </p:nvSpPr>
        <p:spPr>
          <a:xfrm>
            <a:off x="380942" y="6564666"/>
            <a:ext cx="5176049" cy="106712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8624" algn="ctr"/>
            <a:r>
              <a:rPr lang="en-US" sz="951" b="1" u="sng" spc="-7" dirty="0">
                <a:solidFill>
                  <a:schemeClr val="accent5">
                    <a:lumMod val="75000"/>
                  </a:schemeClr>
                </a:solidFill>
                <a:latin typeface="Calibri"/>
                <a:cs typeface="Calibri"/>
              </a:rPr>
              <a:t>ADVANTAGES</a:t>
            </a:r>
            <a:r>
              <a:rPr sz="951" b="1" u="sng" spc="-7" dirty="0">
                <a:solidFill>
                  <a:schemeClr val="accent5">
                    <a:lumMod val="75000"/>
                  </a:schemeClr>
                </a:solidFill>
                <a:latin typeface="Calibri"/>
                <a:cs typeface="Calibri"/>
              </a:rPr>
              <a:t>:</a:t>
            </a:r>
            <a:endParaRPr lang="en-US" sz="951" b="1" u="sng" spc="-7" dirty="0">
              <a:solidFill>
                <a:schemeClr val="accent5">
                  <a:lumMod val="75000"/>
                </a:schemeClr>
              </a:solidFill>
              <a:latin typeface="Calibri"/>
              <a:cs typeface="Calibri"/>
            </a:endParaRPr>
          </a:p>
          <a:p>
            <a:pPr marL="8624"/>
            <a:endParaRPr lang="en-US" sz="660" b="1" spc="-7" dirty="0">
              <a:solidFill>
                <a:schemeClr val="accent5">
                  <a:lumMod val="75000"/>
                </a:schemeClr>
              </a:solidFill>
              <a:latin typeface="Calibri"/>
              <a:cs typeface="Calibri"/>
            </a:endParaRPr>
          </a:p>
          <a:p>
            <a:pPr marL="150070" indent="-141446">
              <a:buFont typeface="Arial" panose="020B0604020202020204" pitchFamily="34" charset="0"/>
              <a:buChar char="•"/>
            </a:pPr>
            <a:r>
              <a:rPr lang="en-US" sz="990" b="1" spc="-7" dirty="0">
                <a:solidFill>
                  <a:schemeClr val="accent5">
                    <a:lumMod val="75000"/>
                  </a:schemeClr>
                </a:solidFill>
                <a:cs typeface="Calibri"/>
              </a:rPr>
              <a:t>70 % Lower Electricity Consumption - </a:t>
            </a:r>
            <a:r>
              <a:rPr lang="en-US" sz="990" i="1" spc="-21" dirty="0">
                <a:solidFill>
                  <a:schemeClr val="accent5">
                    <a:lumMod val="75000"/>
                  </a:schemeClr>
                </a:solidFill>
                <a:latin typeface="Arial Rounded MT Bold"/>
                <a:cs typeface="Arial Rounded MT Bold"/>
              </a:rPr>
              <a:t>Does </a:t>
            </a:r>
            <a:r>
              <a:rPr lang="en-US" sz="990" i="1" spc="-17" dirty="0">
                <a:solidFill>
                  <a:schemeClr val="accent5">
                    <a:lumMod val="75000"/>
                  </a:schemeClr>
                </a:solidFill>
                <a:latin typeface="Arial Rounded MT Bold"/>
                <a:cs typeface="Arial Rounded MT Bold"/>
              </a:rPr>
              <a:t>not require high pressure</a:t>
            </a:r>
            <a:r>
              <a:rPr lang="en-US" sz="990" i="1" spc="-31" dirty="0">
                <a:solidFill>
                  <a:schemeClr val="accent5">
                    <a:lumMod val="75000"/>
                  </a:schemeClr>
                </a:solidFill>
                <a:latin typeface="Arial Rounded MT Bold"/>
                <a:cs typeface="Arial Rounded MT Bold"/>
              </a:rPr>
              <a:t> </a:t>
            </a:r>
            <a:r>
              <a:rPr lang="en-US" sz="990" i="1" spc="-21" dirty="0">
                <a:solidFill>
                  <a:schemeClr val="accent5">
                    <a:lumMod val="75000"/>
                  </a:schemeClr>
                </a:solidFill>
                <a:latin typeface="Arial Rounded MT Bold"/>
                <a:cs typeface="Arial Rounded MT Bold"/>
              </a:rPr>
              <a:t>pumps.</a:t>
            </a:r>
          </a:p>
          <a:p>
            <a:pPr marL="150070" indent="-141446">
              <a:buSzPct val="127272"/>
              <a:buFont typeface="Arial" panose="020B0604020202020204" pitchFamily="34" charset="0"/>
              <a:buChar char="•"/>
              <a:tabLst>
                <a:tab pos="108228" algn="l"/>
              </a:tabLst>
            </a:pPr>
            <a:r>
              <a:rPr lang="en-US" sz="990" b="1" dirty="0">
                <a:solidFill>
                  <a:schemeClr val="accent5">
                    <a:lumMod val="75000"/>
                  </a:schemeClr>
                </a:solidFill>
                <a:latin typeface="Arial Rounded MT Bold"/>
                <a:cs typeface="Arial Rounded MT Bold"/>
              </a:rPr>
              <a:t>98% of the water is treated - </a:t>
            </a:r>
            <a:r>
              <a:rPr lang="en-US" sz="990" i="1" spc="-24" dirty="0">
                <a:solidFill>
                  <a:schemeClr val="accent5">
                    <a:lumMod val="75000"/>
                  </a:schemeClr>
                </a:solidFill>
                <a:latin typeface="Arial Rounded MT Bold"/>
                <a:cs typeface="Arial Rounded MT Bold"/>
              </a:rPr>
              <a:t>Back </a:t>
            </a:r>
            <a:r>
              <a:rPr lang="en-US" sz="990" i="1" spc="-21" dirty="0">
                <a:solidFill>
                  <a:schemeClr val="accent5">
                    <a:lumMod val="75000"/>
                  </a:schemeClr>
                </a:solidFill>
                <a:latin typeface="Arial Rounded MT Bold"/>
                <a:cs typeface="Arial Rounded MT Bold"/>
              </a:rPr>
              <a:t>wash </a:t>
            </a:r>
            <a:r>
              <a:rPr lang="en-US" sz="990" i="1" spc="-13" dirty="0">
                <a:solidFill>
                  <a:schemeClr val="accent5">
                    <a:lumMod val="75000"/>
                  </a:schemeClr>
                </a:solidFill>
                <a:latin typeface="Arial Rounded MT Bold"/>
                <a:cs typeface="Arial Rounded MT Bold"/>
              </a:rPr>
              <a:t>is </a:t>
            </a:r>
            <a:r>
              <a:rPr lang="en-US" sz="990" i="1" spc="-21" dirty="0">
                <a:solidFill>
                  <a:schemeClr val="accent5">
                    <a:lumMod val="75000"/>
                  </a:schemeClr>
                </a:solidFill>
                <a:latin typeface="Arial Rounded MT Bold"/>
                <a:cs typeface="Arial Rounded MT Bold"/>
              </a:rPr>
              <a:t>done </a:t>
            </a:r>
            <a:r>
              <a:rPr lang="en-US" sz="990" i="1" spc="-17" dirty="0">
                <a:solidFill>
                  <a:schemeClr val="accent5">
                    <a:lumMod val="75000"/>
                  </a:schemeClr>
                </a:solidFill>
                <a:latin typeface="Arial Rounded MT Bold"/>
                <a:cs typeface="Arial Rounded MT Bold"/>
              </a:rPr>
              <a:t>with high velocity</a:t>
            </a:r>
            <a:r>
              <a:rPr lang="en-US" sz="990" i="1" spc="24" dirty="0">
                <a:solidFill>
                  <a:schemeClr val="accent5">
                    <a:lumMod val="75000"/>
                  </a:schemeClr>
                </a:solidFill>
                <a:latin typeface="Arial Rounded MT Bold"/>
                <a:cs typeface="Arial Rounded MT Bold"/>
              </a:rPr>
              <a:t> </a:t>
            </a:r>
            <a:r>
              <a:rPr lang="en-US" sz="990" i="1" spc="-17" dirty="0">
                <a:solidFill>
                  <a:schemeClr val="accent5">
                    <a:lumMod val="75000"/>
                  </a:schemeClr>
                </a:solidFill>
                <a:latin typeface="Arial Rounded MT Bold"/>
                <a:cs typeface="Arial Rounded MT Bold"/>
              </a:rPr>
              <a:t>air.</a:t>
            </a:r>
          </a:p>
          <a:p>
            <a:pPr marL="164299" indent="-141446">
              <a:buSzPct val="127272"/>
              <a:buFont typeface="Arial" panose="020B0604020202020204" pitchFamily="34" charset="0"/>
              <a:buChar char="•"/>
              <a:tabLst>
                <a:tab pos="123750" algn="l"/>
              </a:tabLst>
            </a:pPr>
            <a:r>
              <a:rPr lang="en-US" sz="990" b="1" dirty="0">
                <a:solidFill>
                  <a:schemeClr val="accent5">
                    <a:lumMod val="75000"/>
                  </a:schemeClr>
                </a:solidFill>
                <a:latin typeface="Arial Rounded MT Bold"/>
                <a:cs typeface="Arial Rounded MT Bold"/>
              </a:rPr>
              <a:t>Simpler System - </a:t>
            </a:r>
            <a:r>
              <a:rPr lang="en-US" sz="990" i="1" spc="-24" dirty="0">
                <a:solidFill>
                  <a:schemeClr val="accent5">
                    <a:lumMod val="75000"/>
                  </a:schemeClr>
                </a:solidFill>
                <a:latin typeface="Arial Rounded MT Bold"/>
                <a:cs typeface="Arial Rounded MT Bold"/>
              </a:rPr>
              <a:t>Does </a:t>
            </a:r>
            <a:r>
              <a:rPr lang="en-US" sz="990" i="1" spc="-17" dirty="0">
                <a:solidFill>
                  <a:schemeClr val="accent5">
                    <a:lumMod val="75000"/>
                  </a:schemeClr>
                </a:solidFill>
                <a:latin typeface="Arial Rounded MT Bold"/>
                <a:cs typeface="Arial Rounded MT Bold"/>
              </a:rPr>
              <a:t>not require </a:t>
            </a:r>
            <a:r>
              <a:rPr lang="en-US" sz="990" i="1" spc="-13" dirty="0">
                <a:solidFill>
                  <a:schemeClr val="accent5">
                    <a:lumMod val="75000"/>
                  </a:schemeClr>
                </a:solidFill>
                <a:latin typeface="Arial Rounded MT Bold"/>
                <a:cs typeface="Arial Rounded MT Bold"/>
              </a:rPr>
              <a:t>ultra</a:t>
            </a:r>
            <a:r>
              <a:rPr lang="en-US" sz="990" i="1" spc="-21" dirty="0">
                <a:solidFill>
                  <a:schemeClr val="accent5">
                    <a:lumMod val="75000"/>
                  </a:schemeClr>
                </a:solidFill>
                <a:latin typeface="Arial Rounded MT Bold"/>
                <a:cs typeface="Arial Rounded MT Bold"/>
              </a:rPr>
              <a:t> </a:t>
            </a:r>
            <a:r>
              <a:rPr lang="en-US" sz="990" i="1" spc="-13" dirty="0">
                <a:solidFill>
                  <a:schemeClr val="accent5">
                    <a:lumMod val="75000"/>
                  </a:schemeClr>
                </a:solidFill>
                <a:latin typeface="Arial Rounded MT Bold"/>
                <a:cs typeface="Arial Rounded MT Bold"/>
              </a:rPr>
              <a:t>filtration</a:t>
            </a:r>
            <a:r>
              <a:rPr lang="en-US" sz="990" i="1" spc="-13" dirty="0">
                <a:solidFill>
                  <a:schemeClr val="tx2">
                    <a:lumMod val="75000"/>
                  </a:schemeClr>
                </a:solidFill>
                <a:latin typeface="Arial Rounded MT Bold"/>
                <a:cs typeface="Arial Rounded MT Bold"/>
              </a:rPr>
              <a:t>.</a:t>
            </a:r>
            <a:endParaRPr lang="en-US" sz="990" b="1" spc="-7" dirty="0">
              <a:solidFill>
                <a:schemeClr val="accent5">
                  <a:lumMod val="75000"/>
                </a:schemeClr>
              </a:solidFill>
              <a:latin typeface="Calibri"/>
              <a:cs typeface="Calibri"/>
            </a:endParaRPr>
          </a:p>
          <a:p>
            <a:pPr marL="150070" indent="-141446">
              <a:buFont typeface="Arial" panose="020B0604020202020204" pitchFamily="34" charset="0"/>
              <a:buChar char="•"/>
            </a:pPr>
            <a:endParaRPr lang="en-US" sz="951" dirty="0">
              <a:solidFill>
                <a:schemeClr val="tx2">
                  <a:lumMod val="75000"/>
                </a:schemeClr>
              </a:solidFill>
              <a:latin typeface="Arial Rounded MT Bold"/>
              <a:cs typeface="Arial Rounded MT Bold"/>
            </a:endParaRPr>
          </a:p>
        </p:txBody>
      </p:sp>
      <p:sp>
        <p:nvSpPr>
          <p:cNvPr id="155" name="TextBox 154"/>
          <p:cNvSpPr txBox="1"/>
          <p:nvPr/>
        </p:nvSpPr>
        <p:spPr>
          <a:xfrm>
            <a:off x="7444437" y="2131958"/>
            <a:ext cx="2113330" cy="22952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7" b="1" u="sng" dirty="0">
                <a:solidFill>
                  <a:schemeClr val="accent5">
                    <a:lumMod val="75000"/>
                  </a:schemeClr>
                </a:solidFill>
              </a:rPr>
              <a:t>APPLICATIONS</a:t>
            </a:r>
          </a:p>
          <a:p>
            <a:endParaRPr lang="en-US" sz="660" b="1" u="sng" dirty="0">
              <a:solidFill>
                <a:schemeClr val="accent5">
                  <a:lumMod val="75000"/>
                </a:schemeClr>
              </a:solidFill>
            </a:endParaRPr>
          </a:p>
          <a:p>
            <a:pPr marL="141446" indent="-141446">
              <a:buFont typeface="Arial" panose="020B0604020202020204" pitchFamily="34" charset="0"/>
              <a:buChar char="•"/>
            </a:pPr>
            <a:r>
              <a:rPr lang="en-US" sz="907" dirty="0">
                <a:solidFill>
                  <a:schemeClr val="accent5">
                    <a:lumMod val="75000"/>
                  </a:schemeClr>
                </a:solidFill>
              </a:rPr>
              <a:t>Decentralized users</a:t>
            </a:r>
          </a:p>
          <a:p>
            <a:pPr marL="141446" indent="-141446">
              <a:buFont typeface="Arial" panose="020B0604020202020204" pitchFamily="34" charset="0"/>
              <a:buChar char="•"/>
            </a:pPr>
            <a:r>
              <a:rPr lang="en-US" sz="907" dirty="0">
                <a:solidFill>
                  <a:schemeClr val="accent5">
                    <a:lumMod val="75000"/>
                  </a:schemeClr>
                </a:solidFill>
              </a:rPr>
              <a:t>Fishing Villages</a:t>
            </a:r>
          </a:p>
          <a:p>
            <a:pPr marL="141446" indent="-141446">
              <a:buFont typeface="Arial" panose="020B0604020202020204" pitchFamily="34" charset="0"/>
              <a:buChar char="•"/>
            </a:pPr>
            <a:r>
              <a:rPr lang="en-US" sz="907" dirty="0">
                <a:solidFill>
                  <a:schemeClr val="accent5">
                    <a:lumMod val="75000"/>
                  </a:schemeClr>
                </a:solidFill>
              </a:rPr>
              <a:t>Beach Camping Sites</a:t>
            </a:r>
          </a:p>
          <a:p>
            <a:pPr marL="141446" indent="-141446">
              <a:buFont typeface="Arial" panose="020B0604020202020204" pitchFamily="34" charset="0"/>
              <a:buChar char="•"/>
            </a:pPr>
            <a:r>
              <a:rPr lang="en-US" sz="907" dirty="0">
                <a:solidFill>
                  <a:schemeClr val="accent5">
                    <a:lumMod val="75000"/>
                  </a:schemeClr>
                </a:solidFill>
              </a:rPr>
              <a:t>Eco friendly sites</a:t>
            </a:r>
          </a:p>
          <a:p>
            <a:pPr marL="141446" indent="-141446">
              <a:buFont typeface="Arial" panose="020B0604020202020204" pitchFamily="34" charset="0"/>
              <a:buChar char="•"/>
            </a:pPr>
            <a:r>
              <a:rPr lang="en-US" sz="907" dirty="0">
                <a:solidFill>
                  <a:schemeClr val="accent5">
                    <a:lumMod val="75000"/>
                  </a:schemeClr>
                </a:solidFill>
              </a:rPr>
              <a:t>Remote resorts</a:t>
            </a:r>
          </a:p>
          <a:p>
            <a:pPr marL="141446" indent="-141446">
              <a:buFont typeface="Arial" panose="020B0604020202020204" pitchFamily="34" charset="0"/>
              <a:buChar char="•"/>
            </a:pPr>
            <a:r>
              <a:rPr lang="en-US" sz="907" dirty="0">
                <a:solidFill>
                  <a:schemeClr val="accent5">
                    <a:lumMod val="75000"/>
                  </a:schemeClr>
                </a:solidFill>
              </a:rPr>
              <a:t>Disaster relief</a:t>
            </a:r>
          </a:p>
          <a:p>
            <a:pPr marL="141446" indent="-141446">
              <a:buFont typeface="Arial" panose="020B0604020202020204" pitchFamily="34" charset="0"/>
              <a:buChar char="•"/>
            </a:pPr>
            <a:r>
              <a:rPr lang="en-US" sz="907" dirty="0">
                <a:solidFill>
                  <a:schemeClr val="accent5">
                    <a:lumMod val="75000"/>
                  </a:schemeClr>
                </a:solidFill>
              </a:rPr>
              <a:t>Remote camps</a:t>
            </a:r>
          </a:p>
          <a:p>
            <a:pPr marL="141446" indent="-141446">
              <a:buFont typeface="Arial" panose="020B0604020202020204" pitchFamily="34" charset="0"/>
              <a:buChar char="•"/>
            </a:pPr>
            <a:r>
              <a:rPr lang="en-US" sz="907" b="1" u="sng" dirty="0">
                <a:solidFill>
                  <a:schemeClr val="accent5">
                    <a:lumMod val="75000"/>
                  </a:schemeClr>
                </a:solidFill>
              </a:rPr>
              <a:t>Farming, Cattle, </a:t>
            </a:r>
            <a:r>
              <a:rPr lang="en-US" sz="907" b="1" u="sng" dirty="0">
                <a:solidFill>
                  <a:schemeClr val="accent5">
                    <a:lumMod val="75000"/>
                  </a:schemeClr>
                </a:solidFill>
              </a:rPr>
              <a:t>Wineries</a:t>
            </a:r>
            <a:endParaRPr lang="en-US" sz="907" u="sng" dirty="0">
              <a:solidFill>
                <a:schemeClr val="accent5">
                  <a:lumMod val="75000"/>
                </a:schemeClr>
              </a:solidFill>
            </a:endParaRPr>
          </a:p>
          <a:p>
            <a:pPr marL="141446" indent="-141446">
              <a:buFont typeface="Arial" panose="020B0604020202020204" pitchFamily="34" charset="0"/>
              <a:buChar char="•"/>
            </a:pPr>
            <a:r>
              <a:rPr lang="en-US" sz="907" dirty="0">
                <a:solidFill>
                  <a:schemeClr val="accent5">
                    <a:lumMod val="75000"/>
                  </a:schemeClr>
                </a:solidFill>
              </a:rPr>
              <a:t>Large energy black outs</a:t>
            </a:r>
          </a:p>
          <a:p>
            <a:r>
              <a:rPr lang="en-US" sz="907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907" dirty="0">
                <a:solidFill>
                  <a:schemeClr val="accent5">
                    <a:lumMod val="75000"/>
                  </a:schemeClr>
                </a:solidFill>
              </a:rPr>
              <a:t>     </a:t>
            </a:r>
            <a:r>
              <a:rPr lang="en-US" sz="660" dirty="0">
                <a:solidFill>
                  <a:schemeClr val="accent5">
                    <a:lumMod val="75000"/>
                  </a:schemeClr>
                </a:solidFill>
              </a:rPr>
              <a:t>(</a:t>
            </a:r>
            <a:r>
              <a:rPr lang="en-US" sz="660" b="1" dirty="0">
                <a:solidFill>
                  <a:schemeClr val="accent5">
                    <a:lumMod val="75000"/>
                  </a:schemeClr>
                </a:solidFill>
              </a:rPr>
              <a:t>solar panel or small generator powered)</a:t>
            </a:r>
          </a:p>
        </p:txBody>
      </p:sp>
      <p:sp>
        <p:nvSpPr>
          <p:cNvPr id="156" name="TextBox 155"/>
          <p:cNvSpPr txBox="1"/>
          <p:nvPr/>
        </p:nvSpPr>
        <p:spPr>
          <a:xfrm>
            <a:off x="4772720" y="2234529"/>
            <a:ext cx="2453840" cy="28080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7" b="1" u="sng" dirty="0">
                <a:solidFill>
                  <a:schemeClr val="accent5">
                    <a:lumMod val="75000"/>
                  </a:schemeClr>
                </a:solidFill>
              </a:rPr>
              <a:t>Equipment Description:</a:t>
            </a:r>
          </a:p>
          <a:p>
            <a:endParaRPr lang="en-US" sz="660" b="1" u="sng" dirty="0">
              <a:solidFill>
                <a:schemeClr val="accent5">
                  <a:lumMod val="75000"/>
                </a:schemeClr>
              </a:solidFill>
            </a:endParaRPr>
          </a:p>
          <a:p>
            <a:pPr marL="141446" indent="-141446">
              <a:buFont typeface="Arial" panose="020B0604020202020204" pitchFamily="34" charset="0"/>
              <a:buChar char="•"/>
            </a:pPr>
            <a:r>
              <a:rPr lang="en-US" sz="907" dirty="0">
                <a:solidFill>
                  <a:schemeClr val="accent5">
                    <a:lumMod val="75000"/>
                  </a:schemeClr>
                </a:solidFill>
              </a:rPr>
              <a:t>Salinity resistant inner lining</a:t>
            </a:r>
          </a:p>
          <a:p>
            <a:pPr marL="141446" indent="-141446">
              <a:buFont typeface="Arial" panose="020B0604020202020204" pitchFamily="34" charset="0"/>
              <a:buChar char="•"/>
            </a:pPr>
            <a:r>
              <a:rPr lang="en-US" sz="907" dirty="0">
                <a:solidFill>
                  <a:schemeClr val="accent5">
                    <a:lumMod val="75000"/>
                  </a:schemeClr>
                </a:solidFill>
              </a:rPr>
              <a:t>Specially designed high quality </a:t>
            </a:r>
          </a:p>
          <a:p>
            <a:r>
              <a:rPr lang="en-US" sz="907" dirty="0">
                <a:solidFill>
                  <a:schemeClr val="accent5">
                    <a:lumMod val="75000"/>
                  </a:schemeClr>
                </a:solidFill>
              </a:rPr>
              <a:t>      Magnetic paper. </a:t>
            </a:r>
          </a:p>
          <a:p>
            <a:pPr marL="141446" indent="-141446">
              <a:buFont typeface="Arial" panose="020B0604020202020204" pitchFamily="34" charset="0"/>
              <a:buChar char="•"/>
            </a:pPr>
            <a:r>
              <a:rPr lang="en-US" sz="907" dirty="0">
                <a:solidFill>
                  <a:schemeClr val="accent5">
                    <a:lumMod val="75000"/>
                  </a:schemeClr>
                </a:solidFill>
              </a:rPr>
              <a:t>Laminar flow equalizing inner spiral</a:t>
            </a:r>
          </a:p>
          <a:p>
            <a:pPr marL="141446" indent="-141446">
              <a:buFont typeface="Arial" panose="020B0604020202020204" pitchFamily="34" charset="0"/>
              <a:buChar char="•"/>
            </a:pPr>
            <a:r>
              <a:rPr lang="en-US" sz="907" dirty="0">
                <a:solidFill>
                  <a:schemeClr val="accent5">
                    <a:lumMod val="75000"/>
                  </a:schemeClr>
                </a:solidFill>
              </a:rPr>
              <a:t>High efficiency pumps.</a:t>
            </a:r>
          </a:p>
          <a:p>
            <a:pPr marL="141446" indent="-141446">
              <a:buFont typeface="Arial" panose="020B0604020202020204" pitchFamily="34" charset="0"/>
              <a:buChar char="•"/>
            </a:pPr>
            <a:r>
              <a:rPr lang="en-US" sz="907" dirty="0">
                <a:solidFill>
                  <a:schemeClr val="accent5">
                    <a:lumMod val="75000"/>
                  </a:schemeClr>
                </a:solidFill>
              </a:rPr>
              <a:t>Salinity resistant pipes and valves. </a:t>
            </a:r>
          </a:p>
          <a:p>
            <a:pPr marL="141446" indent="-141446">
              <a:buFont typeface="Arial" panose="020B0604020202020204" pitchFamily="34" charset="0"/>
              <a:buChar char="•"/>
            </a:pPr>
            <a:r>
              <a:rPr lang="en-US" sz="907" dirty="0">
                <a:solidFill>
                  <a:schemeClr val="accent5">
                    <a:lumMod val="75000"/>
                  </a:schemeClr>
                </a:solidFill>
              </a:rPr>
              <a:t>Easy of Maintenance</a:t>
            </a:r>
          </a:p>
          <a:p>
            <a:pPr marL="141446" indent="-141446">
              <a:buFont typeface="Arial" panose="020B0604020202020204" pitchFamily="34" charset="0"/>
              <a:buChar char="•"/>
            </a:pPr>
            <a:r>
              <a:rPr lang="en-US" sz="907" dirty="0">
                <a:solidFill>
                  <a:schemeClr val="accent5">
                    <a:lumMod val="75000"/>
                  </a:schemeClr>
                </a:solidFill>
              </a:rPr>
              <a:t>Replacement of: adsorbent, FDA approved plastic, </a:t>
            </a:r>
            <a:r>
              <a:rPr lang="en-US" sz="907" dirty="0" err="1">
                <a:solidFill>
                  <a:schemeClr val="accent5">
                    <a:lumMod val="75000"/>
                  </a:schemeClr>
                </a:solidFill>
              </a:rPr>
              <a:t>sleve</a:t>
            </a:r>
            <a:r>
              <a:rPr lang="en-US" sz="907" dirty="0">
                <a:solidFill>
                  <a:schemeClr val="accent5">
                    <a:lumMod val="75000"/>
                  </a:schemeClr>
                </a:solidFill>
              </a:rPr>
              <a:t> about 9 months.</a:t>
            </a:r>
          </a:p>
          <a:p>
            <a:pPr marL="141446" indent="-141446">
              <a:buFont typeface="Arial" panose="020B0604020202020204" pitchFamily="34" charset="0"/>
              <a:buChar char="•"/>
            </a:pPr>
            <a:r>
              <a:rPr lang="en-US" sz="907" dirty="0">
                <a:solidFill>
                  <a:schemeClr val="accent5">
                    <a:lumMod val="75000"/>
                  </a:schemeClr>
                </a:solidFill>
              </a:rPr>
              <a:t>5</a:t>
            </a:r>
            <a:r>
              <a:rPr lang="en-US" sz="907" dirty="0">
                <a:solidFill>
                  <a:schemeClr val="accent5">
                    <a:lumMod val="75000"/>
                  </a:schemeClr>
                </a:solidFill>
              </a:rPr>
              <a:t>5 Gallons per day minimum, depending on desired conductivity</a:t>
            </a:r>
          </a:p>
          <a:p>
            <a:pPr marL="141446" indent="-141446">
              <a:buFont typeface="Arial" panose="020B0604020202020204" pitchFamily="34" charset="0"/>
              <a:buChar char="•"/>
            </a:pPr>
            <a:endParaRPr lang="en-US" sz="660" dirty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en-US" sz="907" b="1" u="sng" dirty="0">
                <a:solidFill>
                  <a:schemeClr val="accent5">
                    <a:lumMod val="75000"/>
                  </a:schemeClr>
                </a:solidFill>
              </a:rPr>
              <a:t>Commercial Terms:</a:t>
            </a:r>
          </a:p>
          <a:p>
            <a:pPr marL="141446" indent="-141446">
              <a:buFont typeface="Arial" panose="020B0604020202020204" pitchFamily="34" charset="0"/>
              <a:buChar char="•"/>
            </a:pPr>
            <a:r>
              <a:rPr lang="en-US" sz="907" dirty="0">
                <a:solidFill>
                  <a:schemeClr val="accent5">
                    <a:lumMod val="75000"/>
                  </a:schemeClr>
                </a:solidFill>
              </a:rPr>
              <a:t>Minimum 12 units</a:t>
            </a:r>
          </a:p>
          <a:p>
            <a:pPr marL="141446" indent="-141446">
              <a:buFont typeface="Arial" panose="020B0604020202020204" pitchFamily="34" charset="0"/>
              <a:buChar char="•"/>
            </a:pPr>
            <a:r>
              <a:rPr lang="en-US" sz="907" dirty="0">
                <a:solidFill>
                  <a:schemeClr val="accent5">
                    <a:lumMod val="75000"/>
                  </a:schemeClr>
                </a:solidFill>
              </a:rPr>
              <a:t>Staged delivery, 4 per shipment</a:t>
            </a:r>
          </a:p>
          <a:p>
            <a:pPr marL="141446" indent="-141446">
              <a:buFont typeface="Arial" panose="020B0604020202020204" pitchFamily="34" charset="0"/>
              <a:buChar char="•"/>
            </a:pPr>
            <a:r>
              <a:rPr lang="en-US" sz="907" dirty="0">
                <a:solidFill>
                  <a:schemeClr val="accent5">
                    <a:lumMod val="75000"/>
                  </a:schemeClr>
                </a:solidFill>
              </a:rPr>
              <a:t>Advanced payment of 50% &amp; 50% before delivery.</a:t>
            </a:r>
          </a:p>
          <a:p>
            <a:pPr marL="141446" indent="-141446">
              <a:buFont typeface="Arial" panose="020B0604020202020204" pitchFamily="34" charset="0"/>
              <a:buChar char="•"/>
            </a:pPr>
            <a:r>
              <a:rPr lang="en-US" sz="907" dirty="0">
                <a:solidFill>
                  <a:schemeClr val="accent5">
                    <a:lumMod val="75000"/>
                  </a:schemeClr>
                </a:solidFill>
              </a:rPr>
              <a:t>Unit price; US$ 27,000</a:t>
            </a:r>
          </a:p>
        </p:txBody>
      </p:sp>
    </p:spTree>
    <p:extLst>
      <p:ext uri="{BB962C8B-B14F-4D97-AF65-F5344CB8AC3E}">
        <p14:creationId xmlns:p14="http://schemas.microsoft.com/office/powerpoint/2010/main" val="40998879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76</TotalTime>
  <Words>262</Words>
  <Application>Microsoft Office PowerPoint</Application>
  <PresentationFormat>Custom</PresentationFormat>
  <Paragraphs>65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Arial Rounded MT Bold</vt:lpstr>
      <vt:lpstr>Calibri</vt:lpstr>
      <vt:lpstr>Calibri Light</vt:lpstr>
      <vt:lpstr>Cambria Math</vt:lpstr>
      <vt:lpstr>Impact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Jorge Luis</dc:creator>
  <cp:lastModifiedBy>Jorge Luis</cp:lastModifiedBy>
  <cp:revision>12</cp:revision>
  <dcterms:created xsi:type="dcterms:W3CDTF">2017-06-29T19:44:31Z</dcterms:created>
  <dcterms:modified xsi:type="dcterms:W3CDTF">2017-07-01T00:17:26Z</dcterms:modified>
</cp:coreProperties>
</file>