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5.jpg" ContentType="image/jpg"/>
  <Override PartName="/ppt/notesSlides/notesSlide6.xml" ContentType="application/vnd.openxmlformats-officedocument.presentationml.notesSlide+xml"/>
  <Override PartName="/ppt/media/image16.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35" r:id="rId3"/>
    <p:sldId id="353" r:id="rId4"/>
    <p:sldId id="324" r:id="rId5"/>
    <p:sldId id="355" r:id="rId6"/>
    <p:sldId id="336" r:id="rId7"/>
    <p:sldId id="334" r:id="rId8"/>
    <p:sldId id="328" r:id="rId9"/>
    <p:sldId id="358" r:id="rId10"/>
    <p:sldId id="315" r:id="rId11"/>
    <p:sldId id="341" r:id="rId12"/>
    <p:sldId id="317" r:id="rId13"/>
    <p:sldId id="351" r:id="rId14"/>
    <p:sldId id="300" r:id="rId1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9C35"/>
    <a:srgbClr val="000000"/>
    <a:srgbClr val="34B233"/>
    <a:srgbClr val="D5D2CA"/>
    <a:srgbClr val="FFFFFF"/>
    <a:srgbClr val="292929"/>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09" autoAdjust="0"/>
  </p:normalViewPr>
  <p:slideViewPr>
    <p:cSldViewPr snapToGrid="0" showGuides="1">
      <p:cViewPr>
        <p:scale>
          <a:sx n="80" d="100"/>
          <a:sy n="80" d="100"/>
        </p:scale>
        <p:origin x="-1668" y="-126"/>
      </p:cViewPr>
      <p:guideLst>
        <p:guide orient="horz" pos="1219"/>
        <p:guide orient="horz" pos="147"/>
        <p:guide orient="horz"/>
        <p:guide orient="horz" pos="3756"/>
        <p:guide pos="339"/>
        <p:guide pos="5633"/>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FC83C-B988-4A9E-9713-F559C31F4362}" type="datetimeFigureOut">
              <a:rPr lang="nl-NL" smtClean="0"/>
              <a:t>23-11-2016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45D2F-C69D-4D90-B22B-9B2DC58DBD55}" type="slidenum">
              <a:rPr lang="nl-NL" smtClean="0"/>
              <a:t>‹#›</a:t>
            </a:fld>
            <a:endParaRPr lang="nl-NL"/>
          </a:p>
        </p:txBody>
      </p:sp>
    </p:spTree>
    <p:extLst>
      <p:ext uri="{BB962C8B-B14F-4D97-AF65-F5344CB8AC3E}">
        <p14:creationId xmlns:p14="http://schemas.microsoft.com/office/powerpoint/2010/main" val="345412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Devastating</a:t>
            </a:r>
            <a:r>
              <a:rPr lang="en-GB" baseline="0" dirty="0" smtClean="0"/>
              <a:t> flood hits Kabul basin every year during the months of July to September due to snow-glacier melt due to high temperature and monsoon rainfalls.</a:t>
            </a:r>
            <a:endParaRPr lang="en-GB" dirty="0"/>
          </a:p>
        </p:txBody>
      </p:sp>
      <p:sp>
        <p:nvSpPr>
          <p:cNvPr id="4" name="Slide Number Placeholder 3"/>
          <p:cNvSpPr>
            <a:spLocks noGrp="1"/>
          </p:cNvSpPr>
          <p:nvPr>
            <p:ph type="sldNum" sz="quarter" idx="10"/>
          </p:nvPr>
        </p:nvSpPr>
        <p:spPr/>
        <p:txBody>
          <a:bodyPr/>
          <a:lstStyle/>
          <a:p>
            <a:fld id="{55D45D2F-C69D-4D90-B22B-9B2DC58DBD55}" type="slidenum">
              <a:rPr lang="nl-NL" smtClean="0"/>
              <a:t>1</a:t>
            </a:fld>
            <a:endParaRPr lang="nl-NL"/>
          </a:p>
        </p:txBody>
      </p:sp>
    </p:spTree>
    <p:extLst>
      <p:ext uri="{BB962C8B-B14F-4D97-AF65-F5344CB8AC3E}">
        <p14:creationId xmlns:p14="http://schemas.microsoft.com/office/powerpoint/2010/main" val="321525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Trends of flooding events in Kabul river. The blue dots are the observed flow recorded over the period of 1981-2015. The red box shows higher outlier during this analysis, which was actually the 2010 flood in this region. Y-axis represents the discharge of Kabul River in m</a:t>
            </a:r>
            <a:r>
              <a:rPr lang="en-GB" sz="1200" kern="1200" baseline="30000" dirty="0" smtClean="0">
                <a:solidFill>
                  <a:schemeClr val="tx1"/>
                </a:solidFill>
                <a:effectLst/>
                <a:latin typeface="+mn-lt"/>
                <a:ea typeface="+mn-ea"/>
                <a:cs typeface="+mn-cs"/>
              </a:rPr>
              <a:t>3</a:t>
            </a:r>
            <a:r>
              <a:rPr lang="en-GB" sz="1200" kern="1200" dirty="0" smtClean="0">
                <a:solidFill>
                  <a:schemeClr val="tx1"/>
                </a:solidFill>
                <a:effectLst/>
                <a:latin typeface="+mn-lt"/>
                <a:ea typeface="+mn-ea"/>
                <a:cs typeface="+mn-cs"/>
              </a:rPr>
              <a:t> s</a:t>
            </a:r>
            <a:r>
              <a:rPr lang="en-GB" sz="1200" kern="1200" baseline="300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 while the primary X-axis shows the probability while the secondary X-axis shows the return period of the flooding in years. The red line shows the medium level flood (2800 m</a:t>
            </a:r>
            <a:r>
              <a:rPr lang="en-GB" sz="1200" kern="1200" baseline="30000" dirty="0" smtClean="0">
                <a:solidFill>
                  <a:schemeClr val="tx1"/>
                </a:solidFill>
                <a:effectLst/>
                <a:latin typeface="+mn-lt"/>
                <a:ea typeface="+mn-ea"/>
                <a:cs typeface="+mn-cs"/>
              </a:rPr>
              <a:t>3</a:t>
            </a:r>
            <a:r>
              <a:rPr lang="en-GB" sz="1200" kern="1200" dirty="0" smtClean="0">
                <a:solidFill>
                  <a:schemeClr val="tx1"/>
                </a:solidFill>
                <a:effectLst/>
                <a:latin typeface="+mn-lt"/>
                <a:ea typeface="+mn-ea"/>
                <a:cs typeface="+mn-cs"/>
              </a:rPr>
              <a:t>s</a:t>
            </a:r>
            <a:r>
              <a:rPr lang="en-GB" sz="1200" kern="1200" baseline="300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)as described by federal flood commission of Pakistan. </a:t>
            </a:r>
            <a:endParaRPr lang="en-GB" dirty="0"/>
          </a:p>
        </p:txBody>
      </p:sp>
      <p:sp>
        <p:nvSpPr>
          <p:cNvPr id="4" name="Slide Number Placeholder 3"/>
          <p:cNvSpPr>
            <a:spLocks noGrp="1"/>
          </p:cNvSpPr>
          <p:nvPr>
            <p:ph type="sldNum" sz="quarter" idx="10"/>
          </p:nvPr>
        </p:nvSpPr>
        <p:spPr/>
        <p:txBody>
          <a:bodyPr/>
          <a:lstStyle/>
          <a:p>
            <a:fld id="{55D45D2F-C69D-4D90-B22B-9B2DC58DBD55}" type="slidenum">
              <a:rPr lang="nl-NL" smtClean="0"/>
              <a:t>12</a:t>
            </a:fld>
            <a:endParaRPr lang="nl-NL"/>
          </a:p>
        </p:txBody>
      </p:sp>
    </p:spTree>
    <p:extLst>
      <p:ext uri="{BB962C8B-B14F-4D97-AF65-F5344CB8AC3E}">
        <p14:creationId xmlns:p14="http://schemas.microsoft.com/office/powerpoint/2010/main" val="3648103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Return periods of peak flow in Kabul river (years). Results for four different GCMs for the RCPs 4.5 and 8.5 for the near future (2031-2050, a and c) and far future (2081-2100, b and d) are presented. The horizontal dark brown line shows the magnitude of most devastating flood of 2010. </a:t>
            </a:r>
            <a:endParaRPr lang="en-GB" dirty="0"/>
          </a:p>
        </p:txBody>
      </p:sp>
      <p:sp>
        <p:nvSpPr>
          <p:cNvPr id="4" name="Slide Number Placeholder 3"/>
          <p:cNvSpPr>
            <a:spLocks noGrp="1"/>
          </p:cNvSpPr>
          <p:nvPr>
            <p:ph type="sldNum" sz="quarter" idx="10"/>
          </p:nvPr>
        </p:nvSpPr>
        <p:spPr/>
        <p:txBody>
          <a:bodyPr/>
          <a:lstStyle/>
          <a:p>
            <a:fld id="{55D45D2F-C69D-4D90-B22B-9B2DC58DBD55}" type="slidenum">
              <a:rPr lang="nl-NL" smtClean="0"/>
              <a:t>13</a:t>
            </a:fld>
            <a:endParaRPr lang="nl-NL"/>
          </a:p>
        </p:txBody>
      </p:sp>
    </p:spTree>
    <p:extLst>
      <p:ext uri="{BB962C8B-B14F-4D97-AF65-F5344CB8AC3E}">
        <p14:creationId xmlns:p14="http://schemas.microsoft.com/office/powerpoint/2010/main" val="4074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Few glimpse of recent</a:t>
            </a:r>
            <a:r>
              <a:rPr lang="en-GB" baseline="0" dirty="0" smtClean="0"/>
              <a:t> most flood in the basin.</a:t>
            </a:r>
            <a:endParaRPr lang="en-GB" dirty="0"/>
          </a:p>
        </p:txBody>
      </p:sp>
      <p:sp>
        <p:nvSpPr>
          <p:cNvPr id="4" name="Slide Number Placeholder 3"/>
          <p:cNvSpPr>
            <a:spLocks noGrp="1"/>
          </p:cNvSpPr>
          <p:nvPr>
            <p:ph type="sldNum" sz="quarter" idx="10"/>
          </p:nvPr>
        </p:nvSpPr>
        <p:spPr/>
        <p:txBody>
          <a:bodyPr/>
          <a:lstStyle/>
          <a:p>
            <a:fld id="{55D45D2F-C69D-4D90-B22B-9B2DC58DBD55}" type="slidenum">
              <a:rPr lang="nl-NL" smtClean="0"/>
              <a:t>2</a:t>
            </a:fld>
            <a:endParaRPr lang="nl-NL"/>
          </a:p>
        </p:txBody>
      </p:sp>
    </p:spTree>
    <p:extLst>
      <p:ext uri="{BB962C8B-B14F-4D97-AF65-F5344CB8AC3E}">
        <p14:creationId xmlns:p14="http://schemas.microsoft.com/office/powerpoint/2010/main" val="37108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D45D2F-C69D-4D90-B22B-9B2DC58DBD55}" type="slidenum">
              <a:rPr lang="nl-NL" smtClean="0"/>
              <a:t>3</a:t>
            </a:fld>
            <a:endParaRPr lang="nl-NL"/>
          </a:p>
        </p:txBody>
      </p:sp>
    </p:spTree>
    <p:extLst>
      <p:ext uri="{BB962C8B-B14F-4D97-AF65-F5344CB8AC3E}">
        <p14:creationId xmlns:p14="http://schemas.microsoft.com/office/powerpoint/2010/main" val="105132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Study area figure (a) shows the</a:t>
            </a:r>
            <a:r>
              <a:rPr lang="en-GB" baseline="0" dirty="0" smtClean="0"/>
              <a:t> complete basin along with the neighbouring countries. Figure (b) shows the complete Kabul basin and all the met stations from where we get the required met data to run the model effectively. Where as figure (c) shows the downstream of Kabul basin. It shows the flood affected districts Peshawar, Charsadda and Nowshera. The red line is the swelling of Kabul river during flood season and it shows how much damage it causes to our agricultural system and population. The Green triangle is the gauge station from where we get the discharge data and calibrate our model. Its the junction of both Kabul river and mighty Indus river.</a:t>
            </a:r>
            <a:endParaRPr lang="en-GB" dirty="0"/>
          </a:p>
        </p:txBody>
      </p:sp>
      <p:sp>
        <p:nvSpPr>
          <p:cNvPr id="4" name="Slide Number Placeholder 3"/>
          <p:cNvSpPr>
            <a:spLocks noGrp="1"/>
          </p:cNvSpPr>
          <p:nvPr>
            <p:ph type="sldNum" sz="quarter" idx="10"/>
          </p:nvPr>
        </p:nvSpPr>
        <p:spPr/>
        <p:txBody>
          <a:bodyPr/>
          <a:lstStyle/>
          <a:p>
            <a:fld id="{55D45D2F-C69D-4D90-B22B-9B2DC58DBD55}" type="slidenum">
              <a:rPr lang="nl-NL" smtClean="0"/>
              <a:t>4</a:t>
            </a:fld>
            <a:endParaRPr lang="nl-NL"/>
          </a:p>
        </p:txBody>
      </p:sp>
    </p:spTree>
    <p:extLst>
      <p:ext uri="{BB962C8B-B14F-4D97-AF65-F5344CB8AC3E}">
        <p14:creationId xmlns:p14="http://schemas.microsoft.com/office/powerpoint/2010/main" val="1658230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Hydrologic models</a:t>
            </a:r>
            <a:r>
              <a:rPr lang="en-GB" sz="1200" b="0" i="0" kern="1200" dirty="0" smtClean="0">
                <a:solidFill>
                  <a:schemeClr val="tx1"/>
                </a:solidFill>
                <a:effectLst/>
                <a:latin typeface="+mn-lt"/>
                <a:ea typeface="+mn-ea"/>
                <a:cs typeface="+mn-cs"/>
              </a:rPr>
              <a:t> are simplified, conceptual representations of a part of the hydrologic</a:t>
            </a:r>
            <a:r>
              <a:rPr lang="en-GB" sz="1200" b="0" i="0" kern="1200" baseline="0" dirty="0" smtClean="0">
                <a:solidFill>
                  <a:schemeClr val="tx1"/>
                </a:solidFill>
                <a:effectLst/>
                <a:latin typeface="+mn-lt"/>
                <a:ea typeface="+mn-ea"/>
                <a:cs typeface="+mn-cs"/>
              </a:rPr>
              <a:t> cycles</a:t>
            </a:r>
            <a:r>
              <a:rPr lang="en-GB" sz="1200" b="0" i="0" kern="1200" dirty="0" smtClean="0">
                <a:solidFill>
                  <a:schemeClr val="tx1"/>
                </a:solidFill>
                <a:effectLst/>
                <a:latin typeface="+mn-lt"/>
                <a:ea typeface="+mn-ea"/>
                <a:cs typeface="+mn-cs"/>
              </a:rPr>
              <a:t>. They are primarily used for hydrologic prediction and for understanding hydrologic processes.</a:t>
            </a:r>
          </a:p>
          <a:p>
            <a:r>
              <a:rPr lang="en-GB" sz="1200" b="0" i="0" kern="1200" dirty="0" smtClean="0">
                <a:solidFill>
                  <a:schemeClr val="tx1"/>
                </a:solidFill>
                <a:effectLst/>
                <a:latin typeface="+mn-lt"/>
                <a:ea typeface="+mn-ea"/>
                <a:cs typeface="+mn-cs"/>
              </a:rPr>
              <a:t>There are two main types of hydrologic models </a:t>
            </a:r>
          </a:p>
          <a:p>
            <a:r>
              <a:rPr lang="en-GB" sz="1200" b="0" i="0" kern="1200" dirty="0" smtClean="0">
                <a:solidFill>
                  <a:schemeClr val="tx1"/>
                </a:solidFill>
                <a:effectLst/>
                <a:latin typeface="+mn-lt"/>
                <a:ea typeface="+mn-ea"/>
                <a:cs typeface="+mn-cs"/>
              </a:rPr>
              <a:t>1-	Stochastic Models. These models are  based on data and using mathematical and statistical concepts to link a certain input (for instance </a:t>
            </a:r>
            <a:r>
              <a:rPr lang="en-GB" sz="1200" b="0" i="0" u="none" strike="noStrike" kern="1200" dirty="0" smtClean="0">
                <a:solidFill>
                  <a:schemeClr val="tx1"/>
                </a:solidFill>
                <a:effectLst/>
                <a:latin typeface="+mn-lt"/>
                <a:ea typeface="+mn-ea"/>
                <a:cs typeface="+mn-cs"/>
              </a:rPr>
              <a:t>rainfall</a:t>
            </a:r>
            <a:r>
              <a:rPr lang="en-GB" sz="1200" b="0" i="0" kern="1200" dirty="0" smtClean="0">
                <a:solidFill>
                  <a:schemeClr val="tx1"/>
                </a:solidFill>
                <a:effectLst/>
                <a:latin typeface="+mn-lt"/>
                <a:ea typeface="+mn-ea"/>
                <a:cs typeface="+mn-cs"/>
              </a:rPr>
              <a:t>) to the model output (for instance runoff). Commonly used techniques are </a:t>
            </a:r>
            <a:r>
              <a:rPr lang="en-GB" sz="1200" b="0" i="0" u="none" strike="noStrike" kern="1200" dirty="0" smtClean="0">
                <a:solidFill>
                  <a:schemeClr val="tx1"/>
                </a:solidFill>
                <a:effectLst/>
                <a:latin typeface="+mn-lt"/>
                <a:ea typeface="+mn-ea"/>
                <a:cs typeface="+mn-cs"/>
              </a:rPr>
              <a:t>regression</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rPr>
              <a:t>transfer function</a:t>
            </a:r>
            <a:r>
              <a:rPr lang="en-GB" sz="1200" b="0" i="0" kern="1200" dirty="0" smtClean="0">
                <a:solidFill>
                  <a:schemeClr val="tx1"/>
                </a:solidFill>
                <a:effectLst/>
                <a:latin typeface="+mn-lt"/>
                <a:ea typeface="+mn-ea"/>
                <a:cs typeface="+mn-cs"/>
              </a:rPr>
              <a:t> etc. These models are known as stochastic hydrology models.</a:t>
            </a:r>
          </a:p>
          <a:p>
            <a:r>
              <a:rPr lang="en-GB" sz="1200" b="0" i="0" kern="1200" dirty="0" smtClean="0">
                <a:solidFill>
                  <a:schemeClr val="tx1"/>
                </a:solidFill>
                <a:effectLst/>
                <a:latin typeface="+mn-lt"/>
                <a:ea typeface="+mn-ea"/>
                <a:cs typeface="+mn-cs"/>
              </a:rPr>
              <a:t>2-	Process-Based Models. These models try to represent the physical processes observed in the real world. Typically, such models contain representations of </a:t>
            </a:r>
            <a:r>
              <a:rPr lang="en-GB" sz="1200" b="0" i="0" u="none" strike="noStrike" kern="1200" dirty="0" smtClean="0">
                <a:solidFill>
                  <a:schemeClr val="tx1"/>
                </a:solidFill>
                <a:effectLst/>
                <a:latin typeface="+mn-lt"/>
                <a:ea typeface="+mn-ea"/>
                <a:cs typeface="+mn-cs"/>
              </a:rPr>
              <a:t>surface runoff</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rPr>
              <a:t>subsurface flow</a:t>
            </a:r>
            <a:r>
              <a:rPr lang="en-GB" sz="1200" b="0" i="0" kern="1200" dirty="0" smtClean="0">
                <a:solidFill>
                  <a:schemeClr val="tx1"/>
                </a:solidFill>
                <a:effectLst/>
                <a:latin typeface="+mn-lt"/>
                <a:ea typeface="+mn-ea"/>
                <a:cs typeface="+mn-cs"/>
              </a:rPr>
              <a:t> and </a:t>
            </a:r>
            <a:r>
              <a:rPr lang="en-GB" sz="1200" b="0" i="0" u="none" strike="noStrike" kern="1200" dirty="0" smtClean="0">
                <a:solidFill>
                  <a:schemeClr val="tx1"/>
                </a:solidFill>
                <a:effectLst/>
                <a:latin typeface="+mn-lt"/>
                <a:ea typeface="+mn-ea"/>
                <a:cs typeface="+mn-cs"/>
              </a:rPr>
              <a:t>channel flow</a:t>
            </a:r>
            <a:r>
              <a:rPr lang="en-GB" sz="1200" b="0" i="0" kern="1200" dirty="0" smtClean="0">
                <a:solidFill>
                  <a:schemeClr val="tx1"/>
                </a:solidFill>
                <a:effectLst/>
                <a:latin typeface="+mn-lt"/>
                <a:ea typeface="+mn-ea"/>
                <a:cs typeface="+mn-cs"/>
              </a:rPr>
              <a:t> but they can be far more complicated. These models are known as deterministic hydrology models. </a:t>
            </a:r>
          </a:p>
          <a:p>
            <a:endParaRPr lang="en-GB" dirty="0"/>
          </a:p>
        </p:txBody>
      </p:sp>
      <p:sp>
        <p:nvSpPr>
          <p:cNvPr id="4" name="Slide Number Placeholder 3"/>
          <p:cNvSpPr>
            <a:spLocks noGrp="1"/>
          </p:cNvSpPr>
          <p:nvPr>
            <p:ph type="sldNum" sz="quarter" idx="10"/>
          </p:nvPr>
        </p:nvSpPr>
        <p:spPr/>
        <p:txBody>
          <a:bodyPr/>
          <a:lstStyle/>
          <a:p>
            <a:fld id="{55D45D2F-C69D-4D90-B22B-9B2DC58DBD55}" type="slidenum">
              <a:rPr lang="nl-NL" smtClean="0"/>
              <a:t>6</a:t>
            </a:fld>
            <a:endParaRPr lang="nl-NL"/>
          </a:p>
        </p:txBody>
      </p:sp>
    </p:spTree>
    <p:extLst>
      <p:ext uri="{BB962C8B-B14F-4D97-AF65-F5344CB8AC3E}">
        <p14:creationId xmlns:p14="http://schemas.microsoft.com/office/powerpoint/2010/main" val="2979556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shows the monsoon precipitation trend in Kabul basin.</a:t>
            </a:r>
            <a:r>
              <a:rPr lang="en-GB" baseline="0" dirty="0" smtClean="0"/>
              <a:t> More or less there are 5 different pattern of monsoon in the area.</a:t>
            </a:r>
            <a:endParaRPr lang="en-GB" dirty="0"/>
          </a:p>
        </p:txBody>
      </p:sp>
      <p:sp>
        <p:nvSpPr>
          <p:cNvPr id="4" name="Slide Number Placeholder 3"/>
          <p:cNvSpPr>
            <a:spLocks noGrp="1"/>
          </p:cNvSpPr>
          <p:nvPr>
            <p:ph type="sldNum" sz="quarter" idx="10"/>
          </p:nvPr>
        </p:nvSpPr>
        <p:spPr/>
        <p:txBody>
          <a:bodyPr/>
          <a:lstStyle/>
          <a:p>
            <a:fld id="{55D45D2F-C69D-4D90-B22B-9B2DC58DBD55}" type="slidenum">
              <a:rPr lang="nl-NL" smtClean="0"/>
              <a:t>7</a:t>
            </a:fld>
            <a:endParaRPr lang="nl-NL"/>
          </a:p>
        </p:txBody>
      </p:sp>
    </p:spTree>
    <p:extLst>
      <p:ext uri="{BB962C8B-B14F-4D97-AF65-F5344CB8AC3E}">
        <p14:creationId xmlns:p14="http://schemas.microsoft.com/office/powerpoint/2010/main" val="363605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D45D2F-C69D-4D90-B22B-9B2DC58DBD55}" type="slidenum">
              <a:rPr lang="nl-NL" smtClean="0"/>
              <a:t>9</a:t>
            </a:fld>
            <a:endParaRPr lang="nl-NL"/>
          </a:p>
        </p:txBody>
      </p:sp>
    </p:spTree>
    <p:extLst>
      <p:ext uri="{BB962C8B-B14F-4D97-AF65-F5344CB8AC3E}">
        <p14:creationId xmlns:p14="http://schemas.microsoft.com/office/powerpoint/2010/main" val="1159575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Schematic diagram of the hydrological modelling and flood frequency analysis (historic and future projected peak flows).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5D45D2F-C69D-4D90-B22B-9B2DC58DBD55}" type="slidenum">
              <a:rPr lang="nl-NL" smtClean="0"/>
              <a:t>10</a:t>
            </a:fld>
            <a:endParaRPr lang="nl-NL"/>
          </a:p>
        </p:txBody>
      </p:sp>
    </p:spTree>
    <p:extLst>
      <p:ext uri="{BB962C8B-B14F-4D97-AF65-F5344CB8AC3E}">
        <p14:creationId xmlns:p14="http://schemas.microsoft.com/office/powerpoint/2010/main" val="351304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Variation in average monthly temperature (a-d), average monthly precipitation (e-h) and average monthly flow (i-l), all based on 20 years data for the Kabul river basin. Comparing observational data (1981-2000) and downscaled scenario data from four selected GCMs under two RCPs 4.5 and 8.5 in near (2031-2050, a, b, e, f, i and j) and far future (2081-2100, c, d, g, h, k and l).</a:t>
            </a:r>
            <a:endParaRPr lang="en-GB" dirty="0"/>
          </a:p>
        </p:txBody>
      </p:sp>
      <p:sp>
        <p:nvSpPr>
          <p:cNvPr id="4" name="Slide Number Placeholder 3"/>
          <p:cNvSpPr>
            <a:spLocks noGrp="1"/>
          </p:cNvSpPr>
          <p:nvPr>
            <p:ph type="sldNum" sz="quarter" idx="10"/>
          </p:nvPr>
        </p:nvSpPr>
        <p:spPr/>
        <p:txBody>
          <a:bodyPr/>
          <a:lstStyle/>
          <a:p>
            <a:fld id="{55D45D2F-C69D-4D90-B22B-9B2DC58DBD55}" type="slidenum">
              <a:rPr lang="nl-NL" smtClean="0"/>
              <a:t>11</a:t>
            </a:fld>
            <a:endParaRPr lang="nl-NL"/>
          </a:p>
        </p:txBody>
      </p:sp>
    </p:spTree>
    <p:extLst>
      <p:ext uri="{BB962C8B-B14F-4D97-AF65-F5344CB8AC3E}">
        <p14:creationId xmlns:p14="http://schemas.microsoft.com/office/powerpoint/2010/main" val="53417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FFFFFF"/>
                </a:solidFill>
                <a:effectLst/>
                <a:uLnTx/>
                <a:uFillTx/>
              </a:rPr>
              <a:t>Datum, </a:t>
            </a:r>
            <a:r>
              <a:rPr kumimoji="0" lang="en-GB" sz="1800" b="0" i="0" u="none" strike="noStrike" kern="0" cap="none" spc="0" normalizeH="0" baseline="0" noProof="0" dirty="0" err="1" smtClean="0">
                <a:ln>
                  <a:noFill/>
                </a:ln>
                <a:solidFill>
                  <a:srgbClr val="FFFFFF"/>
                </a:solidFill>
                <a:effectLst/>
                <a:uLnTx/>
                <a:uFillTx/>
              </a:rPr>
              <a:t>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p:txBody>
      </p:sp>
      <p:sp>
        <p:nvSpPr>
          <p:cNvPr id="5" name="Tijdelijke aanduiding voor dianummer 4"/>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om de </a:t>
            </a:r>
            <a:r>
              <a:rPr lang="en-GB" dirty="0" err="1" smtClean="0"/>
              <a:t>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om de </a:t>
            </a:r>
            <a:r>
              <a:rPr lang="en-GB" dirty="0" err="1" smtClean="0"/>
              <a:t>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om de </a:t>
            </a:r>
            <a:r>
              <a:rPr lang="en-GB" dirty="0" err="1" smtClean="0"/>
              <a:t>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om de </a:t>
            </a:r>
            <a:r>
              <a:rPr lang="en-GB" dirty="0" err="1" smtClean="0"/>
              <a:t>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om de </a:t>
            </a:r>
            <a:r>
              <a:rPr lang="en-GB" dirty="0" err="1" smtClean="0"/>
              <a:t>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om de </a:t>
            </a:r>
            <a:r>
              <a:rPr lang="en-GB" dirty="0" err="1" smtClean="0"/>
              <a:t>modelstijl</a:t>
            </a:r>
            <a:endParaRPr lang="en-GB" dirty="0"/>
          </a:p>
        </p:txBody>
      </p:sp>
      <p:sp>
        <p:nvSpPr>
          <p:cNvPr id="6" name="Tijdelijke aanduiding voor dianummer 5"/>
          <p:cNvSpPr>
            <a:spLocks noGrp="1"/>
          </p:cNvSpPr>
          <p:nvPr>
            <p:ph type="sldNum" sz="quarter" idx="25"/>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4" name="Tijdelijke aanduiding voor dianummer 3"/>
          <p:cNvSpPr>
            <a:spLocks noGrp="1"/>
          </p:cNvSpPr>
          <p:nvPr>
            <p:ph type="sldNum" sz="quarter" idx="17"/>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jdelijke aanduiding voor dianummer 1"/>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p:txBody>
      </p:sp>
      <p:sp>
        <p:nvSpPr>
          <p:cNvPr id="3" name="Tijdelijke aanduiding voor dianummer 2"/>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
        <p:nvSpPr>
          <p:cNvPr id="4" name="Tijdelijke aanduiding voor dianumm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p:txBody>
      </p:sp>
      <p:sp>
        <p:nvSpPr>
          <p:cNvPr id="12" name="Tijdelijke aanduiding voor afbeelding 24"/>
          <p:cNvSpPr>
            <a:spLocks noGrp="1" noChangeAspect="1"/>
          </p:cNvSpPr>
          <p:nvPr>
            <p:ph type="pic" sz="quarter" idx="18"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3"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4"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5"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p:txBody>
      </p:sp>
      <p:sp>
        <p:nvSpPr>
          <p:cNvPr id="5" name="Tijdelijke aanduiding voor dianummer 4"/>
          <p:cNvSpPr>
            <a:spLocks noGrp="1"/>
          </p:cNvSpPr>
          <p:nvPr>
            <p:ph type="sldNum" sz="quarter" idx="12"/>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2"/>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dianummer 2"/>
          <p:cNvSpPr>
            <a:spLocks noGrp="1"/>
          </p:cNvSpPr>
          <p:nvPr>
            <p:ph type="sldNum" sz="quarter" idx="10"/>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FFFFFF"/>
                </a:solidFill>
                <a:effectLst/>
                <a:uLnTx/>
                <a:uFillTx/>
              </a:rPr>
              <a:t>Datum, </a:t>
            </a:r>
            <a:r>
              <a:rPr kumimoji="0" lang="en-GB" sz="1800" b="0" i="0" u="none" strike="noStrike" kern="0" cap="none" spc="0" normalizeH="0" baseline="0" noProof="0" dirty="0" err="1" smtClean="0">
                <a:ln>
                  <a:noFill/>
                </a:ln>
                <a:solidFill>
                  <a:srgbClr val="FFFFFF"/>
                </a:solidFill>
                <a:effectLst/>
                <a:uLnTx/>
                <a:uFillTx/>
              </a:rPr>
              <a:t>Auteursnaam</a:t>
            </a:r>
            <a:endParaRPr kumimoji="0" lang="en-GB" sz="1800" b="0" i="0" u="none" strike="noStrike" kern="0" cap="none" spc="0" normalizeH="0" baseline="0" noProof="0" dirty="0" smtClean="0">
              <a:ln>
                <a:noFill/>
              </a:ln>
              <a:solidFill>
                <a:srgbClr val="FFFFFF"/>
              </a:solidFill>
              <a:effectLst/>
              <a:uLnTx/>
              <a:uFillTx/>
            </a:endParaRPr>
          </a:p>
        </p:txBody>
      </p:sp>
      <p:sp>
        <p:nvSpPr>
          <p:cNvPr id="16"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7"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8"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2"/>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4" name="Tijdelijke aanduiding voor dianummer 1"/>
          <p:cNvSpPr>
            <a:spLocks noGrp="1"/>
          </p:cNvSpPr>
          <p:nvPr>
            <p:ph type="sldNum" sz="quarter" idx="4"/>
          </p:nvPr>
        </p:nvSpPr>
        <p:spPr>
          <a:xfrm>
            <a:off x="8519145" y="6408000"/>
            <a:ext cx="468000" cy="164250"/>
          </a:xfrm>
          <a:prstGeom prst="rect">
            <a:avLst/>
          </a:prstGeom>
          <a:noFill/>
        </p:spPr>
        <p:txBody>
          <a:bodyPr wrap="square" tIns="0" rIns="36000" bIns="0" rtlCol="0">
            <a:noAutofit/>
          </a:bodyPr>
          <a:lstStyle>
            <a:lvl1pPr>
              <a:defRPr lang="nl-NL" sz="900" smtClean="0">
                <a:latin typeface="Verdana" pitchFamily="34" charset="0"/>
              </a:defRPr>
            </a:lvl1pPr>
          </a:lstStyle>
          <a:p>
            <a:pPr algn="r">
              <a:lnSpc>
                <a:spcPts val="1200"/>
              </a:lnSpc>
            </a:pPr>
            <a:fld id="{F25965E0-7062-474C-8671-DB3A3CE669B0}" type="slidenum">
              <a:rPr lang="en-GB" smtClean="0"/>
              <a:pPr algn="r">
                <a:lnSpc>
                  <a:spcPts val="1200"/>
                </a:lnSpc>
              </a:pPr>
              <a:t>‹#›</a:t>
            </a:fld>
            <a:endParaRPr lang="en-GB" dirty="0"/>
          </a:p>
        </p:txBody>
      </p:sp>
      <p:pic>
        <p:nvPicPr>
          <p:cNvPr id="2" name="Picture 1"/>
          <p:cNvPicPr>
            <a:picLocks/>
          </p:cNvPicPr>
          <p:nvPr userDrawn="1"/>
        </p:nvPicPr>
        <p:blipFill>
          <a:blip r:embed="rId23">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Lst>
  <p:timing>
    <p:tnLst>
      <p:par>
        <p:cTn id="1" dur="indefinite" restart="never" nodeType="tmRoot"/>
      </p:par>
    </p:tnLst>
  </p:timing>
  <p:hf hdr="0" ftr="0" dt="0"/>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9231" r="19231"/>
          <a:stretch>
            <a:fillRect/>
          </a:stretch>
        </p:blipFill>
        <p:spPr>
          <a:xfrm>
            <a:off x="6496050" y="3260057"/>
            <a:ext cx="2647950" cy="2647950"/>
          </a:xfrm>
        </p:spPr>
      </p:pic>
      <p:sp>
        <p:nvSpPr>
          <p:cNvPr id="2" name="Titel 1"/>
          <p:cNvSpPr>
            <a:spLocks noGrp="1"/>
          </p:cNvSpPr>
          <p:nvPr>
            <p:ph type="title"/>
          </p:nvPr>
        </p:nvSpPr>
        <p:spPr>
          <a:xfrm>
            <a:off x="396640" y="918957"/>
            <a:ext cx="8442796" cy="1353086"/>
          </a:xfrm>
          <a:ln>
            <a:noFill/>
          </a:ln>
        </p:spPr>
        <p:txBody>
          <a:bodyPr/>
          <a:lstStyle/>
          <a:p>
            <a:pPr algn="ctr"/>
            <a:r>
              <a:rPr lang="en-GB" sz="2400" b="1" dirty="0">
                <a:latin typeface="Tahoma" panose="020B0604030504040204" pitchFamily="34" charset="0"/>
                <a:ea typeface="Tahoma" panose="020B0604030504040204" pitchFamily="34" charset="0"/>
                <a:cs typeface="Tahoma" panose="020B0604030504040204" pitchFamily="34" charset="0"/>
              </a:rPr>
              <a:t>Climate Change </a:t>
            </a:r>
            <a:r>
              <a:rPr lang="en-GB" sz="2400" b="1" dirty="0" smtClean="0">
                <a:latin typeface="Tahoma" panose="020B0604030504040204" pitchFamily="34" charset="0"/>
                <a:ea typeface="Tahoma" panose="020B0604030504040204" pitchFamily="34" charset="0"/>
                <a:cs typeface="Tahoma" panose="020B0604030504040204" pitchFamily="34" charset="0"/>
              </a:rPr>
              <a:t>is Likely </a:t>
            </a:r>
            <a:r>
              <a:rPr lang="en-GB" sz="2400" b="1" dirty="0">
                <a:latin typeface="Tahoma" panose="020B0604030504040204" pitchFamily="34" charset="0"/>
                <a:ea typeface="Tahoma" panose="020B0604030504040204" pitchFamily="34" charset="0"/>
                <a:cs typeface="Tahoma" panose="020B0604030504040204" pitchFamily="34" charset="0"/>
              </a:rPr>
              <a:t>to Amplify Flood Frequency and Intensity in the Kabul Basin</a:t>
            </a:r>
            <a:endParaRPr lang="en-GB" sz="2400" dirty="0">
              <a:latin typeface="Tahoma" panose="020B0604030504040204" pitchFamily="34" charset="0"/>
              <a:ea typeface="Tahoma" panose="020B0604030504040204" pitchFamily="34" charset="0"/>
              <a:cs typeface="Tahoma" panose="020B0604030504040204" pitchFamily="34" charset="0"/>
            </a:endParaRPr>
          </a:p>
        </p:txBody>
      </p:sp>
      <p:pic>
        <p:nvPicPr>
          <p:cNvPr id="17" name="Picture Placeholder 16"/>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a:stretch>
            <a:fillRect/>
          </a:stretch>
        </p:blipFill>
        <p:spPr>
          <a:xfrm>
            <a:off x="4417868" y="3260058"/>
            <a:ext cx="2647950" cy="2647950"/>
          </a:xfrm>
        </p:spPr>
      </p:pic>
      <p:pic>
        <p:nvPicPr>
          <p:cNvPr id="15" name="Picture Placeholder 14"/>
          <p:cNvPicPr>
            <a:picLocks noGrp="1" noChangeAspect="1"/>
          </p:cNvPicPr>
          <p:nvPr>
            <p:ph type="pic" sz="quarter" idx="19"/>
          </p:nvPr>
        </p:nvPicPr>
        <p:blipFill>
          <a:blip r:embed="rId5">
            <a:extLst>
              <a:ext uri="{28A0092B-C50C-407E-A947-70E740481C1C}">
                <a14:useLocalDpi xmlns:a14="http://schemas.microsoft.com/office/drawing/2010/main" val="0"/>
              </a:ext>
            </a:extLst>
          </a:blip>
          <a:srcRect l="12584" r="12584"/>
          <a:stretch>
            <a:fillRect/>
          </a:stretch>
        </p:blipFill>
        <p:spPr>
          <a:xfrm>
            <a:off x="2140580" y="3283810"/>
            <a:ext cx="2647950" cy="2647950"/>
          </a:xfrm>
        </p:spPr>
      </p:pic>
      <p:pic>
        <p:nvPicPr>
          <p:cNvPr id="10" name="Picture Placeholder 9"/>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7866" r="17866"/>
          <a:stretch>
            <a:fillRect/>
          </a:stretch>
        </p:blipFill>
        <p:spPr>
          <a:xfrm>
            <a:off x="0" y="3295684"/>
            <a:ext cx="2647950" cy="2647950"/>
          </a:xfrm>
        </p:spPr>
      </p:pic>
    </p:spTree>
    <p:extLst>
      <p:ext uri="{BB962C8B-B14F-4D97-AF65-F5344CB8AC3E}">
        <p14:creationId xmlns:p14="http://schemas.microsoft.com/office/powerpoint/2010/main" val="1983885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10</a:t>
            </a:fld>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13" y="403761"/>
            <a:ext cx="8213691" cy="551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7060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11</a:t>
            </a:fld>
            <a:endParaRPr lang="en-GB"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54379" y="439388"/>
            <a:ext cx="8763991" cy="5581402"/>
          </a:xfrm>
          <a:prstGeom prst="rect">
            <a:avLst/>
          </a:prstGeom>
          <a:noFill/>
          <a:ln>
            <a:noFill/>
          </a:ln>
        </p:spPr>
      </p:pic>
    </p:spTree>
    <p:extLst>
      <p:ext uri="{BB962C8B-B14F-4D97-AF65-F5344CB8AC3E}">
        <p14:creationId xmlns:p14="http://schemas.microsoft.com/office/powerpoint/2010/main" val="40987456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12</a:t>
            </a:fld>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34" y="391886"/>
            <a:ext cx="8508666" cy="554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912540" y="3610305"/>
            <a:ext cx="763769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4519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13</a:t>
            </a:fld>
            <a:endParaRPr lang="en-GB"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15001" y="526452"/>
            <a:ext cx="8312728" cy="5640779"/>
          </a:xfrm>
          <a:prstGeom prst="rect">
            <a:avLst/>
          </a:prstGeom>
          <a:noFill/>
          <a:ln>
            <a:noFill/>
          </a:ln>
        </p:spPr>
      </p:pic>
      <p:cxnSp>
        <p:nvCxnSpPr>
          <p:cNvPr id="8" name="Straight Connector 7"/>
          <p:cNvCxnSpPr/>
          <p:nvPr/>
        </p:nvCxnSpPr>
        <p:spPr>
          <a:xfrm flipV="1">
            <a:off x="1092443" y="4098944"/>
            <a:ext cx="3111422" cy="47626"/>
          </a:xfrm>
          <a:prstGeom prst="line">
            <a:avLst/>
          </a:prstGeom>
          <a:ln w="12700">
            <a:solidFill>
              <a:srgbClr val="63252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682807" y="4045401"/>
            <a:ext cx="3582419" cy="47626"/>
          </a:xfrm>
          <a:prstGeom prst="line">
            <a:avLst/>
          </a:prstGeom>
          <a:ln w="12700">
            <a:solidFill>
              <a:srgbClr val="63252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682807" y="1723441"/>
            <a:ext cx="3416164" cy="47626"/>
          </a:xfrm>
          <a:prstGeom prst="line">
            <a:avLst/>
          </a:prstGeom>
          <a:ln w="12700">
            <a:solidFill>
              <a:srgbClr val="63252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99807" y="1782151"/>
            <a:ext cx="3346562" cy="47626"/>
          </a:xfrm>
          <a:prstGeom prst="line">
            <a:avLst/>
          </a:prstGeom>
          <a:ln w="12700">
            <a:solidFill>
              <a:srgbClr val="6325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7695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jpeg;base64,/9j/4AAQSkZJRgABAQAAAQABAAD/2wCEAAkGBxQREBQQERQVDxQUFBQVFBQWFRcUFBQUFBQYFxQUGBQYHCghGBwlHBQWITEhJSkrLi4uFyIzODMsNygtLisBCgoKDg0OGxAQGiwmHyQsLCwsLC0sLCwsNCw0NDcsLCwsLDUsLCwuLCwsLS8sLCwsLCwvNCwsLCwsLCwsLCwsLP/AABEIAMkA+wMBIgACEQEDEQH/xAAcAAEAAgIDAQAAAAAAAAAAAAAABgcDBQECBAj/xABBEAACAQIDBQUFBQgBAgcAAAABAgMAEQQSIQUGMUFRBxMiYXEjMoGRoRRCUmKCJDNTcpKiscHwQ2MVJUR0k8LS/8QAGgEBAAMBAQEAAAAAAAAAAAAAAAIDBAUBBv/EACoRAAICAQQBAwMEAwAAAAAAAAABAgMRBBIhMUEFIlEyYXETgaHhkbHR/9oADAMBAAIRAxEAPwC8aUpQClKUApSlAKUpQClKUApSlAKUpQClKUApSlAKUpQClKUApSlAKUpQClKUApSlAKUpQClKUApSlAKUpQClKUApSlAKUpQGDG4tIY2mlYRxopZ3Y2CqOJJqG4rtKjQswwmLeFQC0ojF1B1DGG/eKtuZUVx2qzzfZkWABmMhKgkfvEjdo8oOjOCCyg/eReljRGw0lkxUS4ZmE7uArK5U53PiYvx5XYkngeNVynh4JJH1DsXbMOLhTEQOJI5BdTw9QQdQRzFbCq+3A9mMQqsJE78+NVCI8oRRO6IuiqXBPzqeQPcVKMtyyeNYeDLXi2rtWHDJ3k8ixLwBY2LHkqjix8hXsJqi+1baWIhxTOispdmRMQSCY0ULeCAD9ySCGZj4mzaEAUlLASyW1sXerD4pu7QvHJYnupo3hkIHEqrgZgNL5b2vrat0DXy9uvtOaOcGMtKozyuC1shjBbvrk2RhbVvvAlTcGvoXYm3YsTGssLrIrAHQ6i/Ucq8jPIawb2ldEe9d6meClKUApSlAKUpQClKUApSlAKUpQClKUApSlAKUpQClefHY1IUMkjBFGtzVfby73Z11ZoIjfKij20w5Gx91D+JvCejioTsUeyyqqdktsFlkv2pvNDCcgvPJe2SOxseha9gfK9/KodtnfSW9mkTCjmieObyBuDY+RCVB8Xt6RwVj/Z0ItZCc5HRpeJHkLL+UVqqxzvlLrg7+m9E83P8AZG4xm1kZs2R8Q175p3JF+XgBvp5sR5VGds4xjiUnY5Tp4kVY7BDewCAAEAWHOvdXh2vCWS68VN+XDnxqEHyadZoaoaaWyPK5+5du7IZYgrKiEM1lQWUKzFl0PA5WFxyNS7Bmq/7PMWZcOpYgnJCRb8OTIL+d42F/Kp9g63VfQsnyk+z1SnSqL7asfaeOJeed3Uc+7RVQkdbu4B8qvKY6V877fc47b0cQuwM8EelrZC4kkOvRWb5ClnOEexLf3b3HwkWEgVsOok7mPvXF1dnKqXJdSD7wv8K7YvcSInNFJJC3K+WQf1MM/wAmFSsVzUtkfg8yyA4z/wAQwF5CftUKi5K3ew5lo3PeD1V3/lrabC33gxAsxETXCm5vHnNrLnsCja6K4VvKtV22bU7nZhj4nESpEQL/ALsXeXhrbKhHxqpcJjiAue7ECwcNaVQeK5zfOuvuuGU9KhJuJGc4xxk+l1e9dqpjd7faXDDxkTQC12sQEubeNNWh9RePyQVaex9tR4lA0bX0BK6ZhfgSAeB5EXB5GpxmpHv3RtKVwDXNSApSlAKUpQClKUApSlAKUpQClK6yOFBLEKBxJ0AoDtWl3h3kiwa2Y55GICRLcszH3RYAm56cfhciP7f35vniwGWVkNpcQ7ZcPB/PJ1/KLk3GnOq5xu1rMxjdpZWBD4txlkIb3khS/sYzb+dramqLLlHo2aTRWaiWIrj5NrvHvFI7kzESSixEOjQ4ZhqM1iVmkGmmqKfxEXqKzSs7F3YuzG7MxJYnqSeNdAKVibb7PrtLpK9PHEe/LFKUrw1CsGOjzRsLX00B6jhryr1JGTwF/wDHzrHJIi6NKinXS+Y/IVKKeeDPqbKowcZySyiWdkGPAAhubkMBfmFtIPkZJKt7DNVAbibReLE+MkhjFIo00VSyOfIZZTp5Cr2ilrbS+Gj4aawZds4nJBI/RDbjxIsOHmRVIdlEBxO3DMdQn2ibnoM3dpqf5x8qsbtL2n3WzpCOLaD1Ck/5AqN9gOAA+1T2AsIoVPpmd/8AKn41J8zPPBcFKUqwiUr25Y/vMZhsKDpFG0rWuPFKcqi4/IknHQi4qDVs98sX3+1cXNe470xrodEhURixvYgsJNORHnWsrNN5Zk1D92DvDKyHMpKn/lweo8q2WytqSYdxJhbra5bDqbaHVmw5Oik2uYzdWtwva2qpUCFdjg+C890N84sYi+IBzcDQqHI42B1VuqHUeYsTLUe9fMv2llPeRkJISMxtdJbe73ij7w5OCGHrU+3V7S8uWHF3VuALEa9Mspsr+jZW/m41fCz5NkZxl0W/StXsvbcU/wC7cMbAlTo4B4Eqda2QereyR2pSlAKUpQClKUBhxOLSMAyOsYPDMwW/petVj97cHALy4iNR1zAgepGgqvO1fHuNoRp7yLhiQpvlzO5BJAIubLz014VDlxzLbIEjI4FIo0b+sLm+tZ7L9rwdPSemWaiG9NJFsbQ7Qky3wsMkw/iyfs+HHn3slgwvb3b8agu295nxF/tMhnGloIS0OHXqGl0kk+AWo5POznM7M56sxY/M1jrPK6Ujr6f0WqHNjz/CPVjMe8gVDZY0/dxIAkUY6Kg0+PHzry0pVR2IQjBbYrCFK7IpJsBc9K9ODwjyyCHDocTK3JRdE8yeGnU2HrUoxcuinUaqvTxzN/t5PPk0zGyr1Og9B1PpWw2HsafGNlwkJkAOs0l1hHx4H01PlVgbt9mSC0u0G+0PoRENIk8j+P6DyqwoYlRQqAIoFgqgAAdABwrVChLs+b1XrFtnEPav5/yV5srssQgHHTPiDf8AdxkxxC3Aaan6VM9nbvYXDi0MEUfogJ/qOprZ0rQkl0clybeWz543m2csG2ZY7BFaZsul1yToSQV5C8ht6CtpJvXicHI2GkLN3eTLqLsrRqQMzIdL5tfpXftthMOPjxC6d5CpHTPE5BJ/Syj4VqN/pvHh8SykLNhkynw2LISdCpPJwNelc+xyjakunn/pfw45Om9m1JcTh+8lkLK07RIulgqqrSEEKL2Itr51anY/s3udlo1rGaSSU9bFsq/RB86pfaTnucLHe+WLO1s180zF2zX4mxHDSvo7d/B9zhYIeBSJFPqFF/rer9Pl5bK7DYV49r44YfDyztosUbub8PCpP+q9lQfthxmTZjQA2bEyRwi2pyls8hA52RGrS+ioo3Bq4Qd4bsdTxHibxNcHgczG9tP81nrhBpoAvPKOAvrYX5Cuayt8nPm8ybFKUrwiKMLixAIPEHUH4UpQJmbBYqSGwhkKAcI39pGL8ctzmj/SwqV7K7RMTGAsucW5plxKHT8LlJR/U1Q6lSUmi6N8l2Wvgu05T7zYbz7x5cI1+XhmjK/31L9295o8YHygoyZcylkcFXF0kR0JV0axsQeXUEV89oTwBOunz0tU07EJGDTBri6C3QgSN/8AqrIzbeDTXPenwXbSsUDXFZauJilKUBSXa4hG1YzybDAD9LGopU77bcPbE4GbkRPGTyuchAP1qCVgvXvPrfRZZ0+PhsUpWbD4ZnuVGi+8xIVFHVmOgqk60pKKy3hGGsix6ZmOReGY8z0A4sfStpsfY0mJbLho2xJvYyWK4depLmxa3w9DVjbu9nMUZE2MIxcoHukewTyVLeK3np5Cr4Ut9nF1frEIe2rl/Pj+yEbsbpz48+AHDYUjxTMLvKL8FHMH+nrerc3e3fgwUfdwIFvbO5AzyEc2a2v+K2gFtBpXNa4wUUfN23Ttlum8sUpSplQpSvDtHbEGHF55o4f53Ck+gOpoCAdumBzYWCbX2cpU2/DIvP4oPnUC3gwX2nY+AlGY93I2HY3BCrY+K3EaoOvpU47R98cFisBNh4Ju9lujLZHIujgnxW00zVD9x8ZmwhjJ0jxER0kRD4it9SLng3A2Gul7Vh1PElNeH/RfDlYZrdkwfadrQw2yoHiXJmZwNFL2LaniTX0pVC9kkBn2v3zalUlna98waSwF7jj7Wr6rTSsRK59iqc7a9oZ8XBhhqIoHlbS4Bnbulvrp4Q5vyOWrjr5031xXf7Sxc17+27lOoTDplI9Czk/pHWpWPgrk8RbNPXDuFFybAc65qT9mW7i4/GGSTxQYbKzAHwvI2scZ6jTMfQDrWdLJirr3vBrhutjDCcT3SxwhDIZJXWNSgF+F8wJHC6gajWtPgg0kXfELEhJCFixaUr7yooXgObmy30uTpVldsG2xJMmzVPskUYjFjhnAYdxDe2mZ7E24aGq6lkLHMbDgAALKoGiqo5KBoByqUkkX27ILCXJ0pXlx+KCI2tjY8xz0JAPG3letpitgYvC4GLG4oJllIVUzN3/jBMYKlbG9hwJNiPh5teCmNMpLKPLSuShHvWBsCVBuUPNCeBI524cOVcVEraw8HZGsQehv8qn3Y9AQjvlAzKDm0ufEQAbD8v0qvJjZW5+Ei3W4t/urZ7McMEgNs9u7gHit7zB52tYW/wDUAfpqcPqRs0y9rZY2E92s9YMJ7tZ60lopSlAQLtlwBk2eJluTh5o5NPwE5H+Fnv8ACqzh2eD/ANTOdPDDHLO39q5f7qv/AGpg1nhkhcBlkRlIPDUVoezzFB8EsRULLhnbDSiwuHhsAT1uuRr871RZXukbtLrrdPW4w8sgWytyMRLYrBlF/wB5imKfFcOmp/U1vKpjs3s8iBVsXI2MK6hLCOBT+WJNKmlKlGqMSm7VW3PM5ZMcEKooRFCKBYKBYADgABWSlKtM4pStJvLvRBgVHeteRgTHEurueA9NeZoDdMwAJJsBqSdABUM232iQxsYsKjY+Uco/3a+bSa+H8w086gG8u8k+LP7Uxjj5YOJrf/NJ/wDUi/kvGtBLiWK5BaNP4aXVPUi92OnFiT51fTprLeVwvkrnbGP5JJtne/FTk95ie6U/9HC2Hzn6+hYeVRtpVvmWNc3N5PbOfXP4b+eUVhpXRr0VUe1n8lEr5PrgzS4yRgQXaxFioNlI6ZRp9Kw7NbuY50Ot4/ZnQEEXHTX3l/ppXkxpudTwF+F+HI/T51h9VpW2LSx4L9LN85LU7EcP7PEzG/vrGCegBYj+5as+of2U4HutmxnnK7yHzuco59FFTCsUF7UWy7PJtXGCCCWZjYRxu5P8qk18yQsWVWY3ZlzvqbGR2Lu2X7pIKAjX3BrwAvPtcxbJsqVUIVpWjiBPIM4LcPyg1SDEXJW5W/hubnKNEHAaBQANBoBULWU3vEMfJjmeysTyBPyFXL2H4cDZQk+9LNMznmSrlBf4KKp0qp0cXX7wN7FeYNtflVwdiuK/Y5cIdHw2IkW3VHYujeYNzrXlfZHT9MrHe+ZztbH5ucwAN9cqKAot0swNa2p12w7AaHGLj1BMU4WOQge5MuiE+TLp6r51BajPsr1Ce7J1x0uaExuqzKqsEDKM8ZY3zJKoDixJOUkqbm68x79oY3F4zAYfC4iSGEQFGhWUOs0gGYK7Oq5YxlIAva4F/M+SNypDKSpBuCCQQRzBHCuGYk3JLE8SSST6k8aKbQje4xwdUjyjLcNl0uDmBt0awv61zSlQKW8syQ4EzkQrxlZIgbgAd4wXMSel6u7dKEDDhwMokd3Uf9u+WL+xUqqN3cIWkDg2ZbJGovczYq8cb9CEQSvx+6OtXdg4AiqiiwVQoHkBYf4q2pc5N1UdsF9zaYbhWascA0rJV5MUpSgODUOgP2PbTJwi2jFmH/uoAc39Uev6KmVQXfUFtpbKS9h3zvxsbqB/qoy6yeonVKUqR4KV49qbTiw0ZlnkWJBzY2+AHOqz3o37lnUpCTg4SD4iP2mZesafcU/iJH+qLLeF2PuSje7fVcMTh8NafEkG4uMkIA1eRuAt0/4amxePYuz52lla+fEN7x5Wj/hr58T5DSvPLiLgoi92hNyL3ZyOBkf7xHwAvoKwV0tPo8e6zv4M1l2eIilKV0TOKUoaAV5MWmt7E/C9rf8APpXrgvIbRgynWyoMxNuNgOPGsTSIHjZhnyFXdLMugcXQkj3vCQQL21rmeoXVSrcNyya9NXNS3Y4Po7YOC7jCwQfw4kT4qoB+te+oZsjtFhnvaDEeEAlkiaRLm3huuoYX1BAr2Lv/AIAaSTfZje1p0eHX1cAVzIzi+EzRKLT5Ip20Y0hsNEDlyCSa/wCcWSL43J+NVcBbSpd2jbSXE4qSVGDxju4o2FmVlRc7lWHLOy/EDpURqibyzJqXykKkG5e3mwWKWdQXGXu8RGOMmHFssy9XiAsRzQA6+K0frkGxBBIIIIINiCDcEEcCDzrxPBVVZseT6TBgxuG+5iYJk4aMjqeo/wCWqsdtdlEiMWwcgkjJuI5GIkXyEliHHqAepN71F9h70PhWLoXgLG7GBEeOQ21eTCuVXNp70bLxPhNTHDdpUxAPeYBwbgF/tkD6czGYGt8CeNW7lLs25hNdkWn3Bx63Iw7OBY+GSG562BkGtqjjQujzRyxtCYCA+ewOd9Y4wq3uxBvoTYAnQVNNu9oE8ymMzZQcwKYNHQG1rZsXiFDKDc+5Ex04ioZiJjI2ZraZsoFyFzm7G7EszEgEsxJNugAFbSRTP9KK47MdGNgSeABJ+Av/AKpXZUJuBxyt6e6aiZorLRPOzrZrF4XJVkjUzSHNctiZo0yBdNVjhdVvf3marSgFVx2W4UIHAvYRQgE/mQEkeR436WqycMK0VcxydKSw8HvQaV2rgVzVhEUpSgFQ7euP/wAz2W2gHezg35+xJA+n0qY1XnbDH7LDPlDZZzxLAfu2OuUg62PMVGSb4R6uyY7Q29hoBeWeOPyLjMfRRqaie3O0LKtsOmS/CXEXQdLrBbvH+QFVcuPdb5MkN+PdxqjHzz2zX8715ibm5uSeJJuT6k6mt8PT7G/e8fgolfHwjabS2y8z967GeX+LIBZfKOD3UHmbn0rWOxJJJLE8SSST6k1xSujVRCpe1Gec5S7FKUq0gK7QRNI4jjVpXPBEUsxHXKOXnwrZ7G2E+IyscyRvfIFUNNMBzjQ6Kn/dey9M16snYm6aRJlcCNDqYUYnMes03vTHyNl6LXPv1yi9tfL+fBorozzIgezN0JJWsza80hAlZfJ5SREh8rsfKpls3cGBLM8aZhzYtiHv1vJ7MH0jFS+GIKAqKEUcAoAA9AKyZK5s5zs+uTf+jQlGP0ojG8OyYFwsxKm/ctdlZkYhASo9mRwJ0qsNjbHGMhnmdpGkhhudbkuCdGLat4AeHAirN7RJu72diWP4MvG18zBdD8ahu40Ea4YtN3xLy50WHMXkSNAGDILMyDPex0BseNYNViONppqfeSOQ4wjEQRklo2dRYNLGFWUFSBkccHUEcRd/hVvYfCIVyeLL0Ls6/wBLkj6VTO2cMInU6jKkga1yO9hbvVI00v3Zq49jzZ0VvxKD8xVmm2ygRtypGq2h2fYaW7Igjc/fiJgf5J4G+KVDtq7h4mE+zIxK9CBFPw5D3JPgQfKrkhSskkIIswBB4gi4q11LwUyxL6lk+cHjKkqQVI0ZWBVlJ4BlOqnyNdavLbm6sOJHtEzkCyuCBMnkkp4j8j3HpVX7ybpS4Txj20N7d4Baxv7rpxRvoeR1tVTi12ZbKMcx6I7SlKiZxSlKAV3jky5m6I3DjwrpQgkZAbGQiMH80hCr9TQnXzJFtbg4Up3t76CFNbcVhXNw04mp3hhUd3XgCxEqLB5JGH8uYqv0AqS4YVpqWII6M3ls9dKUqZEUpSgFQ/tTwnebOcjjG6SfI2P0Y1MK8O2cKJoJIiLhlItXks44PV2fOzC2h5VxRlKs6MbsjFT8OH0tSvoKbFZBTXlGCcdsmhSlezAbMkm1UBUvl7xzlTN+G9iWb8qgt5VKUlFZk8EUm+EeImpPu7uw0r+0QO4t7FheOIGxz4kc2sbiH0L292pDu5uSVIlJaI/xHW01ufdRHSHl42u/GwSpxgsEkKCOJQijkOJJ4knmSdb1ydRq5We2HC/lmuupR5fZ59mbNWAGxLyNbvJG99yOFzyA4ADQDQV71S9d0jvXqjitWRLBaYo4aymPSstcNwoCs+2LFZMLHEvvSyr8Aniv5a21rxYDFph8DGSwMqjDOVa5yRyykvck5WuhK6a20NxWv7XZjNjsPhUOuW3WzSOoFgOJ5fGu+/kQiiRFteR2ton7jDp3MagqLsPaEjMSbk620HN1S3SwaauEa7fy8WLlCiwDCUG2tvCbDyszrbp1qZ7jzZsLFzyjIf0HL/qtDvie/wAPhMQV1liKuSPGCg1IA0HFuNZ+y+YmBl5K+nTUAkD0Nx8K90MnjDF66ZZ+EWvSY682BNe2uiZjyvFWt2ngS6kqQGsRZhmjkU8Y5F+8p+Y5ee8tWKSKjSYKV3r3OMeabDIQo1lgJu8N+an78XRhw5+ULr6PxmDDgalGGqupsyHqD/o6HnUG3o3LjlvJpA+t5UX2L6k3lQXMZ6st19Kzzra6KbKVLldlU0rcbX3bnw2rrdT7rr4lb0YaN8K1Bqsyyi49o4r2bES+LgPERs87cPdgjZhoT+K1eOt9udhM8srcCzQ4RNRxZhPPoeix2/UKFumjmefguLYuH7uCJPwooPrbWt3hhWvgFbOAaVsXBrMtKUoBSlKAV1eu1KAprfrdaQY0yYdTIJVuyC2YFdFcDmLEqTyyrf3q0UO78pbIzRxtp4M4kk14eyizN9KvLaOz45lySxpKvR1DC/oax4fBpGMsaLGOiqFHyFXV6i2uOyL4/BCUIyeWV9sPcImzOvnmlFh+mBWuf1sPNeVTjZuxYoLFQXcC3eNYsB+FABljX8qACtkqVkWOoSnKbzJ5PUkujDlvWRIazKld6gSOqpau1KUArq/Cu1cGgK52/u5+3HaAWSeRSpSK0YjJRSI/GWBSzG5JB4aVqN2tjzwYdYJ0gshkOYqJ5ZDK2ZmZ5BZRysvG178qtHE4e9a6XA3qv9KOW2S3siOJwYcKjxezS5jWHIhV2LZyUfwkNmHC1iOBvps9hYApdiqozm5VPcQAWVB1sALtzNzpe1bhNn17MPhLUhTCDzFBzk1hs9OCWvZWOJLCslWERSlKA6Ol687xV664IoDUSYFdQBlzcQAMrdcyHwt8RUT23uVHIbpEo843yHy9lICvTgy8Kn7RVhaGoSrjIZKgl3FkU+BQx5d4ki29THI4NbzdHdV4GiMuohWQgnQyzzNeSYqDoAoVFvc2Xlep60NcLBXirSCwukcYdK2KDSsUMVqz1YBSlKAUpSgFKUoDgiuuSu9KA4C1zSlAKUpQClKUApSlAcEV1MYrvSgOgjFdgK5pQClKUApSlAKUpQCuLVzSgOpQUC12pQClKUApSlAKUpQClKUApSlAKUpQClKUApSlAKUpQClKUApSlAKUpQClKUApSlAKUpQClKUApSlAKUpQH//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7" descr="data:image/jpeg;base64,/9j/4AAQSkZJRgABAQAAAQABAAD/2wCEAAkGBhQSEBUUEhQWEhUVFBYWFhcYGBcXGBgWFhYXFRgUFxQXHCYeGBwjGRcYHy8gIycpLCwsGB4xNTAqNSYrLCkBCQoKDgwOGg8PGiwkHyQsKS0qLCwpLCwpLCwsLS8pLC0pLCwsKSksLC0sLCksKiwsLCwsLCktLCwsLCwsKSwsLP/AABEIAQMAwgMBIgACEQEDEQH/xAAbAAABBQEBAAAAAAAAAAAAAAAFAAIDBAYBB//EAEQQAAIBAgQDBgMFBgMHBAMAAAECEQADBBIhMQVBUQYTImFxgTKRoRRCUrHBByNygtHwYrLhFTNTkqLS8RYlNMJDY4P/xAAaAQACAwEBAAAAAAAAAAAAAAABAgADBAUG/8QANxEAAQMCBAIIBQMDBQAAAAAAAQACEQMhBBIxQRNRBSJhcYGRwfAUMqGx0RUj4VKS8SQzQ3OC/9oADAMBAAIRAxEAPwD2Z1qniLVSm9XM81oFlnVN8MW2qtc4a1Fg0Urt2nDyEpaChAwbAUA7T9ofspVQmZ3UkToo31nmfCdK1zGaxf7ScB+5t3d8jwf4TBP0VvnUc4wg1oBE6IN2T4474xhdOl4QByVlkgCeWprfFAomK8kWbbhl3Vgw9QZr2DC3ldFYfeUMPeqqFQkEFa8XRDSHDdVLr8tqhiruJQbiqwFbWmy5rhdMVdana2AJ3qMWzTZo6qCya29cinGsN2y7ei3NnDGX2ZxrHkvU+fKg54YLqNaXGAtUvF7RvGyHBuASR/8AWfxRrHQGrteT9hrmXGI76s0jXWCek8z18zXrUUtKpnEqyrSNMgFcpGuxSirVUm0op0V2KiiZFKnxSigomRSinRXYqKJsUqdFKoijheu274qs+JFQfaayhhKvzBErl0RVO5ihVZ75qEmrG0+aQv5K8l7zoZ2ls97hbqbyhI/l8X5Aj3qWkD125+nOiWJc68tw4JtqTuBB9V8J+orcdkscWsBeaHL7cqyCYbu7t+z/AMO4SPQ6fmp+dGuyd/LdK/iH1H9isFE5KsLr1v3cNm3EH8rXtcJptOiuRXTXFSDU12ABJ0A1JNMxWJW2hd2Cqokk7CvKe1/bh8UxtWZWyN+reZ8vL59KrqVAwJ2MLzAV/tj2+Lk2cMfDszjdvJTyXz51jbVkDzNctW8vqedbPsf2KN4i7eBW3uBsX/0rDLqrrLqMYyg3M5SdieyhuEXroItj4BqC56/w/nXo0V1LYAAAAA0AGwHQU6K3sYGCAubVqmq6SmRXRbqQCn95TSq4UPdmu93pTzXchqSpC5bQc6dctDlTCKVBGU0ikFrsU4GigmZKVOpUEVylXYrsUUqbFKKdFdioomRXYpwWpUI6VCUQF572qt93xBW2F61HuP8AVT86g4ddy30I/EB89P1o3+0vCzYt3l3tXBPo2v6GheC4S9xBcWBoGUdTOnptzrnVKbjUloXWwtVopFjz7K362ZAPWqXFuIW8NbNy6wVR8yegHM1BxbtFaweHz3SZ1yJ95ugAO2keleM8e7RXcfdL3DCAnKo+EDoOvma0vq5Vgp0i8wFb7T9rLmOeBKWQfCv6nqaE27YA0qXD2CxCICxJgAbk16X2J7BKoW9fhidVGhUeYI35a+R9TkAdUK6UMoNQzsb2GzRdxA03VDz/AIv6enPb0a3bA0jQVfXDqBoAANqjdROlbWQ0QFzqrnVDLlBkPIVzuDUz6c6aLsbU8lVQN00YRqmt8Prn2s0mxRNDrI9VTpggPOomUTXEvmo3PSlAO6MjZMdajIqePOo2NWApCo4pypJrsU4A1EApPsXnSpveHrSpbp7clGEpZa7XaZImxSinRSiiguUqdFcYgCToBqT5dZoIqpxLhyX7TWrk5WiYMbEHfl096rpjLFtFGHCsMuirplj4izH4UG8+fOhv/rG211grKLKAyxPiuERORd8gkCeZIjTfJ8etl8BZu4IsbhuOlwKZY2iSoka6KyAfzDes76l5atNOm2CHyDt/KzvapLl7E3Ge8t1QyqIPUFsoT7qiCJ56daoWMPLBQQomJOgHmTU+MwVzD2v3qFWZ0ImNdLk8+sUzAupDsz5CokaSDJjltyqgtk3WilVyN0XqHBuxP2ewxRVv3nXL4myLlbRvEASBBOnORPlreHWu7s20IVSqAFVnKCBqFJ1ia8m7O/tFuWIUhr9v8PMfwsdvQ6elavDdt2vW3ud0LVtMsk3QXkuqrNtRmCktqda0gtAsFmc57jcrad5SBpJaMawDz6TziuhaeyquuPUZFWUK864zCagKhCg7nSa4F1qd7k123aBozzUjko8/IaUgCasLhRUq4cUhcEwaVQy9actmaIDDA09bEbUDURyKgtg9KeuFq9l613KKXOmyhVPsg6UqsxSoZijAQcUorortaFmXIpRToqjxXjCWB4jLH4UHxH+g8z9aUuDRJTNaXGAFYxGIW2pZyFUbk1552p7TtfPdp4LcgR+IkiM/rySfMkDUXlTE8RueDRAfi+4v8PU/4tfLnGy4V2PsWbZTLnLKVcsJzA7rHJT057kk61SXZ9bD7rSGil2n6BeWv2KxYs3XfD2/hzeK7muQvi0S0CGcxAE5QCQBMsc3hMXcZ7gZihey4UjTL3ZziMsEQAw969ww2bCuti6c1lzFi6xkg8sPcY84+Fj8Q0Oo18g49g/s2NdTtaxE/wD8yf8AsakfFoTMBcDPegwTvIV7xhSSsq7ATvAPM6f3tOvB02GJGoIINloIOkHWjeDwBzER8JK8o0P+lFsPwoZoI3/vntWcvhXBgWPGAurot2zdjqShPTemXsU6jK6Mjyp6yJBJnpAmt+3ZhCNvcgT7kVexHZpbfC8QyRm7m9mJAaVEkAN8SwOhjeQaspuzGJSVGholafhXEHu586d3lKggsrFWKhivhHIMDPn5Vfod2fsknEN1v/lYsD9KMrhCfKtgIhYyCVXilFWGwhFM7k0cwQylRgU7PXCtKKiCcLtd+0Go6VSAjJU4xRrv2s1XpUMoRzFT/ajT/tRqsGpGhlCMlWftB6UqrZqVDKjKYBTb19UUs5CqNyTA+dSV5923tOcUFBd8wGVJJ8RnRV25TQqOLRYI0WB7oJhE+MduNCuH0HO6w2/hU/mflVXg3Za5iG7zEZltkyVae8uebTsPL59KIdm+x/d5bmIhnGqpuqeZ/E3ny5eeqikbTJ6z9Vc+s1oy0tOe5T8MqIoVFCqNgNKl7/pNQRXYq3KFnzFLGKt621u4odHEEHn78iDqCNQQDXhfaKXv3pdrurIHaMzBPApaOcKNee9e34q9kRn/AAqzf8oJ/SvB7zlvEdyZPqdTWetaIWrDXcZWh4Xdz21udUQnRjrqjagQPEp33nSruBxjd6AQIiREzExB039KGdmcRGEvD8F1F/lcs4+ub50Rw6qviG8jck6e+3tWZ8AlXNnyWiW8CPz30+f6VfxbhuHYtefcXj87Tf0oHicQ3dW8on4ufmKuYDFFsNi0IgnDXd/4GHy1qUvnQqfKj/ZB5s3D1vP9FRf0o01zyrOdgMTOBRvxPcb/AKyP0rRG6K2gLHK6Xmom86Ru0wtNMAgSumKjNdpU6QlNilXaVFCE2uxXa7pQlGE01yu1yoolI6UqVKpCkrsVVt8LQXmvRNxgBJ1gKIhfwjmY3q0Jp4WhKgC5XKdFILUlSElFSi2OtRxXQ9AkpoCD9ub4t8PvsCZKZB6uwT8ia8WnSvTP2q46MLbt/wDEuz7IpP5steaWyOhOh266GTNZKtytdC1wifBLX7nFelgj1U3Sf+kE+1XbLSKk7LMDbdRZF0m5YtlQWkh+9BYwdIXN0Eb0asnC5+6UWzcjSLhyM/NFYnXoDGpqpzZAKuLsriEx7v7q1/P/AJqu8Fuh2ZQQc9q6k+qHTTzFV7uXukECT3keL4QHIIj15+VVuzqm3d2KA3JGgGjaEiQBzNK0QZ7kpMiO9af9ntuOGYfzQt83Y1oqzvYG5/7dhx0txy/E3StGLnkK6IJhYIC5FcipAfSmm351MyGVMilTjbpoFGVIK5NcpxU1ypKELlIUqcCKkowuBJqVLa85pmYdKXeDpQkpgApO5XqaVR975UqF0bKMGkHFAcXx9Mkq4UmPCTBB8+mnOKD2+1aI4OdZIAYH7scgQYPLnzoGoEoaVt5pTWew/bXDxNy4ib7EnYdIn30prdvcKNnY6T8J1ETpPrUztG6mUrSBqQNZa327t3Q3dpdyrrm7osGCwWUZToxWQJpzdvLahma1fACyALRnQEkRPpHrULwEYKzn7VMRmv2bf4LZb3do/JKydm3RTj+PGMxJvKl0IwQKGQqwCqBqNY1n51TuoqLOS4ddgNfrArK+5Wtlgr/BzGExKd6bHevZt5xtJF05XO4Q5cpI1E9JFAf9i3jfNrLFwfFJACqBJdn2CAa5to9RWywYw+FtRjUNwXhauKFGYAjvYkhhrlJ2J38qmxHbLhRtd09u5kgLGRpKqSVUsHzFQSSFJgewoAJnu6xITFuA2cMRcN4AXB3hGUuQ7qWA3gldJ1IgnWasWRqDtqKkUWLuFtPhFZLSHwggjwl2JILEzrm03riRVT9UzNEc/Z+f/b7Qb4h3gPqt1xWjivP+z/FAt9sN94NcuAjQhWdmBmP/ANh1135wQN7ZuZlB6gf3rW9pkLC4QU+a7nrlKKZLddmuTSimkVFLp2euFq5FI1EV2uE03NTbl0AEnlRQTjSpUgKkqQlSrtKojC8guYDMDLBmnfONojrVS5wO4rGO7Mgb3ANwCNPSrlvPv+821nMB85FWLovDUKek5yBIG2jeWtcvitbqVubh6rhLWk+CD/7Au3DAa2vP4wdhJ28qnbgJBEPbIyxJYaHzAFFltXkWSrLI/wCIzTIIJ0aPflUL3CCQzFY3DXHH5sP7ihx2uCgw1WflPkncEv2LVu8j3WUsrLmVriicytpktNlIynxa9I51YwmKwVsycZjHORxCszL4kZdDcRDPQxAIFDb/AA9HmBBMyQ5Yk7ncmfYGqr9nNdWInntsPn51YK7OaY4Sru0+SO9m8Y14Wr7XBbs2GZboN6/nuBSClyAGBMzK89hG9FcX2jwKW3CPeLlGCktfbxHaGuOIOu+X+hynBcJdGCew5Cg3HOQhScouI6w4166dFNVsXwMA6hiwOmWZnfL66UXVmE29EHUHtsQfJGOOY+xilQG6UCC2BG/gVhqCI+8fkKB/7AwpP/yGn0H/AG0sNwxXOodSSNIk9dhU54ZbmSSCJ+sE6aUnEZzSaBF+Gcet2cI9hde6FwC4T8ZAYgZY01JWROtaD7dhzbtu7W1Zl+94TKiG1tmNx+DnXmtq8Xe5YIKhAzLcYfFAWRtzzAmitvDd+to54yr4QBuSqqSddzlBiOtWksAlF4ggNK1WCwmGfF2biXyW7wDKtxHXQQN8jLudQpOm3W12mu3beKU2sSlsC2nha7l3mSQ4yEE+fLYVl+znCFtYuw5vLAvI0baZwTzop+0HBi9iFKXF/wByg30kBgRM70Q9sWKqICu/+r8WBp9nfQAkXLR1nfw3Oc9Klt9ury/HatnrDgfXMaxdrgzrIDqSQNtfwxHoVprcEfNq6SNNQeoPvqKnF7VMjV6FwDtdcxGL7o2giFCwIYMwKrmMkSCDTeK9tHsYm7bNoMltyAQSDA013FAuwPCWt4xSzKR3dwe/dkTNVe1XCmfG3mDABnJGh6ddqfOYlTINFol/aBLaWvDGoLa7dYioh+0Uyf3M8oDaz7iDpWQbhrAGWUVVOFlxLagyB8pH0pDWI1P0UDGr0rB9trL7yoiRzYyfhygaH1p2O7ZYUKQLmcyBCqxOvy2rz/BkWbiv+B1bUkAwQYkRG1E37R5swZFJMQMznmD95jQ+IPsIGlyWyHa7D/i/y/1py9p7cahhqdoOnXesS/HUbQW0+ECP3W45+O0TyqvjcaWD5JRHzSpGgBVFYLkyhT4ZmDv71HYh0Wj6o06Mm63y9qbRAIDkHUaD+tKvMUYKAO8bQR/vHG2m2fSlSfEuWn4el2+YRLhDZrbDMwdJk5RE5Z565SAJ0n0py4tistlVi4DEoSpkEaFTDIROp2J+Q/C2ba3VQo9xwARGbK8HwykQyzzNX8NiL9xCe8S1OYlWzaZSPCxA+80GBvIrlvHWXrMMc1Ns2sO334p+FXK7i3dJTu5CnxIOSkGSSATsevSrV+6Q4F4hGnu9gbZJ8SsFaCR4tSNp22qouHuqym4ufwyHAKoUy6pm21IA1O5rnGeArcEu+VlUu4EnKzQAWDEGdQYE7eeiiC6CrDDhIvr9439exWH4RZuZm0IXJOUAAFgWysDPpoORpvEOC20kq5QgqCrkiZLQcwg7CfcbUNw4xGDLhENxA0ZwJBiSCVkkdYqFcRiLlzvDbdtHBzLqSyMSYO8DWmg6h1lWcPTn5onkYP4RSxwe6GhyQoVgGJzglZEAsYA1jQ75aaeH3bbEDLd8UEMCTAJVQQRmMFWI8ug3t2uLKyr3k28rMWUyJVQkDLpLM3P1NSWOLW3tZu7zM7kKgklbjGVbvS2YyNI5w3WkLjrCPAqBoEnvt/hAheuDPmZ1MjLPhtzrCEAEh9Dqfw1KOJ3oSWg9QCUY+YBzAnaTpoKgx+My3AbpuAMTmBlWGUfuyrEQRpoR0ovhsHYud2qkoblouWklEJkkkE/iTygddKteWM1+i5wqYtwJaAYkX3jfsVBOJ3iAropckFN1zA6MpcEZZH1FdsY0eKUCMJyoXkmNCsjUj18qeOHQPDlug3YCiTyzNlBExr9NAeUuD7PZnY57Z7kZmjXLprlBiQCI3/rRdwxqVBisQ0waRt4d3YuYTjQY5YcENsykyCSd139daV++rGGHdMV1znNk0IDL12bnvO+tK/wMwALnhVUuFtUgEBgAdZOWNB02ofxDgrBVLL3ighiwb4pBOUNz2A8iwFABpPVKs+JyNBrU4vqNPVXTZCCVd7hXWEDDnqbcdIkqc2h61z7MXYeFiBIYtdAY6wICDfTcj7pJoLewjrcORmVVzEjXTQAgaRrMUyzhiAXN1lIYKp2Gwify9jT8MxqnZjsOSAJJKP4eyWOdSyMogoW8JgKCc87a6ETy66MxibXBdG5DqGcoNZ8TE5zmkbDc+RoTjsLccgozRlUEwSG558+xmfnSw+Gs92ctwlzE2oJ1loAnp4Tr1pQ0i8pnYimJytJIEkcgpr5YMRkLk6KVuZ1nTKQPigifiFTLY0JINtkgugh2EkAnKwBkcxJjaBVXGW7iW0QuR4SyGB8KxCgjcaz+lRW8Gw8RueN84IJGrD4jpz106kGrMtpVYxtMvIgk7DLy3Rg4R7cG5n7pvDIRMwOsyNRoI5jelhcOGDMXXKAwnw6MpG5a3DCDIGkiqNi5iUGa4zZdzlkTMSM3XQE7n4alt8WUnMlxrdvKQ0nMTlcMFUaaEsesRvvVRLgtdPgVZgD+0D0lPwfD7lzMRkB07sZE/eTmykEbAwwnyqC01wH/AHlsMCYHmAdvDA2j3FRtaU3QVxBAOVx4ZjMTmG42bp1rjpYdjcLP3sEFVgKzCQWiJAMTpzY9KYFxMSnNCmGyWNP/AJAVoXMX0f5mlVZLtqBlvOFjQG4oMcpGTTSlVOZ3sIfDUv6G+Q/Kfcw95UHdEl7WZtWGqaR767eoqhiMJdtgMXEktKD/AAjcSZkx05Vdw/7u1buv4ogkSSILNLA6SIKn1FW7nF1ZVyqheCGYAAtLa6fw79fYVpJh0QuLhKmIOGzsfZpMzvv770R4NxG/3aKEDEZmUFgNMoJzAn4eZ5fF50MAxDPcNzwZ7btnY/EWbKIiZJMfMUJXjT278sCrq2gIIMbgQddR+dTYkXLq96zZbdsJpOsCDA8ydenypAx2aV2MTi6VKlnzC421JR/CcVQYULdE3ACrrmmWWQnwnZVIMzuooT2g7REMpDMQ6y+pPinKwk8jlU0O4nazX2yEjRSSNgCYGnLwirWCwJIt3D+8UFyAY2RJObyzf3rTNogGSucemGNpgtEv35dsKpj8dcvxcWWhUQjnIUJoOewqPC8Se0QWDKQZBg6MPPqJ+tWLVoo0uIMIxUawzKgH5gx50avqr3VTQItxjlB3aFyn+EZzHvVmQRCob01VaZgRy7FQ4nxn7THhDQ05T5z8I5bHpuaG2+MNb8DafcPsSY9JI+lGLSkIuVTIL5mjZbQKBiPQk+vrQ/iWDVSBALKxZ+YOaIA9hUygAABLh+lCcQTAAdHgrvD8YCuYs6qG7wFY+JFMamocJxs2rjDn4vRkc6j0g1PgO1Cm2isFJWQAVGuxU9ZBH5UO/wBnEgjMS0KRm08RIBWPX8qqaC4mQu9icbTokZ9T9u3ktriktXnsW7buP3RNsZhoX0KZTuNSDrOmmwFVcPwi4bbi1dRykKZlcqjVnE7iSZO4gadAXBuFNd7s3LvdkXTa0gkRBkaxuTz6ecaTE8LvRdOZc+SbiLq+WfEYB3JGYgTE1jdDDlze5uVaHMc2A6xg379/P3KoYnFtiAyIqm4ialQqeJCxa5Om+8dTVX7JmYq0zAJXQCNIIXb4XmfShmOt3sNee2V+LVogneQGjaJEjy8qP8I4ov2fUDvUdUYkAnI7cp2M6fKtDy5jOpodFzq2Bw+IqCo3aJaLfyrdm0bj90WFi7myA65cotgEQp0llI9KtXMJeOJi5hlyLpcfIpV8yx3hbZp0MDp1rPYfFh8Q11jAzs+m8Too9Zj50RxvaW5dMTCjZRtSNpvz9kX710jhycoEREXGnd4Klb7N5mCW7sXss5WJhAfF3YImZAPLWQKq4nDXTaZjZViuoOU5wFgk+WrDUcjWiHFQtq3dIlrbkKTGmYzPnHLoTNB+JcQfDYhlzTFslW1GYXIfN8/70pzUfmgfX+O8LnVcAHVDlMF0jn430tHsKj9jvWy7HP3ZfQ6NBYZVzlT4TrHLUVVIBXKR3jJJgj2MdYBE0X4d2hWzbIVQ7OIJbUBeQCnTz1/SoMYbVxc6pN5swEEAeEBi0bSQYPp11q1jou4LNj8DiGhzm1CRbvPl26ITh8HbZVOnxGQJiIWNtRJn5VdwmGQ3s1tVfSBy+6SSx+71MTsBOtLgti6R3fd5WCsbZ0HgIznMRvAYab71QDxYdRGjurRI8JhQT5Ty9J2rQL3C846pVHVcSmmxb5ooPMFRIPQilVq1xGVB7sGQNS4k+Z8O9Kopx3c/qm4PHqwChITuoFs66hh4V013YQdYIq5wrALZuW+9VQzXVSNzKsJafIRrzzUF4Tw8PbJkoQVClpMudgTGk9TA0o/xDGqLVwBf3iOM38SMc11RyBifehUbYwjRfkqgHSRKJ8MazcYlwirMNdb/AHkQAQhEmd9Y51N/sRb0+IPbV8odiFLZzChlIPiEnUDr0FYA48pp/etHOF8SIsamWdiR5ASsx13E8pNYX0DAg3svdOZRqZmsiD5d/er1rgLSqjOBctnMcuZvASumXQ6HT1p2DwWUMDMoGAHwmGnKpnruTznpua4Hx9vst62GysAGU8wCQGA9tfapka2Vt3XPiW13Szzd3IBP8KyfKRTcZ4JBFpjtXn8V0OWhzmmBNh2G6xOCIhCNIYGTt4W0166fQUUGKFsqzroVVCTpJKwG8hBX5mnYzgq/Z2gb5ljoYVgR0MyP5qGYy8CcpKlVujSTARdgknqYj+lagZXns1/BW+J4AJ3WdpZ1ClQTKscneOBsJOnnrUqYJ4J0LA5YYeIsqiIA3gAanqvWh1zioa81xZb4VUkHQgnvMs+YiR+KtpgOOZsG0ALcQKveQMxtEkd3m30n5VXUc5pEL0eG6NbVwzXAXJue+30Kwd3AFTdYgQCwlRoCuXURtpHr50cwNtcqM58ShX0EyxEhfKAZ/wDNaDiGJtXMIrXRmf4I0GfSA7nmFBMecfhrI4Ekq+aVIJ8J+7r3eUeQAWgypnkaEFczF4arQfD7zICo47ElHy5p8WefNwrfMGR7VosJ2phkuz+8ClSfxFRCk+xE/wANB+N8LMAKpeLYJbmJJMyPPSqeC4LmW8ZY90vhAMZmMQpMbTRfRDxJ9yu3Q6WoNZlLTAsO7RE+6uXS90DvCInmxnxMQOZ1mKuYDs+r3cpxAtu8yMuYKwKsAWDCTPMD50zg2PFrDXhIYqVZT6ymnzFS9mggJv3j8J8A/E25J6gaaVlq1HkOaNBot2Go2OIuC4aDmb+oXcT2SvWbgQuhB2Ou/KQJ013qTiPAWwtpXuOksdEBlsv4jpH1qXF8WNxiRqSRHvTMRirl05Y7yF7lF30zh83zWdeVMS+m1mZ1910WMqgAki2qDY3ihKC0viJbNA/wgj8z9KFcXxTOwmZWViRIUQR4dxqzaVunSxAXJbFxQA7qInll0gNHWiFrsRhjba89xgiiSEAk/wAUgx7b+VWNqsa3O4G65GOfX4geIABsLyduS8kGKZSRrp7fMcqNcH4mUS47ZZ+FNQeZmfcA+woljez1gFHRnJdiMrwZ8WjyIiekGtPwTAWsWhtsFS5b+FgokJGqAabQN/OlxFVgpm0807W4hrw+vZrT57T4FZvsp2jKLdRoY5S6ZhMOBJ36gfOKmu49Llhmu+J/FqPDOaAJI3g5gB/jO0VYxXAMF3oVTdQgxcdWUyNpCxE6zpTeM9g3tMi2i19Wb90REGQRmbzXn00PWqQ5mbN8s+iuxPDNMtey7oiew6+AvCyP/pTF8sPcI5ECQR1BB1FKtQ128hyb5fDIOhjSR5Uq2Z63JYv0Ckf+RZVcabF9cyNdtCCCGIOSdYnQnQHWNqM4jFW3t/CYbOociJYKcrZeR8SyB51ncKFuLLOBoI8jPw67nUEEedHuw5NvFDOYgNAOxZYEa8yD66VscF5OqN008E702FKlcxYEkRMRtMcqpY91tOUXRRmA1J2Y841FbTtliDcdRb8Rtd+25+NAjBdOcZT71jS84VQQrPmIht4JDZ55Hr61SRN1swmLdQc123JXeC48ZjrpBB85nT++lavGcIti2tzvGa28i2kCFaBnzTOvTyj2wCILfw8ySR0HL6frWowXE5sMhOkq49RofofpWSswyCOa9rh3nF0wdtxzGnvsR3iPDIQhTNprZcOTJBiCGHWSsEdfKstwXgbM9uRAt2u9JdSBMlvECNd49qNYfiQuW8jTkUZnKnXmLa+7GYq9Z7FKM1+4+VGU5nU5iwbcSdQeRnefeqhiBRkPmJsfe68/0j0WGD9uAZ057CO1YHFYMBibalZYsRrMEzIB6TWt4bjrS2LkDwkWiyn8UOrAeRgH3NO4p2Rt3cO16yxJtQWTUtlXY6k5oEkxr8qz18NhGa1c1YG2xHLMPEVPoSR7U9Vza7YBvuN9lv6MDmZqFTVsflazDN3Vpu/YRdEd0OSkEDMfuxOgGvpUtvD2TZuBLas5GaTmzFB8UawSAJ9uorFYviRuNmY7mfnV7hXEYuLmYqDKkjcAggx86IogNJOq6rqQdc6i/iPcK32h4mVchYC5FZurEuLgUemvzNX+FcKS5w4szBTckXDO4UIABodaynEf3haMxc5mKn7sGCFHXKDp0WjnC8avcW0ZoUXHY9YATbzo1c7WNAMHfyXl+jsJTxNWpPyg/SZ9FR4vw77OCA2ZLtqQYjVXEj2y/Whz4890q/hB+ZMmjnanH/aEVUAUWpyKOh3E9dB8qxz3CBrRptMS5enH7LA0iI09Poj3CsWZUeenrBj60VPFu6tQm7TJ8hpFZHDY2CPWrF2/KgdJ/M1KlLORKt4rXU4PYimHxsknrH51rOy/HijgN4kYQwOoI2MisDhHIPlIoxhb8RHI1ZUbmblQa1tZha7dFO1HD+7xVu0nwlwE9GYMv0ePao+E8Y7vHsVML3zR6Zz+lOxuO7zEWW3KKCPMqIX65aj4b2UIt95eJW6xYhPwASSznrpWCs5jRDzqAPFF3Va1tS8iPyu8Qhb1yDp3jj2DGK0djtGbWAE/G2ZbfULsW9yI9qC47gD3bbYiyQ4BPeAawTqzgHWNdqCYjEO/iynIqgLOggaAAnSjDKwA5G6Wq6lVYGuvlNxvI28VHf7QAOwnZiPkaVByi/etsTzMHU8zoaVdiy4p6SP9J8kPx162qQACyzLLMRy3O361c4HdN5YWWYHfmSYj9BVfDdmLpDrlLMAcyEgtKtlMZTpyPnWm4D2Lu2CHzECJJBJBj4grDmCNo6UKtZjbE32Xn2YStWHUapMVjXt96xlWL3CfIvCzO0wp+QpvCOCLcsreLfCLhIPJ9CvqBM/+Kv8AaLglzuVuPcVwbhAC81gMSeh5R0WqnBzPfYeSAwUj1EfTQT5TVVOoHtkLPXovw7w1+3kg3FrUXNDPhGnTKIP5j3JqknEyARI08/Y1bu8KvnEXGYEIS4UlhoIMQAZO4O1DbvD2La5VyE5lLR5EAxrrVuQOXSw+Oq0JDdEawHEG7npnefUBdPqTW+7LcWF6y2GuGA6+E9GjQ/OvLcgtFkX4VYwdTIOx160V4bxKNjqNqx4igHNLR3r0OEqtxVLrm535Ebrd9lsS1q++YwqK3eT/AITEes6fOsN2qxfe3y/M6n+YlgPafrVnE8fLd4AY7xyza77wPzPvQyy+a5J1GhP5KPrS0KJzmod4Cz9LYgUiHNPWJHkNfuhf2wqYNE+D3UYs918oQAhdC7kmAqr+Z5e9dw+DW7du5BlW3auMuxJIYKM06alvlVXh3A7hLkD4JGvWY59Na2QN1xavSdYsjSVex+Km+11GJBuZkJ+LkQDAiRtp6VzBqzuAu2uvTmfpH0qMW2FpI08Tcuh1g+4qfguKFq3cafFKgDoDPinrpFV1W9W2qHRWIdSrhjdHRPhdabh3ATcVz+ATGxMbqKi43w9rbKSy2g0ZU1LIOpXb6z1qLhHaI2nDcp16QQAQflQ/tBi894uDKvqvkPw+1c91J3Fgmy9kS5z8x092R6z2TskFiiyyhgy/DE+JkB0B0IiND7Vhscnd3GXcAmPMHUH5UawXHHCEZjlRWEfx5f8At+lVMZbVsLmdfGW8DTrBOsjpE1ow+cEtdt7+0LjYnJg8zyZzEeFvfmhaYiKLYPEzoNTPL/ShGK4c1sopIlgG9AetegdnuCIlj7Sm62gjj+Ij957iVPtT4ioKTMy1YbFSJbzA80F4WSb5LyuTUhhERsCD1/SiGI4tduh7aAsXiYBJKjcAVp8RwRMSod2NpBBL8yOmu/qdqZwHEWFumxbPdBx4Lh1YsCR4jGonlpXG45q/uBtx5BbPiszS4tkjXkPeqi7Kd7h0Z7wNtCJGbQt/Lv8ASlw7A2MRem7JyyyrPheBOQj+m+1De1l26iBL2ly20MRqr23LZHB8iIn/ABDmKVpGs27Nwkhmh42gTp8xr71po02Pa5x+Z3LaOSQtFSXTDnWt9Pomv2scEhFVUBhQETRRsNulcrTHgeDufvCIL+MgGAC2sAe9Kny0+X0S/E4cWNI+S8z4Mlyy7hmzG6jqDOhYgke5MVo8FjkSxbUNqRLerGfyisgbD+IkuzA6GJUkfgidPOuWOJiIbTp8v610alOamdc7orEM4QadpWyu4ubT29wdQOjA6EeokfzUJ7P8LuXWa8uuXKhHMypOn/L9am7IP390yfCoLH12A+Zn2q1wPGHC3LyEzChh55YM/ImqqxcxhczWyox7aOMxbaTeR8z+NVNgOzFrE3WKvkdTmywMrZoJMmddDGnM1BxD9nAu3FKsF0ObOQVQiTnIA8evL+xcwmPFoO//AOW7r6LMx7k/IVLgOJb5jIO/odI+RqhnHJc/PtYLZ+lMyFoHLvkarOcU4WmEwjATdFwBM8nKTJbPkjV5BA6CPOc02FuWzmYEKSMpnfqD0MfnWt7Y4Z0V7VoyZsm2dNn7wzrzjSg+O7KCzkBvG7cdwjjSBpJganTbeteHdmZLjK5uKpvo1HcAw2AfY5q7wXgVoqXuEtm0XkBm8IMczmYb9POquHwDJdVG+9dEnkQpzfoKJcWxAS0ipoBcBH8NiAT/AM7n5U/EY9Q4n7txj5w1tIHzmrAV52pVfUdmcZVPhuANk4kXFCsqZTlJOhZSIM8xH+laHhzWrlktbXJ+JDqVJExPMdDQS1cJe+X8JLpPlqp/Sm2+IvYssWVWZ3AMExGXMvLox+VMRKFUz32Vg4AOl6yp8Q/fWx1MEMvuPrFZuxai0xJ3A+h/81b4BxBjiwzHcEVc4jhlFy4hHhztEGNIkbb6HapF4V2EeadUO5LPjFHaakfFyoHQ/wB/pVHFLkYj5enWmqxYaUrmbr1bMY2JlXbVyRE/EdfyH61ssP8AZyLdhl8a6o0kbBmHkTqdxWGuWWTRhBIBHoa1OCvqttbrAm4B3f0B0HI66moGwFwOksVxngNNh91R4vYC4m4MxcqiyTHxGNABsANPatF2C4+Ldzu38SOMhB2IPIisu0uLt07s/wBNf6VBhL5VpFU4mnxGFpXe6Na04fId5lek9uOIm0e6XRSAR5qdv6e1ZIYgh0I3VR+ZNGuM4z7TgLdw6vacKf4XH9QPnWdd9QfL+tYMJTApZSL3BXdwLQKYaRob++1enYRbePsKL2uQqSeZAYMVPkcorK9suKh7zEHwqAo9tNKfh+K9xgVAPiuyx8gdvpHzrOlw8ltpnny60MDRPELthIC5zmtw4qVhoJDR4+pVq3xZ4EMIgRqP60qpwvUfMUq6/wAMxcT9XxHZ5LvAuLZstq7luWGLBZA8LTqFbdTrtVntL2fVLLmyAV5yBmE6zmidI+RoLhbqXGzX2cBT4bVnJL8wWuXNBMRERPtW2OEAsOpzBCpHibOVGXm0DMZ8qLxBlcHKWuGXdDuyxyW2J8Od1QT1gmPyqhx3iifayEnwrkdpEHQgwB5Hryq3ewxSyitzJJn8RULMjll0nWrXFOzqdzaEaoniI3Lc289I+QrMXh21iu3hsDUo1DUnrNPy8xHqNO1Z2xxAnQn+9qJ4G/MjyNZS4SraGYOnn7VewF66VLAQomWOi+k8zryq7LaF3KXSdEDMXCFqMU/eoz+P93aWRbbI75QZUPBIETtroetZq44F1WVSoEaEsfFlkyWJO468qIcGxksyz0j5QdK7x3CraS2q7szN/wBG3tIFRjBTAavKYzFceuXN027lS4veBS2o1PcIf5rlwlv1qTs/w9rlwXD8IafIsulT8CwAuWboIktaA+TEiPzol2fRktspGXKsD+JRJ/zfSnK5hNln+KYqblyD4WuvPtoDWg4/wZmspctjMpQEkbGBo3yJrJMfD7t+lGOBrdt3jluOtvuszICcpYkhdNhIk6a6VCLWTP1VDAqFuTzBH1mrnEuIeIMPiYM0ROnwqPLQTOu1T4oaBgsBiQPYGY+dB7nFQjuDy0WBzXqaLes5XU0PxNxnuAuIMAR9K7hjFdu3+8fP+KD9BTbSaEyPjiOe0kx0pypMytD9lF66NJ7q2GPmDGX6k+wrlszhLjc1ug/8wI/MiqWA4iUDWz0IB5+nmNBVzA//AAr49Poy0gEKvVyFYvGZVt2xzlj8oX9fnUS3NaixMNfjmIH5U24Mp8qjgu7gMTlcWHnK13ZvF5luWCdLqECfxjxIfmBQa5ezMF/FA+ZqpgcYUZWG4II9jTHxf70t5kj3/wDNZBTLXOI3+69KK4DSRvCPcRxmd9NhCr6AQKgwOJjF2VPwg5iOR0MT1qng2N24EX3PQDc13i7i3eVh93Mvup/oRV1KmGjKFw+lsW00+C0/4WlfhNokkEgE6eJdqVZIcYau1fBXms7+a7ZQd2W5h49o6Vurlwnhsk692g/6wK5Spai0M/32d4+6FLiGawwJkAAjyMgTRTBX2NpJMwIHoCQKVKs9PQ9/ovZEf69v/X6rE9oEC4ggaDw/5RVm80YVBy7xvyFKlWkLwx0PeoeFORcEf3rRPjrE9zP4H/SlSoVNkg1Ct9jGPj/k/wAs0bxOl2BtkY++Vh+QrtKkOqqOqwHP3P51pODN4X/hT8mpUqfZWFUMTfZngmQrAKOgME/U1nRcPf8A8x/M0qVPT1Kubr5KxiEAOmmgqvZ+96r/APb+lKlU2QG6uYgfvT/CP8oo3wUTh7oO2Rj8taVKlPyBV7oXjkHhaBPeKJ5weVDcTrfVeUgR60qVFXPs5dxiBLjBdADA5/nTLo+HzGtcpVXyXTa91r7FapMKtvDAoMpe3bLHckkAnfz5UF42vhT1b86VKmZouXJOYlCwK7SpVYql/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51502"/>
            <a:ext cx="4383560" cy="29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32561" y="567046"/>
            <a:ext cx="6679871" cy="1200329"/>
          </a:xfrm>
          <a:prstGeom prst="rect">
            <a:avLst/>
          </a:prstGeom>
        </p:spPr>
        <p:txBody>
          <a:bodyPr wrap="square">
            <a:spAutoFit/>
          </a:bodyPr>
          <a:lstStyle/>
          <a:p>
            <a:pPr lvl="0" algn="ctr"/>
            <a:r>
              <a:rPr lang="en-GB" sz="2400" dirty="0">
                <a:solidFill>
                  <a:srgbClr val="FF0000"/>
                </a:solidFill>
              </a:rPr>
              <a:t>Achieving high impact factors is like climbing a mountain (limited) whereas removing model errors is like </a:t>
            </a:r>
            <a:r>
              <a:rPr lang="en-GB" sz="2400" dirty="0" smtClean="0">
                <a:solidFill>
                  <a:srgbClr val="FF0000"/>
                </a:solidFill>
              </a:rPr>
              <a:t>wandering </a:t>
            </a:r>
            <a:r>
              <a:rPr lang="en-GB" sz="2400" dirty="0">
                <a:solidFill>
                  <a:srgbClr val="FF0000"/>
                </a:solidFill>
              </a:rPr>
              <a:t>a desert (unlimited)</a:t>
            </a:r>
          </a:p>
        </p:txBody>
      </p:sp>
      <p:pic>
        <p:nvPicPr>
          <p:cNvPr id="1026" name="Picture 2" descr="\\SCOMP0854\iqbal001$\AppData\FolderRedirection\Desktop\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633" y="3618758"/>
            <a:ext cx="137159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COMP0854\iqbal001$\AppData\FolderRedirection\Desktop\Nynk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7149" y="3618758"/>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OMP0854\iqbal001$\AppData\FolderRedirection\Desktop\Asi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7633" y="4990358"/>
            <a:ext cx="137951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COMP0854\iqbal001$\AppData\FolderRedirection\Desktop\Zakir_Dahr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0832" y="3618758"/>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OMP0854\iqbal001$\AppData\FolderRedirection\Desktop\37f227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8749" y="4990358"/>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COMP0854\iqbal001$\AppData\FolderRedirection\Desktop\577722_4172396367852_1761013094_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7149" y="4990358"/>
            <a:ext cx="136368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8977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51" y="353018"/>
            <a:ext cx="8442796" cy="791650"/>
          </a:xfrm>
          <a:ln>
            <a:noFill/>
          </a:ln>
        </p:spPr>
        <p:txBody>
          <a:bodyPr/>
          <a:lstStyle/>
          <a:p>
            <a:pPr algn="ctr"/>
            <a:r>
              <a:rPr lang="en-GB" dirty="0" smtClean="0"/>
              <a:t>Flood</a:t>
            </a:r>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a:t>
            </a:fld>
            <a:endParaRPr lang="en-GB" dirty="0"/>
          </a:p>
        </p:txBody>
      </p:sp>
      <p:sp>
        <p:nvSpPr>
          <p:cNvPr id="3" name="Rectangle 2"/>
          <p:cNvSpPr/>
          <p:nvPr/>
        </p:nvSpPr>
        <p:spPr>
          <a:xfrm>
            <a:off x="332853" y="5631278"/>
            <a:ext cx="8609611" cy="369332"/>
          </a:xfrm>
          <a:prstGeom prst="rect">
            <a:avLst/>
          </a:prstGeom>
        </p:spPr>
        <p:txBody>
          <a:bodyPr wrap="square">
            <a:spAutoFit/>
          </a:bodyPr>
          <a:lstStyle/>
          <a:p>
            <a:pPr marL="0" indent="0">
              <a:buNone/>
            </a:pPr>
            <a:r>
              <a:rPr lang="en-GB" dirty="0">
                <a:solidFill>
                  <a:srgbClr val="FF0000"/>
                </a:solidFill>
              </a:rPr>
              <a:t> </a:t>
            </a:r>
            <a:r>
              <a:rPr lang="en-GB" dirty="0" smtClean="0">
                <a:solidFill>
                  <a:srgbClr val="FF0000"/>
                </a:solidFill>
              </a:rPr>
              <a:t>(</a:t>
            </a:r>
            <a:r>
              <a:rPr lang="en-GB" sz="1400" dirty="0" smtClean="0">
                <a:solidFill>
                  <a:srgbClr val="FF0000"/>
                </a:solidFill>
              </a:rPr>
              <a:t>http</a:t>
            </a:r>
            <a:r>
              <a:rPr lang="en-GB" sz="1400" dirty="0">
                <a:solidFill>
                  <a:srgbClr val="FF0000"/>
                </a:solidFill>
              </a:rPr>
              <a:t>://</a:t>
            </a:r>
            <a:r>
              <a:rPr lang="en-GB" sz="1400" dirty="0" smtClean="0">
                <a:solidFill>
                  <a:srgbClr val="FF0000"/>
                </a:solidFill>
              </a:rPr>
              <a:t>www.ibtimes.co.uk/pakistan-severe-flash-flooding-hits-peshawar-leaving-least-53-people-dead-1552996)</a:t>
            </a:r>
            <a:endParaRPr lang="en-GB" sz="1400" dirty="0">
              <a:solidFill>
                <a:srgbClr val="FF0000"/>
              </a:solidFill>
            </a:endParaRPr>
          </a:p>
        </p:txBody>
      </p:sp>
      <p:pic>
        <p:nvPicPr>
          <p:cNvPr id="5" name="Picture 2" descr="C:\Users\iqbal001\Downloads\000_9B2QA-680x4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310" y="3275857"/>
            <a:ext cx="2910154" cy="23259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iqbal001\Downloads\000_9B2FO-680x3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5538" y="1037525"/>
            <a:ext cx="3006772" cy="22383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iqbal001\Downloads\000_9B2Q5-680x45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38" y="3275857"/>
            <a:ext cx="2857500" cy="23259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5539" y="3275857"/>
            <a:ext cx="3006771" cy="2325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8038" y="1037525"/>
            <a:ext cx="2915623" cy="2238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2310" y="1037525"/>
            <a:ext cx="2910154" cy="228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39158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smtClean="0"/>
              <a:t>Flood Losses (1950-2015)</a:t>
            </a:r>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a:t>
            </a:fld>
            <a:endParaRPr lang="en-GB"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98765" y="1163782"/>
            <a:ext cx="8277100" cy="4904509"/>
          </a:xfrm>
          <a:prstGeom prst="rect">
            <a:avLst/>
          </a:prstGeom>
        </p:spPr>
      </p:pic>
    </p:spTree>
    <p:extLst>
      <p:ext uri="{BB962C8B-B14F-4D97-AF65-F5344CB8AC3E}">
        <p14:creationId xmlns:p14="http://schemas.microsoft.com/office/powerpoint/2010/main" val="482863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4</a:t>
            </a:fld>
            <a:endParaRPr lang="en-GB"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58139" y="261257"/>
            <a:ext cx="8467107" cy="5902037"/>
          </a:xfrm>
          <a:prstGeom prst="rect">
            <a:avLst/>
          </a:prstGeom>
        </p:spPr>
      </p:pic>
    </p:spTree>
    <p:extLst>
      <p:ext uri="{BB962C8B-B14F-4D97-AF65-F5344CB8AC3E}">
        <p14:creationId xmlns:p14="http://schemas.microsoft.com/office/powerpoint/2010/main" val="14870796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393" y="645824"/>
            <a:ext cx="8442796" cy="840125"/>
          </a:xfrm>
        </p:spPr>
        <p:txBody>
          <a:bodyPr/>
          <a:lstStyle/>
          <a:p>
            <a:r>
              <a:rPr lang="en-GB" dirty="0" smtClean="0"/>
              <a:t>Flood damages @lower Kabul basin</a:t>
            </a:r>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5</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615911429"/>
              </p:ext>
            </p:extLst>
          </p:nvPr>
        </p:nvGraphicFramePr>
        <p:xfrm>
          <a:off x="1223159" y="1947553"/>
          <a:ext cx="6958940" cy="3119413"/>
        </p:xfrm>
        <a:graphic>
          <a:graphicData uri="http://schemas.openxmlformats.org/drawingml/2006/table">
            <a:tbl>
              <a:tblPr firstRow="1" firstCol="1" bandRow="1">
                <a:tableStyleId>{69012ECD-51FC-41F1-AA8D-1B2483CD663E}</a:tableStyleId>
              </a:tblPr>
              <a:tblGrid>
                <a:gridCol w="1068779"/>
                <a:gridCol w="1129162"/>
                <a:gridCol w="1198401"/>
                <a:gridCol w="1187533"/>
                <a:gridCol w="1092530"/>
                <a:gridCol w="1282535"/>
              </a:tblGrid>
              <a:tr h="721285">
                <a:tc>
                  <a:txBody>
                    <a:bodyPr/>
                    <a:lstStyle/>
                    <a:p>
                      <a:pPr marL="0" marR="0" algn="ctr">
                        <a:lnSpc>
                          <a:spcPct val="115000"/>
                        </a:lnSpc>
                        <a:spcBef>
                          <a:spcPts val="0"/>
                        </a:spcBef>
                        <a:spcAft>
                          <a:spcPts val="0"/>
                        </a:spcAft>
                      </a:pPr>
                      <a:r>
                        <a:rPr lang="en-GB" sz="1100" b="1" dirty="0">
                          <a:effectLst/>
                        </a:rPr>
                        <a:t>Districts</a:t>
                      </a:r>
                      <a:endParaRPr lang="en-GB" sz="1100" b="1" dirty="0">
                        <a:effectLst/>
                        <a:latin typeface="Calibri"/>
                        <a:ea typeface="SimSun"/>
                        <a:cs typeface="Arial"/>
                      </a:endParaRPr>
                    </a:p>
                  </a:txBody>
                  <a:tcPr marL="68580" marR="68580" marT="0" marB="0" anchor="ctr"/>
                </a:tc>
                <a:tc>
                  <a:txBody>
                    <a:bodyPr/>
                    <a:lstStyle/>
                    <a:p>
                      <a:pPr marL="0" marR="0" algn="ctr">
                        <a:lnSpc>
                          <a:spcPct val="115000"/>
                        </a:lnSpc>
                        <a:spcBef>
                          <a:spcPts val="0"/>
                        </a:spcBef>
                        <a:spcAft>
                          <a:spcPts val="0"/>
                        </a:spcAft>
                      </a:pPr>
                      <a:r>
                        <a:rPr lang="en-GB" sz="1100" b="1" dirty="0">
                          <a:effectLst/>
                        </a:rPr>
                        <a:t>Affected Villages</a:t>
                      </a:r>
                      <a:endParaRPr lang="en-GB" sz="1100" b="1" dirty="0">
                        <a:effectLst/>
                        <a:latin typeface="Calibri"/>
                        <a:ea typeface="SimSun"/>
                        <a:cs typeface="Arial"/>
                      </a:endParaRPr>
                    </a:p>
                  </a:txBody>
                  <a:tcPr marL="68580" marR="68580" marT="0" marB="0" anchor="ctr"/>
                </a:tc>
                <a:tc>
                  <a:txBody>
                    <a:bodyPr/>
                    <a:lstStyle/>
                    <a:p>
                      <a:pPr marL="0" marR="0" algn="ctr">
                        <a:lnSpc>
                          <a:spcPct val="115000"/>
                        </a:lnSpc>
                        <a:spcBef>
                          <a:spcPts val="0"/>
                        </a:spcBef>
                        <a:spcAft>
                          <a:spcPts val="0"/>
                        </a:spcAft>
                      </a:pPr>
                      <a:r>
                        <a:rPr lang="en-GB" sz="1100" b="1">
                          <a:effectLst/>
                        </a:rPr>
                        <a:t>Human Deaths (No)</a:t>
                      </a:r>
                      <a:endParaRPr lang="en-GB" sz="1100" b="1">
                        <a:effectLst/>
                        <a:latin typeface="Calibri"/>
                        <a:ea typeface="SimSun"/>
                        <a:cs typeface="Arial"/>
                      </a:endParaRPr>
                    </a:p>
                  </a:txBody>
                  <a:tcPr marL="68580" marR="68580" marT="0" marB="0" anchor="ctr"/>
                </a:tc>
                <a:tc>
                  <a:txBody>
                    <a:bodyPr/>
                    <a:lstStyle/>
                    <a:p>
                      <a:pPr marL="0" marR="0" algn="ctr">
                        <a:lnSpc>
                          <a:spcPct val="115000"/>
                        </a:lnSpc>
                        <a:spcBef>
                          <a:spcPts val="0"/>
                        </a:spcBef>
                        <a:spcAft>
                          <a:spcPts val="0"/>
                        </a:spcAft>
                      </a:pPr>
                      <a:r>
                        <a:rPr lang="en-GB" sz="1100" b="1" dirty="0">
                          <a:effectLst/>
                        </a:rPr>
                        <a:t>Injured People (No)</a:t>
                      </a:r>
                      <a:endParaRPr lang="en-GB" sz="1100" b="1" dirty="0">
                        <a:effectLst/>
                        <a:latin typeface="Calibri"/>
                        <a:ea typeface="SimSun"/>
                        <a:cs typeface="Arial"/>
                      </a:endParaRPr>
                    </a:p>
                  </a:txBody>
                  <a:tcPr marL="68580" marR="68580" marT="0" marB="0" anchor="ctr"/>
                </a:tc>
                <a:tc>
                  <a:txBody>
                    <a:bodyPr/>
                    <a:lstStyle/>
                    <a:p>
                      <a:pPr marL="0" marR="0" algn="ctr">
                        <a:lnSpc>
                          <a:spcPct val="115000"/>
                        </a:lnSpc>
                        <a:spcBef>
                          <a:spcPts val="0"/>
                        </a:spcBef>
                        <a:spcAft>
                          <a:spcPts val="0"/>
                        </a:spcAft>
                      </a:pPr>
                      <a:r>
                        <a:rPr lang="en-GB" sz="1100" b="1" dirty="0">
                          <a:effectLst/>
                        </a:rPr>
                        <a:t>Total Population Displaced</a:t>
                      </a:r>
                      <a:endParaRPr lang="en-GB" sz="1100" b="1" dirty="0">
                        <a:effectLst/>
                        <a:latin typeface="Calibri"/>
                        <a:ea typeface="SimSun"/>
                        <a:cs typeface="Arial"/>
                      </a:endParaRPr>
                    </a:p>
                  </a:txBody>
                  <a:tcPr marL="68580" marR="68580" marT="0" marB="0" anchor="ctr"/>
                </a:tc>
                <a:tc>
                  <a:txBody>
                    <a:bodyPr/>
                    <a:lstStyle/>
                    <a:p>
                      <a:pPr marL="0" marR="0" algn="ctr">
                        <a:lnSpc>
                          <a:spcPct val="115000"/>
                        </a:lnSpc>
                        <a:spcBef>
                          <a:spcPts val="0"/>
                        </a:spcBef>
                        <a:spcAft>
                          <a:spcPts val="0"/>
                        </a:spcAft>
                      </a:pPr>
                      <a:r>
                        <a:rPr lang="en-GB" sz="1100" b="1">
                          <a:effectLst/>
                        </a:rPr>
                        <a:t>Loss of Crops (acres)</a:t>
                      </a:r>
                      <a:endParaRPr lang="en-GB" sz="1100" b="1">
                        <a:effectLst/>
                        <a:latin typeface="Calibri"/>
                        <a:ea typeface="SimSun"/>
                        <a:cs typeface="Arial"/>
                      </a:endParaRPr>
                    </a:p>
                  </a:txBody>
                  <a:tcPr marL="68580" marR="68580" marT="0" marB="0" anchor="ctr"/>
                </a:tc>
              </a:tr>
              <a:tr h="475348">
                <a:tc>
                  <a:txBody>
                    <a:bodyPr/>
                    <a:lstStyle/>
                    <a:p>
                      <a:pPr marL="0" marR="0">
                        <a:lnSpc>
                          <a:spcPct val="115000"/>
                        </a:lnSpc>
                        <a:spcBef>
                          <a:spcPts val="0"/>
                        </a:spcBef>
                        <a:spcAft>
                          <a:spcPts val="0"/>
                        </a:spcAft>
                      </a:pPr>
                      <a:r>
                        <a:rPr lang="en-GB" sz="1100" b="1">
                          <a:effectLst/>
                        </a:rPr>
                        <a:t>Peshawar</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16</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46</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68</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37373</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92797</a:t>
                      </a:r>
                      <a:endParaRPr lang="en-GB" sz="1100" b="1">
                        <a:effectLst/>
                        <a:latin typeface="Calibri"/>
                        <a:ea typeface="SimSun"/>
                        <a:cs typeface="Arial"/>
                      </a:endParaRPr>
                    </a:p>
                  </a:txBody>
                  <a:tcPr marL="68580" marR="68580" marT="0" marB="0" anchor="b"/>
                </a:tc>
              </a:tr>
              <a:tr h="475348">
                <a:tc>
                  <a:txBody>
                    <a:bodyPr/>
                    <a:lstStyle/>
                    <a:p>
                      <a:pPr marL="0" marR="0">
                        <a:lnSpc>
                          <a:spcPct val="115000"/>
                        </a:lnSpc>
                        <a:spcBef>
                          <a:spcPts val="0"/>
                        </a:spcBef>
                        <a:spcAft>
                          <a:spcPts val="0"/>
                        </a:spcAft>
                      </a:pPr>
                      <a:r>
                        <a:rPr lang="en-GB" sz="1100" b="1">
                          <a:effectLst/>
                        </a:rPr>
                        <a:t>Charsadda</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34</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66</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115</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145810</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40725</a:t>
                      </a:r>
                      <a:endParaRPr lang="en-GB" sz="1100" b="1">
                        <a:effectLst/>
                        <a:latin typeface="Calibri"/>
                        <a:ea typeface="SimSun"/>
                        <a:cs typeface="Arial"/>
                      </a:endParaRPr>
                    </a:p>
                  </a:txBody>
                  <a:tcPr marL="68580" marR="68580" marT="0" marB="0" anchor="b"/>
                </a:tc>
              </a:tr>
              <a:tr h="475348">
                <a:tc>
                  <a:txBody>
                    <a:bodyPr/>
                    <a:lstStyle/>
                    <a:p>
                      <a:pPr marL="0" marR="0">
                        <a:lnSpc>
                          <a:spcPct val="115000"/>
                        </a:lnSpc>
                        <a:spcBef>
                          <a:spcPts val="0"/>
                        </a:spcBef>
                        <a:spcAft>
                          <a:spcPts val="0"/>
                        </a:spcAft>
                      </a:pPr>
                      <a:r>
                        <a:rPr lang="en-GB" sz="1100" b="1" dirty="0">
                          <a:effectLst/>
                        </a:rPr>
                        <a:t>Nowshera</a:t>
                      </a:r>
                      <a:endParaRPr lang="en-GB" sz="1100" b="1" dirty="0">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27</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167</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10</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350336</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na</a:t>
                      </a:r>
                      <a:endParaRPr lang="en-GB" sz="1100" b="1">
                        <a:effectLst/>
                        <a:latin typeface="Calibri"/>
                        <a:ea typeface="SimSun"/>
                        <a:cs typeface="Arial"/>
                      </a:endParaRPr>
                    </a:p>
                  </a:txBody>
                  <a:tcPr marL="68580" marR="68580" marT="0" marB="0" anchor="b"/>
                </a:tc>
              </a:tr>
              <a:tr h="243021">
                <a:tc>
                  <a:txBody>
                    <a:bodyPr/>
                    <a:lstStyle/>
                    <a:p>
                      <a:pPr marL="0" marR="0">
                        <a:lnSpc>
                          <a:spcPct val="115000"/>
                        </a:lnSpc>
                        <a:spcBef>
                          <a:spcPts val="0"/>
                        </a:spcBef>
                        <a:spcAft>
                          <a:spcPts val="0"/>
                        </a:spcAft>
                      </a:pPr>
                      <a:r>
                        <a:rPr lang="en-GB" sz="1100" b="1">
                          <a:effectLst/>
                        </a:rPr>
                        <a:t>Mardan</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43</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8</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40</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11403</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700</a:t>
                      </a:r>
                      <a:endParaRPr lang="en-GB" sz="1100" b="1">
                        <a:effectLst/>
                        <a:latin typeface="Calibri"/>
                        <a:ea typeface="SimSun"/>
                        <a:cs typeface="Arial"/>
                      </a:endParaRPr>
                    </a:p>
                  </a:txBody>
                  <a:tcPr marL="68580" marR="68580" marT="0" marB="0" anchor="b"/>
                </a:tc>
              </a:tr>
              <a:tr h="243021">
                <a:tc>
                  <a:txBody>
                    <a:bodyPr/>
                    <a:lstStyle/>
                    <a:p>
                      <a:pPr marL="0" marR="0">
                        <a:lnSpc>
                          <a:spcPct val="115000"/>
                        </a:lnSpc>
                        <a:spcBef>
                          <a:spcPts val="0"/>
                        </a:spcBef>
                        <a:spcAft>
                          <a:spcPts val="0"/>
                        </a:spcAft>
                      </a:pPr>
                      <a:r>
                        <a:rPr lang="en-GB" sz="1100" b="1" dirty="0">
                          <a:effectLst/>
                        </a:rPr>
                        <a:t>Swat</a:t>
                      </a:r>
                      <a:endParaRPr lang="en-GB" sz="1100" b="1" dirty="0">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42</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95</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207</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101220</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a:effectLst/>
                        </a:rPr>
                        <a:t>34470</a:t>
                      </a:r>
                      <a:endParaRPr lang="en-GB" sz="1100" b="1">
                        <a:effectLst/>
                        <a:latin typeface="Calibri"/>
                        <a:ea typeface="SimSun"/>
                        <a:cs typeface="Arial"/>
                      </a:endParaRPr>
                    </a:p>
                  </a:txBody>
                  <a:tcPr marL="68580" marR="68580" marT="0" marB="0" anchor="b"/>
                </a:tc>
              </a:tr>
              <a:tr h="243021">
                <a:tc>
                  <a:txBody>
                    <a:bodyPr/>
                    <a:lstStyle/>
                    <a:p>
                      <a:pPr marL="0" marR="0" algn="ctr">
                        <a:lnSpc>
                          <a:spcPct val="115000"/>
                        </a:lnSpc>
                        <a:spcBef>
                          <a:spcPts val="0"/>
                        </a:spcBef>
                        <a:spcAft>
                          <a:spcPts val="0"/>
                        </a:spcAft>
                      </a:pPr>
                      <a:r>
                        <a:rPr lang="en-GB" sz="1100" b="1">
                          <a:effectLst/>
                        </a:rPr>
                        <a:t>Total </a:t>
                      </a:r>
                      <a:endParaRPr lang="en-GB" sz="1100" b="1">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dirty="0" smtClean="0">
                          <a:effectLst/>
                        </a:rPr>
                        <a:t>162</a:t>
                      </a:r>
                      <a:endParaRPr lang="en-GB" sz="1100" b="1" dirty="0">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dirty="0" smtClean="0">
                          <a:effectLst/>
                        </a:rPr>
                        <a:t>382</a:t>
                      </a:r>
                      <a:endParaRPr lang="en-GB" sz="1100" b="1" dirty="0">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dirty="0" smtClean="0">
                          <a:effectLst/>
                        </a:rPr>
                        <a:t>440</a:t>
                      </a:r>
                      <a:endParaRPr lang="en-GB" sz="1100" b="1" dirty="0">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dirty="0" smtClean="0">
                          <a:effectLst/>
                        </a:rPr>
                        <a:t>646142</a:t>
                      </a:r>
                      <a:endParaRPr lang="en-GB" sz="1100" b="1" dirty="0">
                        <a:effectLst/>
                        <a:latin typeface="Calibri"/>
                        <a:ea typeface="SimSun"/>
                        <a:cs typeface="Arial"/>
                      </a:endParaRPr>
                    </a:p>
                  </a:txBody>
                  <a:tcPr marL="68580" marR="68580" marT="0" marB="0" anchor="b"/>
                </a:tc>
                <a:tc>
                  <a:txBody>
                    <a:bodyPr/>
                    <a:lstStyle/>
                    <a:p>
                      <a:pPr marL="0" marR="0" algn="ctr">
                        <a:lnSpc>
                          <a:spcPct val="115000"/>
                        </a:lnSpc>
                        <a:spcBef>
                          <a:spcPts val="0"/>
                        </a:spcBef>
                        <a:spcAft>
                          <a:spcPts val="0"/>
                        </a:spcAft>
                      </a:pPr>
                      <a:r>
                        <a:rPr lang="en-GB" sz="1100" b="1" dirty="0" smtClean="0">
                          <a:effectLst/>
                        </a:rPr>
                        <a:t>168692</a:t>
                      </a:r>
                      <a:endParaRPr lang="en-GB" sz="1100" b="1" dirty="0">
                        <a:effectLst/>
                        <a:latin typeface="Calibri"/>
                        <a:ea typeface="SimSun"/>
                        <a:cs typeface="Arial"/>
                      </a:endParaRPr>
                    </a:p>
                  </a:txBody>
                  <a:tcPr marL="68580" marR="68580" marT="0" marB="0" anchor="b"/>
                </a:tc>
              </a:tr>
              <a:tr h="243021">
                <a:tc gridSpan="6">
                  <a:txBody>
                    <a:bodyPr/>
                    <a:lstStyle/>
                    <a:p>
                      <a:pPr marL="0" marR="0">
                        <a:lnSpc>
                          <a:spcPct val="115000"/>
                        </a:lnSpc>
                        <a:spcBef>
                          <a:spcPts val="0"/>
                        </a:spcBef>
                        <a:spcAft>
                          <a:spcPts val="0"/>
                        </a:spcAft>
                      </a:pPr>
                      <a:r>
                        <a:rPr lang="en-GB" sz="1000" b="1" dirty="0">
                          <a:effectLst/>
                        </a:rPr>
                        <a:t>Source: (Khan </a:t>
                      </a:r>
                      <a:r>
                        <a:rPr lang="en-GB" sz="1000" b="1" dirty="0" smtClean="0">
                          <a:effectLst/>
                        </a:rPr>
                        <a:t>&amp; Mohmand </a:t>
                      </a:r>
                      <a:r>
                        <a:rPr lang="en-GB" sz="1000" b="1" dirty="0">
                          <a:effectLst/>
                        </a:rPr>
                        <a:t>2011</a:t>
                      </a:r>
                      <a:r>
                        <a:rPr lang="en-GB" sz="1000" b="1" dirty="0" smtClean="0">
                          <a:effectLst/>
                        </a:rPr>
                        <a:t>), </a:t>
                      </a:r>
                      <a:r>
                        <a:rPr lang="en-GB" sz="1000" b="1" baseline="0" dirty="0" smtClean="0">
                          <a:effectLst/>
                        </a:rPr>
                        <a:t> </a:t>
                      </a:r>
                      <a:r>
                        <a:rPr lang="en-GB" sz="1000" b="1" dirty="0" smtClean="0">
                          <a:effectLst/>
                        </a:rPr>
                        <a:t>na = not available</a:t>
                      </a:r>
                      <a:endParaRPr lang="en-GB" sz="1100" b="1" dirty="0">
                        <a:effectLst/>
                        <a:latin typeface="Calibri"/>
                        <a:ea typeface="SimSun"/>
                        <a:cs typeface="Arial"/>
                      </a:endParaRPr>
                    </a:p>
                  </a:txBody>
                  <a:tcPr marL="68580" marR="68580"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2323242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840125"/>
          </a:xfrm>
        </p:spPr>
        <p:txBody>
          <a:bodyPr/>
          <a:lstStyle/>
          <a:p>
            <a:r>
              <a:rPr lang="en-GB" dirty="0" smtClean="0">
                <a:latin typeface="Trebuchet MS" panose="020B0603020202020204" pitchFamily="34" charset="0"/>
              </a:rPr>
              <a:t>Hydrological Modelling</a:t>
            </a:r>
            <a:endParaRPr lang="en-GB" dirty="0">
              <a:latin typeface="Trebuchet MS" panose="020B0603020202020204" pitchFamily="34" charset="0"/>
            </a:endParaRP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6</a:t>
            </a:fld>
            <a:endParaRPr lang="en-GB" dirty="0"/>
          </a:p>
        </p:txBody>
      </p:sp>
      <p:sp>
        <p:nvSpPr>
          <p:cNvPr id="5" name="object 8"/>
          <p:cNvSpPr txBox="1"/>
          <p:nvPr/>
        </p:nvSpPr>
        <p:spPr>
          <a:xfrm>
            <a:off x="118748" y="1385359"/>
            <a:ext cx="4775835" cy="4706417"/>
          </a:xfrm>
          <a:prstGeom prst="rect">
            <a:avLst/>
          </a:prstGeom>
        </p:spPr>
        <p:txBody>
          <a:bodyPr vert="horz" wrap="square" lIns="0" tIns="0" rIns="0" bIns="0" rtlCol="0">
            <a:spAutoFit/>
          </a:bodyPr>
          <a:lstStyle/>
          <a:p>
            <a:pPr marL="469900" marR="105410" indent="-457200">
              <a:lnSpc>
                <a:spcPct val="150000"/>
              </a:lnSpc>
              <a:buFont typeface="Arial"/>
              <a:buChar char="•"/>
              <a:tabLst>
                <a:tab pos="469900" algn="l"/>
              </a:tabLst>
            </a:pPr>
            <a:r>
              <a:rPr lang="en-GB" sz="2000" spc="-5" dirty="0" smtClean="0">
                <a:latin typeface="+mj-lt"/>
                <a:cs typeface="Arial"/>
              </a:rPr>
              <a:t>S</a:t>
            </a:r>
            <a:r>
              <a:rPr sz="2000" spc="-5" dirty="0" smtClean="0">
                <a:latin typeface="+mj-lt"/>
                <a:cs typeface="Arial"/>
              </a:rPr>
              <a:t>i</a:t>
            </a:r>
            <a:r>
              <a:rPr sz="2000" spc="-15" dirty="0" smtClean="0">
                <a:latin typeface="+mj-lt"/>
                <a:cs typeface="Arial"/>
              </a:rPr>
              <a:t>mul</a:t>
            </a:r>
            <a:r>
              <a:rPr sz="2000" spc="-10" dirty="0" smtClean="0">
                <a:latin typeface="+mj-lt"/>
                <a:cs typeface="Arial"/>
              </a:rPr>
              <a:t>a</a:t>
            </a:r>
            <a:r>
              <a:rPr sz="2000" spc="-15" dirty="0" smtClean="0">
                <a:latin typeface="+mj-lt"/>
                <a:cs typeface="Arial"/>
              </a:rPr>
              <a:t>te</a:t>
            </a:r>
            <a:r>
              <a:rPr sz="2000" spc="5" dirty="0" smtClean="0">
                <a:latin typeface="+mj-lt"/>
                <a:cs typeface="Arial"/>
              </a:rPr>
              <a:t> </a:t>
            </a:r>
            <a:r>
              <a:rPr sz="2000" spc="-15" dirty="0">
                <a:latin typeface="+mj-lt"/>
                <a:cs typeface="Arial"/>
              </a:rPr>
              <a:t>wate</a:t>
            </a:r>
            <a:r>
              <a:rPr sz="2000" spc="-10" dirty="0">
                <a:latin typeface="+mj-lt"/>
                <a:cs typeface="Arial"/>
              </a:rPr>
              <a:t>r</a:t>
            </a:r>
            <a:r>
              <a:rPr sz="2000" spc="-20" dirty="0">
                <a:latin typeface="+mj-lt"/>
                <a:cs typeface="Arial"/>
              </a:rPr>
              <a:t> mo</a:t>
            </a:r>
            <a:r>
              <a:rPr sz="2000" spc="-10" dirty="0">
                <a:latin typeface="+mj-lt"/>
                <a:cs typeface="Arial"/>
              </a:rPr>
              <a:t>v</a:t>
            </a:r>
            <a:r>
              <a:rPr sz="2000" spc="-20" dirty="0">
                <a:latin typeface="+mj-lt"/>
                <a:cs typeface="Arial"/>
              </a:rPr>
              <a:t>em</a:t>
            </a:r>
            <a:r>
              <a:rPr sz="2000" spc="-15" dirty="0">
                <a:latin typeface="+mj-lt"/>
                <a:cs typeface="Arial"/>
              </a:rPr>
              <a:t>ent</a:t>
            </a:r>
            <a:r>
              <a:rPr sz="2000" spc="15" dirty="0">
                <a:latin typeface="+mj-lt"/>
                <a:cs typeface="Arial"/>
              </a:rPr>
              <a:t> </a:t>
            </a:r>
            <a:r>
              <a:rPr sz="2000" spc="-15" dirty="0">
                <a:latin typeface="+mj-lt"/>
                <a:cs typeface="Arial"/>
              </a:rPr>
              <a:t>th</a:t>
            </a:r>
            <a:r>
              <a:rPr sz="2000" dirty="0">
                <a:latin typeface="+mj-lt"/>
                <a:cs typeface="Arial"/>
              </a:rPr>
              <a:t>r</a:t>
            </a:r>
            <a:r>
              <a:rPr sz="2000" spc="-20" dirty="0">
                <a:latin typeface="+mj-lt"/>
                <a:cs typeface="Arial"/>
              </a:rPr>
              <a:t>o</a:t>
            </a:r>
            <a:r>
              <a:rPr sz="2000" spc="-15" dirty="0">
                <a:latin typeface="+mj-lt"/>
                <a:cs typeface="Arial"/>
              </a:rPr>
              <a:t>u</a:t>
            </a:r>
            <a:r>
              <a:rPr sz="2000" spc="-20" dirty="0">
                <a:latin typeface="+mj-lt"/>
                <a:cs typeface="Arial"/>
              </a:rPr>
              <a:t>gh</a:t>
            </a:r>
            <a:r>
              <a:rPr sz="2000" spc="15" dirty="0">
                <a:latin typeface="+mj-lt"/>
                <a:cs typeface="Arial"/>
              </a:rPr>
              <a:t> </a:t>
            </a:r>
            <a:r>
              <a:rPr sz="2000" spc="-20" dirty="0">
                <a:latin typeface="+mj-lt"/>
                <a:cs typeface="Arial"/>
              </a:rPr>
              <a:t>a</a:t>
            </a:r>
            <a:r>
              <a:rPr sz="2000" spc="-15" dirty="0">
                <a:latin typeface="+mj-lt"/>
                <a:cs typeface="Arial"/>
              </a:rPr>
              <a:t> catch</a:t>
            </a:r>
            <a:r>
              <a:rPr sz="2000" spc="-20" dirty="0">
                <a:latin typeface="+mj-lt"/>
                <a:cs typeface="Arial"/>
              </a:rPr>
              <a:t>ment</a:t>
            </a:r>
            <a:r>
              <a:rPr sz="2000" spc="5" dirty="0">
                <a:latin typeface="+mj-lt"/>
                <a:cs typeface="Arial"/>
              </a:rPr>
              <a:t> </a:t>
            </a:r>
            <a:r>
              <a:rPr sz="2000" spc="-10" dirty="0">
                <a:latin typeface="+mj-lt"/>
                <a:cs typeface="Arial"/>
              </a:rPr>
              <a:t>fr</a:t>
            </a:r>
            <a:r>
              <a:rPr sz="2000" spc="-15" dirty="0">
                <a:latin typeface="+mj-lt"/>
                <a:cs typeface="Arial"/>
              </a:rPr>
              <a:t>o</a:t>
            </a:r>
            <a:r>
              <a:rPr sz="2000" spc="-25" dirty="0">
                <a:latin typeface="+mj-lt"/>
                <a:cs typeface="Arial"/>
              </a:rPr>
              <a:t>m</a:t>
            </a:r>
            <a:r>
              <a:rPr sz="2000" spc="-5" dirty="0">
                <a:latin typeface="+mj-lt"/>
                <a:cs typeface="Arial"/>
              </a:rPr>
              <a:t> </a:t>
            </a:r>
            <a:r>
              <a:rPr sz="2000" spc="-15" dirty="0">
                <a:latin typeface="+mj-lt"/>
                <a:cs typeface="Arial"/>
              </a:rPr>
              <a:t>the</a:t>
            </a:r>
            <a:r>
              <a:rPr sz="2000" spc="5" dirty="0">
                <a:latin typeface="+mj-lt"/>
                <a:cs typeface="Arial"/>
              </a:rPr>
              <a:t> </a:t>
            </a:r>
            <a:r>
              <a:rPr sz="2000" spc="-20" dirty="0">
                <a:latin typeface="+mj-lt"/>
                <a:cs typeface="Arial"/>
              </a:rPr>
              <a:t>p</a:t>
            </a:r>
            <a:r>
              <a:rPr sz="2000" spc="-15" dirty="0">
                <a:latin typeface="+mj-lt"/>
                <a:cs typeface="Arial"/>
              </a:rPr>
              <a:t>o</a:t>
            </a:r>
            <a:r>
              <a:rPr sz="2000" spc="-10" dirty="0">
                <a:latin typeface="+mj-lt"/>
                <a:cs typeface="Arial"/>
              </a:rPr>
              <a:t>int it</a:t>
            </a:r>
            <a:r>
              <a:rPr sz="2000" spc="-15" dirty="0">
                <a:latin typeface="+mj-lt"/>
                <a:cs typeface="Arial"/>
              </a:rPr>
              <a:t> fa</a:t>
            </a:r>
            <a:r>
              <a:rPr sz="2000" spc="-5" dirty="0">
                <a:latin typeface="+mj-lt"/>
                <a:cs typeface="Arial"/>
              </a:rPr>
              <a:t>l</a:t>
            </a:r>
            <a:r>
              <a:rPr sz="2000" spc="-15" dirty="0">
                <a:latin typeface="+mj-lt"/>
                <a:cs typeface="Arial"/>
              </a:rPr>
              <a:t>ls</a:t>
            </a:r>
            <a:r>
              <a:rPr sz="2000" spc="-5" dirty="0">
                <a:latin typeface="+mj-lt"/>
                <a:cs typeface="Arial"/>
              </a:rPr>
              <a:t> </a:t>
            </a:r>
            <a:r>
              <a:rPr sz="2000" spc="-15" dirty="0">
                <a:latin typeface="+mj-lt"/>
                <a:cs typeface="Arial"/>
              </a:rPr>
              <a:t>as</a:t>
            </a:r>
            <a:r>
              <a:rPr sz="2000" spc="5" dirty="0">
                <a:latin typeface="+mj-lt"/>
                <a:cs typeface="Arial"/>
              </a:rPr>
              <a:t> </a:t>
            </a:r>
            <a:r>
              <a:rPr sz="2000" spc="-10" dirty="0">
                <a:latin typeface="+mj-lt"/>
                <a:cs typeface="Arial"/>
              </a:rPr>
              <a:t>ra</a:t>
            </a:r>
            <a:r>
              <a:rPr sz="2000" spc="-15" dirty="0">
                <a:latin typeface="+mj-lt"/>
                <a:cs typeface="Arial"/>
              </a:rPr>
              <a:t>in</a:t>
            </a:r>
            <a:r>
              <a:rPr sz="2000" dirty="0">
                <a:latin typeface="+mj-lt"/>
                <a:cs typeface="Arial"/>
              </a:rPr>
              <a:t> </a:t>
            </a:r>
            <a:r>
              <a:rPr sz="2000" spc="-20" dirty="0">
                <a:latin typeface="+mj-lt"/>
                <a:cs typeface="Arial"/>
              </a:rPr>
              <a:t>u</a:t>
            </a:r>
            <a:r>
              <a:rPr sz="2000" spc="-10" dirty="0">
                <a:latin typeface="+mj-lt"/>
                <a:cs typeface="Arial"/>
              </a:rPr>
              <a:t>ntil</a:t>
            </a:r>
            <a:r>
              <a:rPr sz="2000" dirty="0">
                <a:latin typeface="+mj-lt"/>
                <a:cs typeface="Arial"/>
              </a:rPr>
              <a:t> </a:t>
            </a:r>
            <a:r>
              <a:rPr sz="2000" spc="-10" dirty="0">
                <a:latin typeface="+mj-lt"/>
                <a:cs typeface="Arial"/>
              </a:rPr>
              <a:t>it</a:t>
            </a:r>
            <a:r>
              <a:rPr sz="2000" spc="-5" dirty="0">
                <a:latin typeface="+mj-lt"/>
                <a:cs typeface="Arial"/>
              </a:rPr>
              <a:t> </a:t>
            </a:r>
            <a:r>
              <a:rPr sz="2000" spc="-20" dirty="0">
                <a:latin typeface="+mj-lt"/>
                <a:cs typeface="Arial"/>
              </a:rPr>
              <a:t>e</a:t>
            </a:r>
            <a:r>
              <a:rPr sz="2000" spc="-15" dirty="0">
                <a:latin typeface="+mj-lt"/>
                <a:cs typeface="Arial"/>
              </a:rPr>
              <a:t>nte</a:t>
            </a:r>
            <a:r>
              <a:rPr sz="2000" dirty="0">
                <a:latin typeface="+mj-lt"/>
                <a:cs typeface="Arial"/>
              </a:rPr>
              <a:t>r</a:t>
            </a:r>
            <a:r>
              <a:rPr sz="2000" spc="-15" dirty="0">
                <a:latin typeface="+mj-lt"/>
                <a:cs typeface="Arial"/>
              </a:rPr>
              <a:t>s the</a:t>
            </a:r>
            <a:r>
              <a:rPr sz="2000" spc="5" dirty="0">
                <a:latin typeface="+mj-lt"/>
                <a:cs typeface="Arial"/>
              </a:rPr>
              <a:t> </a:t>
            </a:r>
            <a:r>
              <a:rPr sz="2000" spc="-15" dirty="0" smtClean="0">
                <a:latin typeface="+mj-lt"/>
                <a:cs typeface="Arial"/>
              </a:rPr>
              <a:t>s</a:t>
            </a:r>
            <a:r>
              <a:rPr sz="2000" spc="-5" dirty="0" smtClean="0">
                <a:latin typeface="+mj-lt"/>
                <a:cs typeface="Arial"/>
              </a:rPr>
              <a:t>t</a:t>
            </a:r>
            <a:r>
              <a:rPr sz="2000" spc="-15" dirty="0" smtClean="0">
                <a:latin typeface="+mj-lt"/>
                <a:cs typeface="Arial"/>
              </a:rPr>
              <a:t>rea</a:t>
            </a:r>
            <a:r>
              <a:rPr sz="2000" spc="-25" dirty="0" smtClean="0">
                <a:latin typeface="+mj-lt"/>
                <a:cs typeface="Arial"/>
              </a:rPr>
              <a:t>m</a:t>
            </a:r>
            <a:r>
              <a:rPr lang="en-GB" sz="2000" spc="-25" dirty="0" smtClean="0">
                <a:latin typeface="+mj-lt"/>
                <a:cs typeface="Arial"/>
              </a:rPr>
              <a:t>, river.</a:t>
            </a:r>
          </a:p>
          <a:p>
            <a:pPr marL="469900" marR="105410" indent="-457200">
              <a:lnSpc>
                <a:spcPct val="150000"/>
              </a:lnSpc>
              <a:buFont typeface="Arial"/>
              <a:buChar char="•"/>
              <a:tabLst>
                <a:tab pos="469900" algn="l"/>
              </a:tabLst>
            </a:pPr>
            <a:r>
              <a:rPr lang="en-GB" sz="2000" spc="-25" dirty="0" smtClean="0">
                <a:latin typeface="+mj-lt"/>
                <a:cs typeface="Arial"/>
              </a:rPr>
              <a:t>Precipitation is key driver of hydrology.</a:t>
            </a:r>
            <a:endParaRPr sz="2000" dirty="0">
              <a:latin typeface="+mj-lt"/>
              <a:cs typeface="Arial"/>
            </a:endParaRPr>
          </a:p>
          <a:p>
            <a:pPr marL="469900" marR="5080" indent="-457200">
              <a:lnSpc>
                <a:spcPct val="150000"/>
              </a:lnSpc>
              <a:spcBef>
                <a:spcPts val="675"/>
              </a:spcBef>
              <a:buFont typeface="Arial"/>
              <a:buChar char="•"/>
              <a:tabLst>
                <a:tab pos="469900" algn="l"/>
              </a:tabLst>
            </a:pPr>
            <a:r>
              <a:rPr sz="2000" spc="-20" dirty="0" smtClean="0">
                <a:latin typeface="+mj-lt"/>
                <a:cs typeface="Arial"/>
              </a:rPr>
              <a:t>Hyd</a:t>
            </a:r>
            <a:r>
              <a:rPr sz="2000" spc="-5" dirty="0" smtClean="0">
                <a:latin typeface="+mj-lt"/>
                <a:cs typeface="Arial"/>
              </a:rPr>
              <a:t>r</a:t>
            </a:r>
            <a:r>
              <a:rPr sz="2000" spc="-15" dirty="0" smtClean="0">
                <a:latin typeface="+mj-lt"/>
                <a:cs typeface="Arial"/>
              </a:rPr>
              <a:t>ologic</a:t>
            </a:r>
            <a:r>
              <a:rPr sz="2000" spc="15" dirty="0" smtClean="0">
                <a:latin typeface="+mj-lt"/>
                <a:cs typeface="Arial"/>
              </a:rPr>
              <a:t> </a:t>
            </a:r>
            <a:r>
              <a:rPr sz="2000" spc="-15" dirty="0">
                <a:latin typeface="+mj-lt"/>
                <a:cs typeface="Arial"/>
              </a:rPr>
              <a:t>predi</a:t>
            </a:r>
            <a:r>
              <a:rPr sz="2000" spc="-10" dirty="0">
                <a:latin typeface="+mj-lt"/>
                <a:cs typeface="Arial"/>
              </a:rPr>
              <a:t>c</a:t>
            </a:r>
            <a:r>
              <a:rPr sz="2000" spc="-15" dirty="0">
                <a:latin typeface="+mj-lt"/>
                <a:cs typeface="Arial"/>
              </a:rPr>
              <a:t>at</a:t>
            </a:r>
            <a:r>
              <a:rPr sz="2000" spc="-5" dirty="0">
                <a:latin typeface="+mj-lt"/>
                <a:cs typeface="Arial"/>
              </a:rPr>
              <a:t>i</a:t>
            </a:r>
            <a:r>
              <a:rPr sz="2000" spc="-20" dirty="0">
                <a:latin typeface="+mj-lt"/>
                <a:cs typeface="Arial"/>
              </a:rPr>
              <a:t>on</a:t>
            </a:r>
            <a:r>
              <a:rPr sz="2000" spc="-5" dirty="0">
                <a:latin typeface="+mj-lt"/>
                <a:cs typeface="Arial"/>
              </a:rPr>
              <a:t>s</a:t>
            </a:r>
            <a:r>
              <a:rPr sz="2000" spc="-10" dirty="0">
                <a:latin typeface="+mj-lt"/>
                <a:cs typeface="Arial"/>
              </a:rPr>
              <a:t>,</a:t>
            </a:r>
            <a:r>
              <a:rPr sz="2000" spc="-15" dirty="0">
                <a:latin typeface="+mj-lt"/>
                <a:cs typeface="Arial"/>
              </a:rPr>
              <a:t> </a:t>
            </a:r>
            <a:r>
              <a:rPr lang="en-GB" sz="2000" spc="-15" dirty="0" smtClean="0">
                <a:latin typeface="+mj-lt"/>
                <a:cs typeface="Arial"/>
              </a:rPr>
              <a:t>f</a:t>
            </a:r>
            <a:r>
              <a:rPr sz="2000" spc="-15" dirty="0" err="1" smtClean="0">
                <a:latin typeface="+mj-lt"/>
                <a:cs typeface="Arial"/>
              </a:rPr>
              <a:t>loo</a:t>
            </a:r>
            <a:r>
              <a:rPr sz="2000" spc="-20" dirty="0" err="1" smtClean="0">
                <a:latin typeface="+mj-lt"/>
                <a:cs typeface="Arial"/>
              </a:rPr>
              <a:t>d</a:t>
            </a:r>
            <a:r>
              <a:rPr sz="2000" spc="15" dirty="0" smtClean="0">
                <a:latin typeface="+mj-lt"/>
                <a:cs typeface="Arial"/>
              </a:rPr>
              <a:t> </a:t>
            </a:r>
            <a:r>
              <a:rPr sz="2000" spc="-15" dirty="0">
                <a:latin typeface="+mj-lt"/>
                <a:cs typeface="Arial"/>
              </a:rPr>
              <a:t>fo</a:t>
            </a:r>
            <a:r>
              <a:rPr sz="2000" dirty="0">
                <a:latin typeface="+mj-lt"/>
                <a:cs typeface="Arial"/>
              </a:rPr>
              <a:t>r</a:t>
            </a:r>
            <a:r>
              <a:rPr sz="2000" spc="-20" dirty="0">
                <a:latin typeface="+mj-lt"/>
                <a:cs typeface="Arial"/>
              </a:rPr>
              <a:t>e</a:t>
            </a:r>
            <a:r>
              <a:rPr sz="2000" spc="-10" dirty="0">
                <a:latin typeface="+mj-lt"/>
                <a:cs typeface="Arial"/>
              </a:rPr>
              <a:t>c</a:t>
            </a:r>
            <a:r>
              <a:rPr sz="2000" spc="-20" dirty="0">
                <a:latin typeface="+mj-lt"/>
                <a:cs typeface="Arial"/>
              </a:rPr>
              <a:t>a</a:t>
            </a:r>
            <a:r>
              <a:rPr sz="2000" spc="-10" dirty="0">
                <a:latin typeface="+mj-lt"/>
                <a:cs typeface="Arial"/>
              </a:rPr>
              <a:t>sti</a:t>
            </a:r>
            <a:r>
              <a:rPr sz="2000" spc="-15" dirty="0">
                <a:latin typeface="+mj-lt"/>
                <a:cs typeface="Arial"/>
              </a:rPr>
              <a:t>ng,</a:t>
            </a:r>
            <a:r>
              <a:rPr sz="2000" spc="-5" dirty="0">
                <a:latin typeface="+mj-lt"/>
                <a:cs typeface="Arial"/>
              </a:rPr>
              <a:t> </a:t>
            </a:r>
            <a:r>
              <a:rPr sz="2000" spc="-20" dirty="0" smtClean="0">
                <a:latin typeface="+mj-lt"/>
                <a:cs typeface="Arial"/>
              </a:rPr>
              <a:t>a</a:t>
            </a:r>
            <a:r>
              <a:rPr sz="2000" spc="-15" dirty="0" smtClean="0">
                <a:latin typeface="+mj-lt"/>
                <a:cs typeface="Arial"/>
              </a:rPr>
              <a:t>n</a:t>
            </a:r>
            <a:r>
              <a:rPr sz="2000" spc="-20" dirty="0" smtClean="0">
                <a:latin typeface="+mj-lt"/>
                <a:cs typeface="Arial"/>
              </a:rPr>
              <a:t>d</a:t>
            </a:r>
            <a:r>
              <a:rPr sz="2000" spc="-5" dirty="0" smtClean="0">
                <a:latin typeface="+mj-lt"/>
                <a:cs typeface="Arial"/>
              </a:rPr>
              <a:t> </a:t>
            </a:r>
            <a:r>
              <a:rPr sz="2000" spc="-10" dirty="0">
                <a:latin typeface="+mj-lt"/>
                <a:cs typeface="Arial"/>
              </a:rPr>
              <a:t>e</a:t>
            </a:r>
            <a:r>
              <a:rPr sz="2000" spc="-15" dirty="0">
                <a:latin typeface="+mj-lt"/>
                <a:cs typeface="Arial"/>
              </a:rPr>
              <a:t>s</a:t>
            </a:r>
            <a:r>
              <a:rPr sz="2000" spc="-5" dirty="0">
                <a:latin typeface="+mj-lt"/>
                <a:cs typeface="Arial"/>
              </a:rPr>
              <a:t>t</a:t>
            </a:r>
            <a:r>
              <a:rPr sz="2000" spc="-15" dirty="0">
                <a:latin typeface="+mj-lt"/>
                <a:cs typeface="Arial"/>
              </a:rPr>
              <a:t>ima</a:t>
            </a:r>
            <a:r>
              <a:rPr sz="2000" spc="-5" dirty="0">
                <a:latin typeface="+mj-lt"/>
                <a:cs typeface="Arial"/>
              </a:rPr>
              <a:t>t</a:t>
            </a:r>
            <a:r>
              <a:rPr sz="2000" spc="-15" dirty="0">
                <a:latin typeface="+mj-lt"/>
                <a:cs typeface="Arial"/>
              </a:rPr>
              <a:t>es</a:t>
            </a:r>
            <a:r>
              <a:rPr sz="2000" spc="5" dirty="0">
                <a:latin typeface="+mj-lt"/>
                <a:cs typeface="Arial"/>
              </a:rPr>
              <a:t> </a:t>
            </a:r>
            <a:r>
              <a:rPr sz="2000" spc="-15" dirty="0">
                <a:latin typeface="+mj-lt"/>
                <a:cs typeface="Arial"/>
              </a:rPr>
              <a:t>of</a:t>
            </a:r>
            <a:r>
              <a:rPr sz="2000" spc="-10" dirty="0">
                <a:latin typeface="+mj-lt"/>
                <a:cs typeface="Arial"/>
              </a:rPr>
              <a:t> cl</a:t>
            </a:r>
            <a:r>
              <a:rPr sz="2000" spc="-5" dirty="0">
                <a:latin typeface="+mj-lt"/>
                <a:cs typeface="Arial"/>
              </a:rPr>
              <a:t>i</a:t>
            </a:r>
            <a:r>
              <a:rPr sz="2000" spc="-20" dirty="0">
                <a:latin typeface="+mj-lt"/>
                <a:cs typeface="Arial"/>
              </a:rPr>
              <a:t>mate</a:t>
            </a:r>
            <a:r>
              <a:rPr sz="2000" spc="5" dirty="0">
                <a:latin typeface="+mj-lt"/>
                <a:cs typeface="Arial"/>
              </a:rPr>
              <a:t> </a:t>
            </a:r>
            <a:r>
              <a:rPr sz="2000" spc="-15" dirty="0">
                <a:latin typeface="+mj-lt"/>
                <a:cs typeface="Arial"/>
              </a:rPr>
              <a:t>ch</a:t>
            </a:r>
            <a:r>
              <a:rPr sz="2000" spc="-20" dirty="0">
                <a:latin typeface="+mj-lt"/>
                <a:cs typeface="Arial"/>
              </a:rPr>
              <a:t>an</a:t>
            </a:r>
            <a:r>
              <a:rPr sz="2000" spc="-15" dirty="0">
                <a:latin typeface="+mj-lt"/>
                <a:cs typeface="Arial"/>
              </a:rPr>
              <a:t>g</a:t>
            </a:r>
            <a:r>
              <a:rPr sz="2000" spc="-20" dirty="0">
                <a:latin typeface="+mj-lt"/>
                <a:cs typeface="Arial"/>
              </a:rPr>
              <a:t>e</a:t>
            </a:r>
            <a:r>
              <a:rPr sz="2000" spc="10" dirty="0">
                <a:latin typeface="+mj-lt"/>
                <a:cs typeface="Arial"/>
              </a:rPr>
              <a:t> </a:t>
            </a:r>
            <a:r>
              <a:rPr sz="2000" spc="-20" dirty="0">
                <a:latin typeface="+mj-lt"/>
                <a:cs typeface="Arial"/>
              </a:rPr>
              <a:t>impa</a:t>
            </a:r>
            <a:r>
              <a:rPr sz="2000" spc="-5" dirty="0">
                <a:latin typeface="+mj-lt"/>
                <a:cs typeface="Arial"/>
              </a:rPr>
              <a:t>c</a:t>
            </a:r>
            <a:r>
              <a:rPr sz="2000" spc="-15" dirty="0">
                <a:latin typeface="+mj-lt"/>
                <a:cs typeface="Arial"/>
              </a:rPr>
              <a:t>ts</a:t>
            </a:r>
            <a:r>
              <a:rPr sz="2000" spc="-5" dirty="0">
                <a:latin typeface="+mj-lt"/>
                <a:cs typeface="Arial"/>
              </a:rPr>
              <a:t> </a:t>
            </a:r>
            <a:r>
              <a:rPr sz="2000" spc="-20" dirty="0">
                <a:latin typeface="+mj-lt"/>
                <a:cs typeface="Arial"/>
              </a:rPr>
              <a:t>on</a:t>
            </a:r>
            <a:r>
              <a:rPr sz="2000" spc="-10" dirty="0">
                <a:latin typeface="+mj-lt"/>
                <a:cs typeface="Arial"/>
              </a:rPr>
              <a:t> ri</a:t>
            </a:r>
            <a:r>
              <a:rPr sz="2000" spc="-5" dirty="0">
                <a:latin typeface="+mj-lt"/>
                <a:cs typeface="Arial"/>
              </a:rPr>
              <a:t>v</a:t>
            </a:r>
            <a:r>
              <a:rPr sz="2000" spc="-15" dirty="0">
                <a:latin typeface="+mj-lt"/>
                <a:cs typeface="Arial"/>
              </a:rPr>
              <a:t>er</a:t>
            </a:r>
            <a:r>
              <a:rPr sz="2000" spc="5" dirty="0">
                <a:latin typeface="+mj-lt"/>
                <a:cs typeface="Arial"/>
              </a:rPr>
              <a:t> </a:t>
            </a:r>
            <a:r>
              <a:rPr sz="2000" spc="-10" dirty="0">
                <a:latin typeface="+mj-lt"/>
                <a:cs typeface="Arial"/>
              </a:rPr>
              <a:t>f</a:t>
            </a:r>
            <a:r>
              <a:rPr sz="2000" spc="-5" dirty="0">
                <a:latin typeface="+mj-lt"/>
                <a:cs typeface="Arial"/>
              </a:rPr>
              <a:t>l</a:t>
            </a:r>
            <a:r>
              <a:rPr sz="2000" spc="-20" dirty="0">
                <a:latin typeface="+mj-lt"/>
                <a:cs typeface="Arial"/>
              </a:rPr>
              <a:t>ow</a:t>
            </a:r>
            <a:r>
              <a:rPr sz="2000" spc="-10" dirty="0">
                <a:latin typeface="+mj-lt"/>
                <a:cs typeface="Arial"/>
              </a:rPr>
              <a:t>s.</a:t>
            </a:r>
            <a:endParaRPr sz="2000" dirty="0">
              <a:latin typeface="+mj-lt"/>
              <a:cs typeface="Arial"/>
            </a:endParaRPr>
          </a:p>
        </p:txBody>
      </p:sp>
      <p:sp>
        <p:nvSpPr>
          <p:cNvPr id="6" name="object 9"/>
          <p:cNvSpPr/>
          <p:nvPr/>
        </p:nvSpPr>
        <p:spPr>
          <a:xfrm>
            <a:off x="4894583" y="1127050"/>
            <a:ext cx="4058030" cy="519754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122213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7</a:t>
            </a:fld>
            <a:endParaRPr lang="en-GB" dirty="0"/>
          </a:p>
        </p:txBody>
      </p:sp>
      <p:sp>
        <p:nvSpPr>
          <p:cNvPr id="5" name="object 11"/>
          <p:cNvSpPr/>
          <p:nvPr/>
        </p:nvSpPr>
        <p:spPr>
          <a:xfrm>
            <a:off x="340241" y="997527"/>
            <a:ext cx="8708756" cy="5225143"/>
          </a:xfrm>
          <a:prstGeom prst="rect">
            <a:avLst/>
          </a:prstGeom>
          <a:blipFill>
            <a:blip r:embed="rId3" cstate="print"/>
            <a:stretch>
              <a:fillRect/>
            </a:stretch>
          </a:blipFill>
        </p:spPr>
        <p:txBody>
          <a:bodyPr wrap="square" lIns="0" tIns="0" rIns="0" bIns="0" rtlCol="0"/>
          <a:lstStyle/>
          <a:p>
            <a:endParaRPr/>
          </a:p>
        </p:txBody>
      </p:sp>
      <p:sp>
        <p:nvSpPr>
          <p:cNvPr id="6" name="Title 1"/>
          <p:cNvSpPr>
            <a:spLocks noGrp="1"/>
          </p:cNvSpPr>
          <p:nvPr>
            <p:ph type="title"/>
          </p:nvPr>
        </p:nvSpPr>
        <p:spPr>
          <a:xfrm>
            <a:off x="491642" y="230188"/>
            <a:ext cx="8442796" cy="790881"/>
          </a:xfrm>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Monsoon Precipitation Pattern </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69757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8</a:t>
            </a:fld>
            <a:endParaRPr lang="en-GB" dirty="0"/>
          </a:p>
        </p:txBody>
      </p:sp>
      <p:pic>
        <p:nvPicPr>
          <p:cNvPr id="12290" name="Picture 2" descr="http://basin.pnnl.gov/Content/images/tools/SW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209" y="1967023"/>
            <a:ext cx="8040095" cy="1998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0181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9</a:t>
            </a:fld>
            <a:endParaRPr lang="en-GB" dirty="0"/>
          </a:p>
        </p:txBody>
      </p:sp>
      <p:pic>
        <p:nvPicPr>
          <p:cNvPr id="1026" name="Picture 2" descr="C:\Users\iqbal001\Downloads\Fig-2-Overview-of-the-swat-model-model-inputoutput-paramet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88" y="498764"/>
            <a:ext cx="8241476" cy="555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8180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ageningen UR">
  <a:themeElements>
    <a:clrScheme name="Wageningen UR witte achtergrond">
      <a:dk1>
        <a:srgbClr val="005172"/>
      </a:dk1>
      <a:lt1>
        <a:srgbClr val="FFFFFF"/>
      </a:lt1>
      <a:dk2>
        <a:srgbClr val="34B233"/>
      </a:dk2>
      <a:lt2>
        <a:srgbClr val="005172"/>
      </a:lt2>
      <a:accent1>
        <a:srgbClr val="519FD7"/>
      </a:accent1>
      <a:accent2>
        <a:srgbClr val="A59D9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6276</TotalTime>
  <Words>648</Words>
  <Application>Microsoft Office PowerPoint</Application>
  <PresentationFormat>On-screen Show (4:3)</PresentationFormat>
  <Paragraphs>89</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Wageningen UR</vt:lpstr>
      <vt:lpstr>Climate Change is Likely to Amplify Flood Frequency and Intensity in the Kabul Basin</vt:lpstr>
      <vt:lpstr>Flood</vt:lpstr>
      <vt:lpstr>Flood Losses (1950-2015)</vt:lpstr>
      <vt:lpstr>PowerPoint Presentation</vt:lpstr>
      <vt:lpstr>Flood damages @lower Kabul basin</vt:lpstr>
      <vt:lpstr>Hydrological Modelling</vt:lpstr>
      <vt:lpstr>Monsoon Precipitation Pattern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Shahid Iqbal, Muhammad</cp:lastModifiedBy>
  <cp:revision>667</cp:revision>
  <dcterms:created xsi:type="dcterms:W3CDTF">2011-09-29T08:30:03Z</dcterms:created>
  <dcterms:modified xsi:type="dcterms:W3CDTF">2016-11-23T15:34:42Z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