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434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359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37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951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821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0170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893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9153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792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6780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695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008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663DA0-EF65-4B30-A9FC-F6737483B028}" type="datetimeFigureOut">
              <a:rPr lang="en-US" smtClean="0"/>
              <a:t>1/8/2013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D960C3-FE5C-4701-85BB-4688F006F80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345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13716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3366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kern="0">
                <a:solidFill>
                  <a:srgbClr val="336666"/>
                </a:solidFill>
                <a:latin typeface="Calibri" pitchFamily="34" charset="0"/>
                <a:cs typeface="Calibri" pitchFamily="34" charset="0"/>
              </a:rPr>
              <a:t>             </a:t>
            </a:r>
            <a:endParaRPr lang="en-US" sz="1600" kern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606675" y="1665288"/>
            <a:ext cx="3886200" cy="3844925"/>
          </a:xfrm>
          <a:prstGeom prst="ellipse">
            <a:avLst/>
          </a:prstGeom>
          <a:solidFill>
            <a:srgbClr val="062D58"/>
          </a:solidFill>
          <a:ln w="12700">
            <a:solidFill>
              <a:srgbClr val="000000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kern="0" dirty="0">
              <a:solidFill>
                <a:srgbClr val="97CDCC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36700" y="1066800"/>
            <a:ext cx="5880100" cy="582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>
              <a:defRPr/>
            </a:pPr>
            <a:r>
              <a:rPr lang="en-US" sz="3200" dirty="0">
                <a:solidFill>
                  <a:prstClr val="black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  <a:latin typeface="Calibri" pitchFamily="34" charset="0"/>
                <a:ea typeface="+mj-ea"/>
                <a:cs typeface="Calibri" pitchFamily="34" charset="0"/>
              </a:rPr>
              <a:t>DMP In-House Project Capabilities</a:t>
            </a:r>
            <a:endParaRPr lang="en-US" sz="28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5894388" y="5138738"/>
            <a:ext cx="34782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Control System Design (PLC &amp; HMI)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-33338" y="2124075"/>
            <a:ext cx="2743201" cy="311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>
                <a:latin typeface="Calibri" pitchFamily="34" charset="0"/>
              </a:rPr>
              <a:t>Facility and process survey</a:t>
            </a: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109538" y="4010025"/>
            <a:ext cx="22860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On-line Service Support</a:t>
            </a:r>
          </a:p>
        </p:txBody>
      </p:sp>
      <p:sp>
        <p:nvSpPr>
          <p:cNvPr id="10" name="Rectangle 11"/>
          <p:cNvSpPr>
            <a:spLocks noChangeArrowheads="1"/>
          </p:cNvSpPr>
          <p:nvPr/>
        </p:nvSpPr>
        <p:spPr bwMode="auto">
          <a:xfrm>
            <a:off x="6934200" y="4010025"/>
            <a:ext cx="18478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Engineering Design</a:t>
            </a:r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6410325" y="1631950"/>
            <a:ext cx="23526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Remote Alarm Reporting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34925" y="2586038"/>
            <a:ext cx="22860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kern="0" dirty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Remote Data Collection </a:t>
            </a:r>
            <a:endParaRPr lang="en-US" sz="1600" b="1" kern="0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6835775" y="3106738"/>
            <a:ext cx="25908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  Custom Web Access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5334000" y="5867400"/>
            <a:ext cx="230188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 </a:t>
            </a:r>
          </a:p>
        </p:txBody>
      </p:sp>
      <p:sp>
        <p:nvSpPr>
          <p:cNvPr id="15" name="Rectangle 17"/>
          <p:cNvSpPr>
            <a:spLocks noChangeArrowheads="1"/>
          </p:cNvSpPr>
          <p:nvPr/>
        </p:nvSpPr>
        <p:spPr bwMode="auto">
          <a:xfrm>
            <a:off x="34925" y="5194300"/>
            <a:ext cx="35560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Install / Start-up &amp; Operation Training </a:t>
            </a:r>
          </a:p>
        </p:txBody>
      </p:sp>
      <p:sp>
        <p:nvSpPr>
          <p:cNvPr id="16" name="Rectangle 18"/>
          <p:cNvSpPr>
            <a:spLocks noChangeArrowheads="1"/>
          </p:cNvSpPr>
          <p:nvPr/>
        </p:nvSpPr>
        <p:spPr bwMode="auto">
          <a:xfrm>
            <a:off x="6629400" y="2073275"/>
            <a:ext cx="2362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Startup / Commissioning</a:t>
            </a:r>
          </a:p>
        </p:txBody>
      </p:sp>
      <p:sp>
        <p:nvSpPr>
          <p:cNvPr id="17" name="Rectangle 20"/>
          <p:cNvSpPr>
            <a:spLocks noChangeArrowheads="1"/>
          </p:cNvSpPr>
          <p:nvPr/>
        </p:nvSpPr>
        <p:spPr bwMode="auto">
          <a:xfrm>
            <a:off x="260350" y="1612900"/>
            <a:ext cx="29368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Reduce Operational Manpower</a:t>
            </a:r>
          </a:p>
        </p:txBody>
      </p:sp>
      <p:sp>
        <p:nvSpPr>
          <p:cNvPr id="18" name="Rectangle 21"/>
          <p:cNvSpPr>
            <a:spLocks noChangeArrowheads="1"/>
          </p:cNvSpPr>
          <p:nvPr/>
        </p:nvSpPr>
        <p:spPr bwMode="auto">
          <a:xfrm>
            <a:off x="6591300" y="4559300"/>
            <a:ext cx="2514600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Lab Services - Treatability        </a:t>
            </a:r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36513" y="3084513"/>
            <a:ext cx="2133600" cy="3381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sz="1600">
                <a:latin typeface="Calibri" pitchFamily="34" charset="0"/>
              </a:rPr>
              <a:t>          Technical Support</a:t>
            </a:r>
          </a:p>
        </p:txBody>
      </p:sp>
      <p:sp>
        <p:nvSpPr>
          <p:cNvPr id="20" name="Rectangle 23"/>
          <p:cNvSpPr>
            <a:spLocks noChangeArrowheads="1"/>
          </p:cNvSpPr>
          <p:nvPr/>
        </p:nvSpPr>
        <p:spPr bwMode="auto">
          <a:xfrm>
            <a:off x="-76200" y="2924175"/>
            <a:ext cx="4075113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kern="0" dirty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rPr>
              <a:t>   </a:t>
            </a:r>
            <a:endParaRPr lang="en-US" sz="1600" kern="0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600" kern="0" dirty="0">
              <a:solidFill>
                <a:sysClr val="windowText" lastClr="000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1" name="Rectangle 24"/>
          <p:cNvSpPr>
            <a:spLocks noChangeArrowheads="1"/>
          </p:cNvSpPr>
          <p:nvPr/>
        </p:nvSpPr>
        <p:spPr bwMode="auto">
          <a:xfrm>
            <a:off x="6934200" y="2565400"/>
            <a:ext cx="1730375" cy="338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Historical Trending</a:t>
            </a:r>
          </a:p>
        </p:txBody>
      </p:sp>
      <p:grpSp>
        <p:nvGrpSpPr>
          <p:cNvPr id="22" name="Group 25"/>
          <p:cNvGrpSpPr>
            <a:grpSpLocks/>
          </p:cNvGrpSpPr>
          <p:nvPr/>
        </p:nvGrpSpPr>
        <p:grpSpPr bwMode="auto">
          <a:xfrm>
            <a:off x="3011488" y="2544763"/>
            <a:ext cx="3122612" cy="1768475"/>
            <a:chOff x="0" y="0"/>
            <a:chExt cx="1967" cy="1114"/>
          </a:xfrm>
        </p:grpSpPr>
        <p:sp>
          <p:nvSpPr>
            <p:cNvPr id="23" name="Rectangle 26"/>
            <p:cNvSpPr>
              <a:spLocks noChangeArrowheads="1"/>
            </p:cNvSpPr>
            <p:nvPr/>
          </p:nvSpPr>
          <p:spPr bwMode="auto">
            <a:xfrm>
              <a:off x="0" y="0"/>
              <a:ext cx="1967" cy="2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12700" cap="sq">
                  <a:solidFill>
                    <a:schemeClr val="tx1"/>
                  </a:solidFill>
                  <a:miter lim="800000"/>
                  <a:headEnd type="none" w="sm" len="sm"/>
                  <a:tailEnd type="none" w="sm" len="sm"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600" kern="0">
                <a:solidFill>
                  <a:sysClr val="windowText" lastClr="000000"/>
                </a:solidFill>
                <a:latin typeface="Calibri" pitchFamily="34" charset="0"/>
                <a:cs typeface="Calibri" pitchFamily="34" charset="0"/>
              </a:endParaRPr>
            </a:p>
          </p:txBody>
        </p:sp>
        <p:grpSp>
          <p:nvGrpSpPr>
            <p:cNvPr id="24" name="Group 27"/>
            <p:cNvGrpSpPr>
              <a:grpSpLocks/>
            </p:cNvGrpSpPr>
            <p:nvPr/>
          </p:nvGrpSpPr>
          <p:grpSpPr bwMode="auto">
            <a:xfrm>
              <a:off x="0" y="0"/>
              <a:ext cx="987" cy="1114"/>
              <a:chOff x="0" y="0"/>
              <a:chExt cx="987" cy="1114"/>
            </a:xfrm>
          </p:grpSpPr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87" cy="21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kern="0">
                  <a:solidFill>
                    <a:sysClr val="windowText" lastClr="000000"/>
                  </a:solidFill>
                  <a:latin typeface="Calibri" pitchFamily="34" charset="0"/>
                  <a:cs typeface="Calibri" pitchFamily="34" charset="0"/>
                </a:endParaRP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0" y="0"/>
                <a:ext cx="987" cy="111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12700" cap="sq">
                    <a:solidFill>
                      <a:schemeClr val="tx1"/>
                    </a:solidFill>
                    <a:miter lim="800000"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algn="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kumimoji="1" lang="en-US" sz="1600" kern="0" dirty="0">
                    <a:solidFill>
                      <a:sysClr val="windowText" lastClr="000000"/>
                    </a:solidFill>
                    <a:latin typeface="Calibri" pitchFamily="34" charset="0"/>
                    <a:cs typeface="Calibri" pitchFamily="34" charset="0"/>
                  </a:rPr>
                  <a:t>                                     </a:t>
                </a:r>
              </a:p>
            </p:txBody>
          </p:sp>
        </p:grpSp>
      </p:grpSp>
      <p:sp>
        <p:nvSpPr>
          <p:cNvPr id="27" name="Rectangle 2"/>
          <p:cNvSpPr>
            <a:spLocks noChangeArrowheads="1"/>
          </p:cNvSpPr>
          <p:nvPr/>
        </p:nvSpPr>
        <p:spPr bwMode="auto">
          <a:xfrm>
            <a:off x="34925" y="4618038"/>
            <a:ext cx="2605088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latin typeface="Calibri" pitchFamily="34" charset="0"/>
              </a:rPr>
              <a:t>Written Discharge Guarantee</a:t>
            </a:r>
          </a:p>
        </p:txBody>
      </p:sp>
      <p:pic>
        <p:nvPicPr>
          <p:cNvPr id="2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4338" y="2544763"/>
            <a:ext cx="2987675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" name="TextBox 2"/>
          <p:cNvSpPr txBox="1">
            <a:spLocks noChangeArrowheads="1"/>
          </p:cNvSpPr>
          <p:nvPr/>
        </p:nvSpPr>
        <p:spPr bwMode="auto">
          <a:xfrm>
            <a:off x="3511550" y="3743325"/>
            <a:ext cx="21336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Solutions </a:t>
            </a:r>
          </a:p>
          <a:p>
            <a:pPr algn="ctr" eaLnBrk="1" hangingPunct="1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&amp;</a:t>
            </a:r>
          </a:p>
          <a:p>
            <a:pPr algn="ctr" eaLnBrk="1" hangingPunct="1"/>
            <a:r>
              <a:rPr lang="en-US" sz="2400">
                <a:solidFill>
                  <a:schemeClr val="bg1"/>
                </a:solidFill>
                <a:latin typeface="Calibri" pitchFamily="34" charset="0"/>
              </a:rPr>
              <a:t>Services</a:t>
            </a:r>
          </a:p>
        </p:txBody>
      </p:sp>
      <p:sp>
        <p:nvSpPr>
          <p:cNvPr id="30" name="Rectangle 8"/>
          <p:cNvSpPr>
            <a:spLocks noChangeArrowheads="1"/>
          </p:cNvSpPr>
          <p:nvPr/>
        </p:nvSpPr>
        <p:spPr bwMode="auto">
          <a:xfrm>
            <a:off x="7938" y="3586163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Performance Guarantee </a:t>
            </a:r>
          </a:p>
        </p:txBody>
      </p:sp>
      <p:sp>
        <p:nvSpPr>
          <p:cNvPr id="31" name="Rectangle 8"/>
          <p:cNvSpPr>
            <a:spLocks noChangeArrowheads="1"/>
          </p:cNvSpPr>
          <p:nvPr/>
        </p:nvSpPr>
        <p:spPr bwMode="auto">
          <a:xfrm>
            <a:off x="6591300" y="3575050"/>
            <a:ext cx="274320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488" tIns="44450" rIns="90488" bIns="44450">
            <a:spAutoFit/>
          </a:bodyPr>
          <a:lstStyle/>
          <a:p>
            <a:r>
              <a:rPr lang="en-US" sz="1600">
                <a:latin typeface="Calibri" pitchFamily="34" charset="0"/>
              </a:rPr>
              <a:t>        Treatability study</a:t>
            </a:r>
          </a:p>
        </p:txBody>
      </p:sp>
      <p:sp>
        <p:nvSpPr>
          <p:cNvPr id="32" name="Rectangle 1"/>
          <p:cNvSpPr>
            <a:spLocks noChangeArrowheads="1"/>
          </p:cNvSpPr>
          <p:nvPr/>
        </p:nvSpPr>
        <p:spPr bwMode="auto">
          <a:xfrm>
            <a:off x="2424113" y="5694363"/>
            <a:ext cx="4411662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>
              <a:lnSpc>
                <a:spcPct val="90000"/>
              </a:lnSpc>
            </a:pPr>
            <a:r>
              <a:rPr lang="en-US">
                <a:latin typeface="Calibri" pitchFamily="34" charset="0"/>
              </a:rPr>
              <a:t>Treatment system design and manufacturing </a:t>
            </a:r>
          </a:p>
        </p:txBody>
      </p:sp>
    </p:spTree>
    <p:extLst>
      <p:ext uri="{BB962C8B-B14F-4D97-AF65-F5344CB8AC3E}">
        <p14:creationId xmlns:p14="http://schemas.microsoft.com/office/powerpoint/2010/main" val="28493699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72</Words>
  <Application>Microsoft Office PowerPoint</Application>
  <PresentationFormat>On-screen Show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randy</dc:creator>
  <cp:lastModifiedBy>randy</cp:lastModifiedBy>
  <cp:revision>1</cp:revision>
  <dcterms:created xsi:type="dcterms:W3CDTF">2013-01-08T15:09:07Z</dcterms:created>
  <dcterms:modified xsi:type="dcterms:W3CDTF">2013-01-08T15:10:11Z</dcterms:modified>
</cp:coreProperties>
</file>