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9" r:id="rId4"/>
    <p:sldId id="290" r:id="rId5"/>
    <p:sldId id="291" r:id="rId6"/>
    <p:sldId id="276" r:id="rId7"/>
    <p:sldId id="285" r:id="rId8"/>
    <p:sldId id="286" r:id="rId9"/>
    <p:sldId id="293" r:id="rId10"/>
    <p:sldId id="275" r:id="rId11"/>
    <p:sldId id="281" r:id="rId12"/>
    <p:sldId id="282" r:id="rId13"/>
    <p:sldId id="283" r:id="rId14"/>
    <p:sldId id="284" r:id="rId15"/>
    <p:sldId id="288" r:id="rId16"/>
    <p:sldId id="267" r:id="rId17"/>
    <p:sldId id="29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73820" autoAdjust="0"/>
  </p:normalViewPr>
  <p:slideViewPr>
    <p:cSldViewPr snapToGrid="0">
      <p:cViewPr varScale="1">
        <p:scale>
          <a:sx n="80" d="100"/>
          <a:sy n="80" d="100"/>
        </p:scale>
        <p:origin x="18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3E735-57FF-4362-AB9A-7F64F534BE67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E40E-5DB2-4730-81F1-8713971FC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7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8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1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6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E40E-5DB2-4730-81F1-8713971FC6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5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8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9DFE-26E7-4E3A-B127-AF0AB26AA4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A825-5FB3-4D32-9317-BE0246001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88" y="240573"/>
            <a:ext cx="4608079" cy="186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5604" y="1966673"/>
            <a:ext cx="7214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gradFill flip="none" rotWithShape="1">
                  <a:gsLst>
                    <a:gs pos="81000">
                      <a:srgbClr val="CC5D12"/>
                    </a:gs>
                    <a:gs pos="0">
                      <a:schemeClr val="accent1">
                        <a:lumMod val="50000"/>
                      </a:schemeClr>
                    </a:gs>
                    <a:gs pos="78000">
                      <a:schemeClr val="accent2">
                        <a:lumMod val="89000"/>
                      </a:schemeClr>
                    </a:gs>
                    <a:gs pos="84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rush Script MT" panose="03060802040406070304" pitchFamily="66" charset="0"/>
              </a:rPr>
              <a:t>Chemical Professional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638" y="5548184"/>
            <a:ext cx="9761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COMPANY PROFILE	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			CHEMICALS &amp; EQUIPMENT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550" y="89132"/>
            <a:ext cx="2564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gradFill flip="none" rotWithShape="1">
                  <a:gsLst>
                    <a:gs pos="0">
                      <a:schemeClr val="accent2"/>
                    </a:gs>
                    <a:gs pos="84000">
                      <a:schemeClr val="accent2"/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Poor Richard" panose="02080502050505020702" pitchFamily="18" charset="0"/>
              </a:rPr>
              <a:t>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87683" y="136499"/>
            <a:ext cx="2564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gradFill flip="none" rotWithShape="1">
                  <a:gsLst>
                    <a:gs pos="0">
                      <a:schemeClr val="accent2"/>
                    </a:gs>
                    <a:gs pos="84000">
                      <a:schemeClr val="accent2"/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Poor Richard" panose="02080502050505020702" pitchFamily="18" charset="0"/>
              </a:rPr>
              <a:t>2022</a:t>
            </a:r>
          </a:p>
        </p:txBody>
      </p:sp>
      <p:pic>
        <p:nvPicPr>
          <p:cNvPr id="1026" name="Picture 2" descr="P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68" y="2711103"/>
            <a:ext cx="6911546" cy="28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3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4" y="-71480"/>
            <a:ext cx="10515600" cy="1043545"/>
          </a:xfrm>
        </p:spPr>
        <p:txBody>
          <a:bodyPr/>
          <a:lstStyle/>
          <a:p>
            <a:r>
              <a:rPr lang="en-US" dirty="0"/>
              <a:t>POLYURETHANE (PU)FOAM CHEMICALS: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45946"/>
              </p:ext>
            </p:extLst>
          </p:nvPr>
        </p:nvGraphicFramePr>
        <p:xfrm>
          <a:off x="467498" y="729995"/>
          <a:ext cx="11385720" cy="25573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68">
                <a:tc>
                  <a:txBody>
                    <a:bodyPr/>
                    <a:lstStyle/>
                    <a:p>
                      <a:r>
                        <a:rPr lang="en-US" sz="1200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Industry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804">
                <a:tc>
                  <a:txBody>
                    <a:bodyPr/>
                    <a:lstStyle/>
                    <a:p>
                      <a:r>
                        <a:rPr lang="en-US" sz="1200" dirty="0"/>
                        <a:t>Toluene</a:t>
                      </a:r>
                      <a:r>
                        <a:rPr lang="en-US" sz="1200" baseline="0" dirty="0"/>
                        <a:t> Diisocyanate (TDI)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PU</a:t>
                      </a:r>
                      <a:r>
                        <a:rPr lang="en-US" sz="1200" baseline="0" dirty="0"/>
                        <a:t> Flexible Foam manufacture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Mattresses Foam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Automotive Chair Foam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Heat insulation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177">
                <a:tc>
                  <a:txBody>
                    <a:bodyPr/>
                    <a:lstStyle/>
                    <a:p>
                      <a:r>
                        <a:rPr lang="en-US" sz="1200" dirty="0"/>
                        <a:t>Polyol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PU</a:t>
                      </a:r>
                      <a:r>
                        <a:rPr lang="en-US" sz="1200" baseline="0" dirty="0"/>
                        <a:t> Flexible Foam manufacture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Mattresses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Automotive Chair Foam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Heat insulation Foam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2" y="25970"/>
            <a:ext cx="1791936" cy="704025"/>
          </a:xfrm>
          <a:prstGeom prst="rect">
            <a:avLst/>
          </a:prstGeom>
        </p:spPr>
      </p:pic>
      <p:sp>
        <p:nvSpPr>
          <p:cNvPr id="7" name="AutoShape 6" descr="Flexible Polyurethane Foam, फ्लेक्सिबल ..."/>
          <p:cNvSpPr>
            <a:spLocks noChangeAspect="1" noChangeArrowheads="1"/>
          </p:cNvSpPr>
          <p:nvPr/>
        </p:nvSpPr>
        <p:spPr bwMode="auto">
          <a:xfrm>
            <a:off x="4171521" y="42710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Flexible Polyurethane Foam, फ्लेक्सिबल ..."/>
          <p:cNvSpPr>
            <a:spLocks noChangeAspect="1" noChangeArrowheads="1"/>
          </p:cNvSpPr>
          <p:nvPr/>
        </p:nvSpPr>
        <p:spPr bwMode="auto">
          <a:xfrm>
            <a:off x="612775" y="3966217"/>
            <a:ext cx="8259376" cy="26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0" descr="White Pu Foam Flexible Polyurethane Foam, Thickness: 1-10 Inc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2" descr="Two Component Pu Foam Chemical For Flexible Polyurethane Foa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48" y="3604266"/>
            <a:ext cx="3222771" cy="2714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" y="3509319"/>
            <a:ext cx="2983041" cy="2809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853" y="3509319"/>
            <a:ext cx="4422181" cy="28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-71480"/>
            <a:ext cx="10912988" cy="1043545"/>
          </a:xfrm>
        </p:spPr>
        <p:txBody>
          <a:bodyPr/>
          <a:lstStyle/>
          <a:p>
            <a:r>
              <a:rPr lang="en-US" dirty="0"/>
              <a:t>CONCRETE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82258"/>
              </p:ext>
            </p:extLst>
          </p:nvPr>
        </p:nvGraphicFramePr>
        <p:xfrm>
          <a:off x="467498" y="972066"/>
          <a:ext cx="7956654" cy="309074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1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316">
                <a:tc>
                  <a:txBody>
                    <a:bodyPr/>
                    <a:lstStyle/>
                    <a:p>
                      <a:r>
                        <a:rPr lang="en-US" sz="1200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Application/function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Types</a:t>
                      </a:r>
                      <a:r>
                        <a:rPr lang="en-US" sz="1200" baseline="0" dirty="0"/>
                        <a:t> of Industry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17">
                <a:tc>
                  <a:txBody>
                    <a:bodyPr/>
                    <a:lstStyle/>
                    <a:p>
                      <a:r>
                        <a:rPr lang="en-US" sz="1200" dirty="0"/>
                        <a:t>Concrete admixture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Increase concrete curing time (drying)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Roof</a:t>
                      </a:r>
                      <a:r>
                        <a:rPr lang="en-US" sz="1200" baseline="0" dirty="0"/>
                        <a:t> tile manufacturers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Cement Manufacturing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16">
                <a:tc>
                  <a:txBody>
                    <a:bodyPr/>
                    <a:lstStyle/>
                    <a:p>
                      <a:r>
                        <a:rPr lang="en-US" sz="1200" dirty="0"/>
                        <a:t>Concrete Oxide Pigments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Concrete</a:t>
                      </a:r>
                      <a:r>
                        <a:rPr lang="en-US" sz="1200" baseline="0" dirty="0"/>
                        <a:t> color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Roof tile manufacturers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Sodium Carboxyl Methyl Cellulose(CMC)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Stabilizer and hydrophilic agent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cement and building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316">
                <a:tc>
                  <a:txBody>
                    <a:bodyPr/>
                    <a:lstStyle/>
                    <a:p>
                      <a:r>
                        <a:rPr lang="en-US" sz="1200" dirty="0"/>
                        <a:t>Sodium Silicate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Compacting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Cement Manufacturers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16">
                <a:tc>
                  <a:txBody>
                    <a:bodyPr/>
                    <a:lstStyle/>
                    <a:p>
                      <a:r>
                        <a:rPr lang="en-US" sz="1200" dirty="0"/>
                        <a:t>Calcium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Accelerator in hydration process of 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Cement Manufacturers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40" y="146509"/>
            <a:ext cx="1791936" cy="70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7" y="4494179"/>
            <a:ext cx="2683965" cy="2081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71" y="4090776"/>
            <a:ext cx="2143125" cy="1780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666" y="4045669"/>
            <a:ext cx="2191924" cy="1595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4695" y="5534476"/>
            <a:ext cx="193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Coloring Pigments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8666" y="5563819"/>
            <a:ext cx="22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Accelerator Admixture</a:t>
            </a:r>
          </a:p>
        </p:txBody>
      </p:sp>
      <p:pic>
        <p:nvPicPr>
          <p:cNvPr id="1026" name="Picture 2" descr="Retarding Admix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89" y="2509808"/>
            <a:ext cx="2001102" cy="12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88666" y="3713999"/>
            <a:ext cx="22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Retarding Admixture</a:t>
            </a:r>
          </a:p>
        </p:txBody>
      </p:sp>
      <p:pic>
        <p:nvPicPr>
          <p:cNvPr id="1028" name="Picture 4" descr="Role of Calcium Chloride in Concre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28" y="967734"/>
            <a:ext cx="2125963" cy="10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92728" y="2001074"/>
            <a:ext cx="20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Calcium Chloride</a:t>
            </a:r>
          </a:p>
        </p:txBody>
      </p:sp>
      <p:pic>
        <p:nvPicPr>
          <p:cNvPr id="1030" name="Picture 6" descr="Image shows a concrete mixer with seven buckets in front of it. Text reads: 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4" y="4426521"/>
            <a:ext cx="2843997" cy="21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2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4" y="-71480"/>
            <a:ext cx="10515600" cy="1043545"/>
          </a:xfrm>
        </p:spPr>
        <p:txBody>
          <a:bodyPr/>
          <a:lstStyle/>
          <a:p>
            <a:r>
              <a:rPr lang="en-US" dirty="0"/>
              <a:t>CLEANING &amp; HYGIENE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990303"/>
              </p:ext>
            </p:extLst>
          </p:nvPr>
        </p:nvGraphicFramePr>
        <p:xfrm>
          <a:off x="469452" y="723114"/>
          <a:ext cx="11385720" cy="3917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450">
                <a:tc>
                  <a:txBody>
                    <a:bodyPr/>
                    <a:lstStyle/>
                    <a:p>
                      <a:r>
                        <a:rPr lang="en-US" sz="1200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Industry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77">
                <a:tc>
                  <a:txBody>
                    <a:bodyPr/>
                    <a:lstStyle/>
                    <a:p>
                      <a:r>
                        <a:rPr lang="en-US" sz="1200" dirty="0"/>
                        <a:t>Hydrogen Peroxide 35% 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Sterilization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Chemical detoxification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Disinfectant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Beverage Processing(Juice)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Food Processing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Detergent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Hand sanitizers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11">
                <a:tc>
                  <a:txBody>
                    <a:bodyPr/>
                    <a:lstStyle/>
                    <a:p>
                      <a:r>
                        <a:rPr lang="en-US" sz="1200" dirty="0"/>
                        <a:t>Linear</a:t>
                      </a:r>
                      <a:r>
                        <a:rPr lang="en-US" sz="1200" baseline="0" dirty="0"/>
                        <a:t> Alkyl Benzene Sulphonic Acid(LABSA)/ linear Alkyl Sulfonate(LAS)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Surfactant for laundry powder and liquids, hand dishwashing 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Emulsifier for agricultural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Detergent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Agricultural herbicide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11">
                <a:tc>
                  <a:txBody>
                    <a:bodyPr/>
                    <a:lstStyle/>
                    <a:p>
                      <a:r>
                        <a:rPr lang="en-US" sz="1200" dirty="0"/>
                        <a:t>Sodium Hypochlorite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Diluted</a:t>
                      </a:r>
                      <a:r>
                        <a:rPr lang="en-US" sz="1200" baseline="0" dirty="0"/>
                        <a:t> to 3% and sold as household disinfectant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Disinfectant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Detergent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Hand</a:t>
                      </a:r>
                      <a:r>
                        <a:rPr lang="en-US" sz="1200" baseline="0" dirty="0"/>
                        <a:t> Sanitizers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Water treatment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80">
                <a:tc>
                  <a:txBody>
                    <a:bodyPr/>
                    <a:lstStyle/>
                    <a:p>
                      <a:r>
                        <a:rPr lang="en-US" sz="1200" dirty="0"/>
                        <a:t>Sodium Perborate Monohydrate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 laundry detergents,</a:t>
                      </a:r>
                      <a:r>
                        <a:rPr lang="en-US" sz="1200" baseline="0" dirty="0"/>
                        <a:t> fabric softener, hand dishwashing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Detergent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Sodium Carboxyl Methyl Cellulose(CMC)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Inhibitor</a:t>
                      </a:r>
                      <a:r>
                        <a:rPr lang="en-US" sz="1200" baseline="0" dirty="0"/>
                        <a:t> in soap and detergent products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Soap</a:t>
                      </a:r>
                      <a:r>
                        <a:rPr lang="en-US" sz="1200" baseline="0" dirty="0"/>
                        <a:t> manufacture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037">
                <a:tc>
                  <a:txBody>
                    <a:bodyPr/>
                    <a:lstStyle/>
                    <a:p>
                      <a:r>
                        <a:rPr lang="en-US" sz="1200" dirty="0"/>
                        <a:t>Phenol Crystal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229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36" y="44806"/>
            <a:ext cx="1791936" cy="70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2" y="4893414"/>
            <a:ext cx="1845275" cy="1425007"/>
          </a:xfrm>
          <a:prstGeom prst="rect">
            <a:avLst/>
          </a:prstGeom>
        </p:spPr>
      </p:pic>
      <p:pic>
        <p:nvPicPr>
          <p:cNvPr id="4098" name="Picture 2" descr="EASY project global resources - Photo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66" y="4893414"/>
            <a:ext cx="1173980" cy="14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dium hypochlorite 10%-12% - Aban Chemicals Palakk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19" y="5043054"/>
            <a:ext cx="1905000" cy="12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453" y="6318422"/>
            <a:ext cx="332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Hydrogen Peroxide FG 35%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8833" y="6294877"/>
            <a:ext cx="32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Sodium Hypochlorite 15%</a:t>
            </a:r>
          </a:p>
        </p:txBody>
      </p:sp>
      <p:pic>
        <p:nvPicPr>
          <p:cNvPr id="2050" name="Picture 2" descr="Detergent Labsa Chemical, 200 Kilogram, Rs 85 /kilogram, Vapi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5043055"/>
            <a:ext cx="2321999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5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5" y="0"/>
            <a:ext cx="10515600" cy="918903"/>
          </a:xfrm>
        </p:spPr>
        <p:txBody>
          <a:bodyPr/>
          <a:lstStyle/>
          <a:p>
            <a:r>
              <a:rPr lang="en-US" dirty="0"/>
              <a:t>COSMETIC/PERSONAL CARE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49299"/>
              </p:ext>
            </p:extLst>
          </p:nvPr>
        </p:nvGraphicFramePr>
        <p:xfrm>
          <a:off x="478130" y="918903"/>
          <a:ext cx="8272848" cy="41301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156">
                <a:tc>
                  <a:txBody>
                    <a:bodyPr/>
                    <a:lstStyle/>
                    <a:p>
                      <a:r>
                        <a:rPr lang="en-US" sz="1200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31">
                <a:tc>
                  <a:txBody>
                    <a:bodyPr/>
                    <a:lstStyle/>
                    <a:p>
                      <a:r>
                        <a:rPr lang="en-US" sz="1200" dirty="0"/>
                        <a:t>Hyaluronic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Used in skin care</a:t>
                      </a:r>
                      <a:r>
                        <a:rPr lang="en-US" sz="1200" baseline="0" dirty="0"/>
                        <a:t> products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523">
                <a:tc>
                  <a:txBody>
                    <a:bodyPr/>
                    <a:lstStyle/>
                    <a:p>
                      <a:r>
                        <a:rPr lang="en-US" sz="1200" dirty="0"/>
                        <a:t>Sodium Perborate Monohydrate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Eye drops, wound cleaners, whitening of toothpaste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Sodium Benzoate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Hair shampoos, baby care product, sunscreen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523">
                <a:tc>
                  <a:txBody>
                    <a:bodyPr/>
                    <a:lstStyle/>
                    <a:p>
                      <a:r>
                        <a:rPr lang="en-US" sz="1200" dirty="0"/>
                        <a:t>Untreated Fluff Pulp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Baby Diaper Manufacture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6657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69" y="340341"/>
            <a:ext cx="1791936" cy="7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4" y="-71480"/>
            <a:ext cx="10515600" cy="1043545"/>
          </a:xfrm>
        </p:spPr>
        <p:txBody>
          <a:bodyPr/>
          <a:lstStyle/>
          <a:p>
            <a:r>
              <a:rPr lang="en-US" dirty="0"/>
              <a:t>FOOD &amp; BEVERAGE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3477"/>
              </p:ext>
            </p:extLst>
          </p:nvPr>
        </p:nvGraphicFramePr>
        <p:xfrm>
          <a:off x="467498" y="828722"/>
          <a:ext cx="8272848" cy="52532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194">
                <a:tc>
                  <a:txBody>
                    <a:bodyPr/>
                    <a:lstStyle/>
                    <a:p>
                      <a:r>
                        <a:rPr lang="en-US" sz="1200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Hydrogen Peroxide 35% FG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Sterilization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Chemical detoxification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Sodium Benzoate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As a preservative and anti-fungal properties it is used in cleaning products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Preservative in juice, carbonated beverages, salad dressing, condiments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61">
                <a:tc>
                  <a:txBody>
                    <a:bodyPr/>
                    <a:lstStyle/>
                    <a:p>
                      <a:r>
                        <a:rPr lang="en-US" sz="1200" dirty="0"/>
                        <a:t>Xanathan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Food additive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Potassium Sorbate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Preservative</a:t>
                      </a:r>
                      <a:r>
                        <a:rPr lang="en-US" sz="1200" baseline="0" dirty="0"/>
                        <a:t> in food, beverages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461">
                <a:tc>
                  <a:txBody>
                    <a:bodyPr/>
                    <a:lstStyle/>
                    <a:p>
                      <a:r>
                        <a:rPr lang="en-US" sz="1200" dirty="0"/>
                        <a:t>Citric Acid (Monohydrate/Anhydrous)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Food additive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Ingredient</a:t>
                      </a:r>
                      <a:r>
                        <a:rPr lang="en-US" sz="1200" baseline="0" dirty="0"/>
                        <a:t> in cleaning compounds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461">
                <a:tc>
                  <a:txBody>
                    <a:bodyPr/>
                    <a:lstStyle/>
                    <a:p>
                      <a:r>
                        <a:rPr lang="en-US" sz="1200" dirty="0"/>
                        <a:t>Ascorbic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Antioxidant food additive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73" y="124697"/>
            <a:ext cx="1791936" cy="7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Fertilizers</a:t>
            </a:r>
          </a:p>
          <a:p>
            <a:r>
              <a:rPr lang="en-US" dirty="0"/>
              <a:t>Crop Protection chemicals(Insecticides etc.)</a:t>
            </a:r>
          </a:p>
          <a:p>
            <a:r>
              <a:rPr lang="en-US" dirty="0"/>
              <a:t>Bio-fungicides &amp; Stimulants</a:t>
            </a:r>
          </a:p>
          <a:p>
            <a:r>
              <a:rPr lang="en-US" dirty="0"/>
              <a:t>Nutrition Chemicals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42" y="76952"/>
            <a:ext cx="1791936" cy="7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841" y="826616"/>
            <a:ext cx="436251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Chlorinators (Chlorine gas dosing)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Chlorine Flexible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 dosing pumps (Chemical, liquids, solids)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Borehole/Well submersible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Surface Water booster and distribution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Plastic Tanks (Chemicals ,Water)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Laboratory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Process &amp; Analytical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RO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Ion Exchange Columns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Resins (IX and PVC)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Safety PPE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Containerized filter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Chemical dosing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Others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63" y="5911253"/>
            <a:ext cx="1791936" cy="724015"/>
          </a:xfrm>
          <a:prstGeom prst="rect">
            <a:avLst/>
          </a:prstGeom>
        </p:spPr>
      </p:pic>
      <p:pic>
        <p:nvPicPr>
          <p:cNvPr id="2050" name="Picture 2" descr="Image result for Grundfos chlorina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07" y="1649259"/>
            <a:ext cx="3133578" cy="21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undfos chlorinat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91" y="3665989"/>
            <a:ext cx="2655494" cy="22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rundfos chlorinato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37" y="1431530"/>
            <a:ext cx="3074186" cy="20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7817" y="293615"/>
            <a:ext cx="640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EQUIPMENT </a:t>
            </a:r>
          </a:p>
        </p:txBody>
      </p:sp>
      <p:pic>
        <p:nvPicPr>
          <p:cNvPr id="2058" name="Picture 10" descr="Image result for Chemical protective P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37" y="3896687"/>
            <a:ext cx="3298701" cy="20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B25C0-5E50-3792-181C-40EC6799B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42" y="206993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696"/>
          </a:xfrm>
        </p:spPr>
        <p:txBody>
          <a:bodyPr/>
          <a:lstStyle/>
          <a:p>
            <a:r>
              <a:rPr lang="en-US" dirty="0"/>
              <a:t>PROJECTS,CONSULTING &amp;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r>
              <a:rPr lang="en-US" dirty="0"/>
              <a:t>Chemical &amp; Industrial Process Engineering Projects Since 2017:</a:t>
            </a:r>
          </a:p>
          <a:p>
            <a:pPr lvl="1"/>
            <a:r>
              <a:rPr lang="en-US" dirty="0"/>
              <a:t>Modular Chlor Alkali Facility Tanzania</a:t>
            </a:r>
          </a:p>
          <a:p>
            <a:pPr lvl="2"/>
            <a:r>
              <a:rPr lang="en-US" dirty="0"/>
              <a:t>‘Project Lead Technical &amp; Commercial Advisor’</a:t>
            </a:r>
          </a:p>
          <a:p>
            <a:pPr lvl="2"/>
            <a:r>
              <a:rPr lang="en-US" dirty="0"/>
              <a:t>2017 to date</a:t>
            </a:r>
          </a:p>
          <a:p>
            <a:pPr lvl="2"/>
            <a:r>
              <a:rPr lang="en-US" dirty="0"/>
              <a:t>Project CAPEX $115Mil</a:t>
            </a:r>
          </a:p>
          <a:p>
            <a:pPr lvl="1"/>
            <a:r>
              <a:rPr lang="en-US" dirty="0"/>
              <a:t>Chlorine Gas Dosing Station</a:t>
            </a:r>
          </a:p>
          <a:p>
            <a:pPr lvl="2"/>
            <a:r>
              <a:rPr lang="en-US" dirty="0"/>
              <a:t>Rehabilitate chlorinator and associated dosing system units at a wastewater treatment plant</a:t>
            </a:r>
          </a:p>
          <a:p>
            <a:pPr lvl="2"/>
            <a:r>
              <a:rPr lang="en-US" dirty="0"/>
              <a:t>March to April 2022,successfully completed</a:t>
            </a:r>
          </a:p>
          <a:p>
            <a:pPr lvl="2"/>
            <a:r>
              <a:rPr lang="en-US" dirty="0"/>
              <a:t>Project CAPEX R600K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1F280-A1C8-228B-CAB0-59648E320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42" y="206993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9557" y="125202"/>
            <a:ext cx="529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gradFill flip="none" rotWithShape="1">
                  <a:gsLst>
                    <a:gs pos="100000">
                      <a:srgbClr val="CC5D12">
                        <a:alpha val="21000"/>
                        <a:lumMod val="12000"/>
                        <a:lumOff val="88000"/>
                      </a:srgbClr>
                    </a:gs>
                    <a:gs pos="0">
                      <a:schemeClr val="accent1">
                        <a:lumMod val="50000"/>
                      </a:schemeClr>
                    </a:gs>
                    <a:gs pos="98000">
                      <a:schemeClr val="accent2">
                        <a:lumMod val="89000"/>
                      </a:schemeClr>
                    </a:gs>
                    <a:gs pos="9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rush Script MT" panose="03060802040406070304" pitchFamily="66" charset="0"/>
              </a:rPr>
              <a:t>Contact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42" y="206993"/>
            <a:ext cx="1791936" cy="724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092" y="1090484"/>
            <a:ext cx="93571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Home Office (South Africa)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905 Netball street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Weltevreden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 Park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Johannesburg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1709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Tel : 0795113904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Email : noel@genger.co.za  </a:t>
            </a:r>
          </a:p>
        </p:txBody>
      </p:sp>
    </p:spTree>
    <p:extLst>
      <p:ext uri="{BB962C8B-B14F-4D97-AF65-F5344CB8AC3E}">
        <p14:creationId xmlns:p14="http://schemas.microsoft.com/office/powerpoint/2010/main" val="396661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822" y="503548"/>
            <a:ext cx="5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ABOUT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6822" y="1028211"/>
            <a:ext cx="108677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Genger Projects and Consulting (Pty) Limited is a sole proprietor company registered in 2017 based in Johannesburg South Africa.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GenGer Chemical Professional Services lead by one of the companies  cofounder Noel Bryan Gerald Naylor  has over 30 years experience within the Chemical and Associated Industry sector, boasting a Technical Chemical Engineering Qualification, as well as a Business International MBA.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GenGer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 Chemical Services specializes 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Supplying chemical raw materials and process equipment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Consulting on engineering processes, business strategies and project initiatives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Project participation from initiative to management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22" y="4079119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VALUE  PROPOSITION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2737" y="3984099"/>
            <a:ext cx="100027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Our Passion is Our Drive For Success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Blackadder ITC" panose="04020505051007020D02" pitchFamily="8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lackadder ITC" panose="04020505051007020D02" pitchFamily="82" charset="0"/>
              </a:rPr>
              <a:t>To ensure that we offer our clients professional resources and quality products on time that will assist them to achieve their procurement needs so that they achieve their contractual obligations and/or their performance goals.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73" y="241370"/>
            <a:ext cx="1791936" cy="6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822" y="503548"/>
            <a:ext cx="5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OUR STRENGTHS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064" y="1017929"/>
            <a:ext cx="108677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Our lead specialist having 30 years of experience within the chemical an associate equipment supply and business strategy and project sphere.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Extensive network of manufactures, suppliers and technology providers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Network of logistic services providers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22" y="3062505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KEYS TO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822" y="3607945"/>
            <a:ext cx="10002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Establishing a high quality, high value relationship with its suppliers, customers and logistic partners.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Ensuring a reliable and timely delivery of products and services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Reliable administration and organization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Genger prides itself on the development of long-term sustainable business partnership, providing clients with commercial and technical support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63" y="5911253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SOURCING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8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In addition to manage its own product categories, GenGer is also involved in strategic sourcing of key commodities for its customers.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Poor Richard" panose="02080502050505020702" pitchFamily="18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Key attributes that differentiates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GenGer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 as a strategic sourcing partner are: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Market Intelligence and knowledge of the different markets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Establishing long-term relationships with commodity suppliers, service providers and customer base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Committed to establishing supply economics of scale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Utilizing strategies to minimize the effect of fluctuations in rate of exchange, supply and logistic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Chemicals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367841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r>
              <a:rPr lang="en-US" dirty="0"/>
              <a:t>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32" y="1553776"/>
            <a:ext cx="10515600" cy="53824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Strengths:</a:t>
            </a:r>
          </a:p>
          <a:p>
            <a:r>
              <a:rPr lang="en-US" dirty="0"/>
              <a:t>In-house professional chemical engineer with 30 years of experience within the chemical sector both manufacture and supply</a:t>
            </a:r>
          </a:p>
          <a:p>
            <a:r>
              <a:rPr lang="en-US" dirty="0"/>
              <a:t>South African network of chemical suppliers &amp; technology</a:t>
            </a:r>
          </a:p>
          <a:p>
            <a:r>
              <a:rPr lang="en-US" dirty="0"/>
              <a:t>Global network of chemical suppliers &amp; technology</a:t>
            </a:r>
          </a:p>
          <a:p>
            <a:r>
              <a:rPr lang="en-US" dirty="0"/>
              <a:t>15 years of experience in exporting chemicals into Africa</a:t>
            </a:r>
          </a:p>
          <a:p>
            <a:r>
              <a:rPr lang="en-US" dirty="0"/>
              <a:t>Experience with exporting hazardous chemicals class 2 ,class 5.1 and class 8</a:t>
            </a:r>
          </a:p>
          <a:p>
            <a:r>
              <a:rPr lang="en-US" dirty="0"/>
              <a:t>Experience in exporting both commodity and specialty chemicals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27" y="220316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49" y="85250"/>
            <a:ext cx="10515600" cy="5938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MINING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84422"/>
              </p:ext>
            </p:extLst>
          </p:nvPr>
        </p:nvGraphicFramePr>
        <p:xfrm>
          <a:off x="249382" y="635435"/>
          <a:ext cx="8269248" cy="608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1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Caustic Soda Lye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Leaching agent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modifier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Hydrochloric Acid 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Ore dissolution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modifier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Soda 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modifier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Caustic Soda Flake/Pearl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modifier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4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Quick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lime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flotation or recovery of non-ferrous metals, including copper, zinc, nickel and lead-bearing ores.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recovery of gold and silver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Polyacrylamides (PAM)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Underground settlers flocculant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Surface clarifier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Flocculant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 treatment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Coagulants/Flocculants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Biocides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5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Calcium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Dust Suppressant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5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Ferrous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Chrome oxidation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state reduction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35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Sodium Metabisulphite (SMBS)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Removing Cyanide from mine effluent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66837"/>
                  </a:ext>
                </a:extLst>
              </a:tr>
            </a:tbl>
          </a:graphicData>
        </a:graphic>
      </p:graphicFrame>
      <p:pic>
        <p:nvPicPr>
          <p:cNvPr id="1026" name="Picture 2" descr="Cu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13" y="756093"/>
            <a:ext cx="3487105" cy="2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23DFE6A-A61D-E1A1-60C2-B35449A4C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91798"/>
              </p:ext>
            </p:extLst>
          </p:nvPr>
        </p:nvGraphicFramePr>
        <p:xfrm>
          <a:off x="8518630" y="3577588"/>
          <a:ext cx="3423988" cy="313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994">
                  <a:extLst>
                    <a:ext uri="{9D8B030D-6E8A-4147-A177-3AD203B41FA5}">
                      <a16:colId xmlns:a16="http://schemas.microsoft.com/office/drawing/2014/main" val="712540058"/>
                    </a:ext>
                  </a:extLst>
                </a:gridCol>
                <a:gridCol w="1711994">
                  <a:extLst>
                    <a:ext uri="{9D8B030D-6E8A-4147-A177-3AD203B41FA5}">
                      <a16:colId xmlns:a16="http://schemas.microsoft.com/office/drawing/2014/main" val="1288814126"/>
                    </a:ext>
                  </a:extLst>
                </a:gridCol>
              </a:tblGrid>
              <a:tr h="7849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Application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66183"/>
                  </a:ext>
                </a:extLst>
              </a:tr>
              <a:tr h="784945">
                <a:tc>
                  <a:txBody>
                    <a:bodyPr/>
                    <a:lstStyle/>
                    <a:p>
                      <a:r>
                        <a:rPr lang="en-US" sz="1200" dirty="0"/>
                        <a:t>Hydrogen Peroxide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4857"/>
                  </a:ext>
                </a:extLst>
              </a:tr>
              <a:tr h="784945">
                <a:tc>
                  <a:txBody>
                    <a:bodyPr/>
                    <a:lstStyle/>
                    <a:p>
                      <a:r>
                        <a:rPr lang="en-US" sz="1200" dirty="0"/>
                        <a:t>Granular Sulphur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68093"/>
                  </a:ext>
                </a:extLst>
              </a:tr>
              <a:tr h="784945">
                <a:tc>
                  <a:txBody>
                    <a:bodyPr/>
                    <a:lstStyle/>
                    <a:p>
                      <a:r>
                        <a:rPr lang="en-US" sz="1200" dirty="0"/>
                        <a:t>Magnesium 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6311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670F23-7583-29E9-2010-9C2B19CAA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42" y="85249"/>
            <a:ext cx="1791936" cy="5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73" y="1"/>
            <a:ext cx="10515600" cy="897924"/>
          </a:xfrm>
        </p:spPr>
        <p:txBody>
          <a:bodyPr/>
          <a:lstStyle/>
          <a:p>
            <a:r>
              <a:rPr lang="en-US" dirty="0"/>
              <a:t>WATER TREATMENT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304074"/>
              </p:ext>
            </p:extLst>
          </p:nvPr>
        </p:nvGraphicFramePr>
        <p:xfrm>
          <a:off x="1035774" y="739097"/>
          <a:ext cx="9173789" cy="59839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955">
                <a:tc>
                  <a:txBody>
                    <a:bodyPr/>
                    <a:lstStyle/>
                    <a:p>
                      <a:r>
                        <a:rPr lang="en-US" sz="1600" dirty="0"/>
                        <a:t>Chemical Name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Important Application/Industry</a:t>
                      </a:r>
                      <a:r>
                        <a:rPr lang="en-US" sz="1600" baseline="0" dirty="0"/>
                        <a:t> uses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953">
                <a:tc>
                  <a:txBody>
                    <a:bodyPr/>
                    <a:lstStyle/>
                    <a:p>
                      <a:r>
                        <a:rPr lang="en-US" sz="1600" dirty="0"/>
                        <a:t>CHLORINE</a:t>
                      </a:r>
                      <a:r>
                        <a:rPr lang="en-US" sz="1600" baseline="0" dirty="0"/>
                        <a:t> GAS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Disinfection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Oxidation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Calcium</a:t>
                      </a:r>
                      <a:r>
                        <a:rPr lang="en-US" sz="1600" baseline="0" dirty="0">
                          <a:solidFill>
                            <a:schemeClr val="dk1"/>
                          </a:solidFill>
                        </a:rPr>
                        <a:t> Hypochlorite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Disinfection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en-US" sz="1600" dirty="0"/>
                        <a:t>Sodium</a:t>
                      </a:r>
                      <a:r>
                        <a:rPr lang="en-US" sz="1600" baseline="0" dirty="0"/>
                        <a:t> Hypochlorite 15%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Disinfection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Coagulants/Flocculants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Turbidity</a:t>
                      </a:r>
                      <a:r>
                        <a:rPr lang="en-US" sz="1600" baseline="0" dirty="0"/>
                        <a:t> &amp; Color Removal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Activated</a:t>
                      </a:r>
                      <a:r>
                        <a:rPr lang="en-US" sz="1600" baseline="0" dirty="0">
                          <a:solidFill>
                            <a:schemeClr val="dk1"/>
                          </a:solidFill>
                        </a:rPr>
                        <a:t> Carbon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Color</a:t>
                      </a:r>
                      <a:r>
                        <a:rPr lang="en-US" sz="1600" baseline="0" dirty="0">
                          <a:solidFill>
                            <a:schemeClr val="dk1"/>
                          </a:solidFill>
                        </a:rPr>
                        <a:t> &amp; odor control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Lime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Ph</a:t>
                      </a:r>
                      <a:r>
                        <a:rPr lang="en-US" sz="1600" baseline="0" dirty="0"/>
                        <a:t> control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Zeolite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Filter</a:t>
                      </a:r>
                      <a:r>
                        <a:rPr lang="en-US" sz="1600" baseline="0" dirty="0"/>
                        <a:t> medium ( Replace sand or multimedia filters)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Aluminum Sulphate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Turbidity &amp; Color removal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Industrial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Boiler &amp; Cooling tower chemicals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63" y="86955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73" y="1"/>
            <a:ext cx="10515600" cy="897924"/>
          </a:xfrm>
        </p:spPr>
        <p:txBody>
          <a:bodyPr/>
          <a:lstStyle/>
          <a:p>
            <a:r>
              <a:rPr lang="en-US" dirty="0"/>
              <a:t>SWIMMING POOL CHEMICALS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29973"/>
              </p:ext>
            </p:extLst>
          </p:nvPr>
        </p:nvGraphicFramePr>
        <p:xfrm>
          <a:off x="1035774" y="1459187"/>
          <a:ext cx="9173789" cy="23202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Green Go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Once off shock chemical treatment to turn swimming pools from green to blue.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Monthly treatment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Monthly treatment program for different pool sizes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All in one total solution package treatment floater type option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Smart Pool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Special treatment package for larger than 75,000 liters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822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79" y="173910"/>
            <a:ext cx="1791936" cy="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2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1138</Words>
  <Application>Microsoft Office PowerPoint</Application>
  <PresentationFormat>Widescreen</PresentationFormat>
  <Paragraphs>281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Blackadder ITC</vt:lpstr>
      <vt:lpstr>Brush Script MT</vt:lpstr>
      <vt:lpstr>Calibri</vt:lpstr>
      <vt:lpstr>Calibri Light</vt:lpstr>
      <vt:lpstr>Poor Richard</vt:lpstr>
      <vt:lpstr>Office Theme</vt:lpstr>
      <vt:lpstr>PowerPoint Presentation</vt:lpstr>
      <vt:lpstr>PowerPoint Presentation</vt:lpstr>
      <vt:lpstr>PowerPoint Presentation</vt:lpstr>
      <vt:lpstr>STRATEGIC SOURCING SERVICES</vt:lpstr>
      <vt:lpstr>OUR SERVICES</vt:lpstr>
      <vt:lpstr>CHEMICALS</vt:lpstr>
      <vt:lpstr>MINING CHEMICALS</vt:lpstr>
      <vt:lpstr>WATER TREATMENT CHEMICALS</vt:lpstr>
      <vt:lpstr>SWIMMING POOL CHEMICALS</vt:lpstr>
      <vt:lpstr>POLYURETHANE (PU)FOAM CHEMICALS:</vt:lpstr>
      <vt:lpstr>CONCRETE CHEMICALS</vt:lpstr>
      <vt:lpstr>CLEANING &amp; HYGIENE CHEMICALS</vt:lpstr>
      <vt:lpstr>COSMETIC/PERSONAL CARE CHEMICALS</vt:lpstr>
      <vt:lpstr>FOOD &amp; BEVERAGE CHEMICALS</vt:lpstr>
      <vt:lpstr>AGRICULTURE CHEMICALS</vt:lpstr>
      <vt:lpstr>PowerPoint Presentation</vt:lpstr>
      <vt:lpstr>PROJECTS,CONSULTING &amp; TRAINING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noel naylor</cp:lastModifiedBy>
  <cp:revision>150</cp:revision>
  <dcterms:created xsi:type="dcterms:W3CDTF">2020-03-20T11:53:51Z</dcterms:created>
  <dcterms:modified xsi:type="dcterms:W3CDTF">2023-03-15T09:31:29Z</dcterms:modified>
</cp:coreProperties>
</file>