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8"/>
  </p:notesMasterIdLst>
  <p:sldIdLst>
    <p:sldId id="294" r:id="rId2"/>
    <p:sldId id="296" r:id="rId3"/>
    <p:sldId id="298" r:id="rId4"/>
    <p:sldId id="299" r:id="rId5"/>
    <p:sldId id="300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5FF3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542" autoAdjust="0"/>
  </p:normalViewPr>
  <p:slideViewPr>
    <p:cSldViewPr snapToGrid="0" snapToObjects="1">
      <p:cViewPr varScale="1">
        <p:scale>
          <a:sx n="63" d="100"/>
          <a:sy n="63" d="100"/>
        </p:scale>
        <p:origin x="-138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01022-4BA4-4796-8763-A68C9D894D4A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17664-7B12-45CC-90BF-0930F9C882F9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8CB-A6A4-4320-8FEC-10732B277D9F}" type="datetimeFigureOut">
              <a:rPr lang="en-AU" smtClean="0"/>
              <a:pPr/>
              <a:t>24/03/2022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97CB-DBB2-4D22-9B2F-B7F6E5123694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9ED7D-B85C-7C47-8854-2826F010AC84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9ED7D-B85C-7C47-8854-2826F010AC84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3FCEE-255E-1845-BD53-11C6DB1A5A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D0A11D-DB79-264F-83C0-1DB05F6993E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22946" y="1433513"/>
            <a:ext cx="10203180" cy="698841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 smtClean="0">
                <a:solidFill>
                  <a:srgbClr val="00FFFF"/>
                </a:solidFill>
                <a:latin typeface="+mj-lt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rgbClr val="00FFFF"/>
                </a:solidFill>
                <a:latin typeface="+mj-lt"/>
                <a:cs typeface="Times New Roman" pitchFamily="18" charset="0"/>
              </a:rPr>
              <a:t>How can identical NPC drippers at different levels have the same pressure?</a:t>
            </a:r>
            <a:endParaRPr lang="en-AU" sz="2400" dirty="0">
              <a:solidFill>
                <a:srgbClr val="00FFFF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pic>
        <p:nvPicPr>
          <p:cNvPr id="9" name="Picture 5" descr="C:\Users\BOmodie\AppData\Local\Microsoft\Windows\INetCache\IE\LC1JS55B\15619667350_87c3a361f2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" y="1395413"/>
            <a:ext cx="809605" cy="540000"/>
          </a:xfrm>
          <a:prstGeom prst="rect">
            <a:avLst/>
          </a:prstGeom>
          <a:noFill/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3295650" y="2309813"/>
            <a:ext cx="8195310" cy="362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dripper must be open to the atmosphere as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it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discharges water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into the vertical polypipe .</a:t>
            </a:r>
          </a:p>
          <a:p>
            <a:pPr marL="0" marR="0" lvl="0" indent="-3600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valve is adjusted to prevent overflow at the upper dripper.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overflow ensures that the flow rate of both the upper and lower dripper is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drippers are identical, and therefore the pressure at both drippers  must also be the same.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0906" y="4593497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level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133" y="491490"/>
            <a:ext cx="5273627" cy="5638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AU" sz="3200" dirty="0" smtClean="0">
                <a:solidFill>
                  <a:srgbClr val="00FFFF"/>
                </a:solidFill>
              </a:rPr>
              <a:t>A</a:t>
            </a:r>
            <a:r>
              <a:rPr lang="en-AU" sz="3200" dirty="0" smtClean="0">
                <a:solidFill>
                  <a:srgbClr val="00FFFF"/>
                </a:solidFill>
              </a:rPr>
              <a:t>utomatic </a:t>
            </a:r>
            <a:r>
              <a:rPr lang="en-AU" sz="3200" dirty="0" smtClean="0">
                <a:solidFill>
                  <a:srgbClr val="00FFFF"/>
                </a:solidFill>
              </a:rPr>
              <a:t>unpowered uniform NPC drip irrigation on a steep slope</a:t>
            </a:r>
            <a:endParaRPr lang="en-US" sz="3200" dirty="0">
              <a:solidFill>
                <a:srgbClr val="00FF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366" y="2707547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1386" y="5827937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lower dripper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22946" y="2078897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upper dripper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681712" y="4857041"/>
            <a:ext cx="36000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986512" y="6091481"/>
            <a:ext cx="468000" cy="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80986" y="378577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valve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rot="10800000">
            <a:off x="1315952" y="3314923"/>
            <a:ext cx="0" cy="54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51118" y="2725738"/>
            <a:ext cx="3255962" cy="3446462"/>
            <a:chOff x="107951775" y="108355046"/>
            <a:chExt cx="3255619" cy="3446422"/>
          </a:xfrm>
        </p:grpSpPr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107951775" y="108792150"/>
              <a:ext cx="2844000" cy="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46" name="Picture 22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58800" y="1083550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110093775" y="111520823"/>
              <a:ext cx="1113619" cy="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 flipV="1">
              <a:off x="110029203" y="109106942"/>
              <a:ext cx="0" cy="198000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110077120" y="111520835"/>
              <a:ext cx="1113619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rot="5400000">
              <a:off x="108949168" y="110486673"/>
              <a:ext cx="21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>
              <a:off x="109445775" y="108791730"/>
              <a:ext cx="1323539" cy="2572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07951775" y="108790686"/>
              <a:ext cx="1006226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1053" name="Group 29"/>
            <p:cNvGrpSpPr>
              <a:grpSpLocks noChangeAspect="1"/>
            </p:cNvGrpSpPr>
            <p:nvPr/>
          </p:nvGrpSpPr>
          <p:grpSpPr bwMode="auto">
            <a:xfrm>
              <a:off x="109967775" y="108752550"/>
              <a:ext cx="315000" cy="324768"/>
              <a:chOff x="109967775" y="105333075"/>
              <a:chExt cx="1260000" cy="1299075"/>
            </a:xfrm>
          </p:grpSpPr>
          <p:sp>
            <p:nvSpPr>
              <p:cNvPr id="105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09967775" y="105912150"/>
                <a:ext cx="1260000" cy="288000"/>
              </a:xfrm>
              <a:prstGeom prst="rect">
                <a:avLst/>
              </a:prstGeom>
              <a:solidFill>
                <a:srgbClr val="99FF33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10494715" y="105552150"/>
                <a:ext cx="216000" cy="360000"/>
              </a:xfrm>
              <a:prstGeom prst="rect">
                <a:avLst/>
              </a:prstGeom>
              <a:solidFill>
                <a:srgbClr val="99FF33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10147775" y="106200150"/>
                <a:ext cx="216000" cy="432000"/>
              </a:xfrm>
              <a:prstGeom prst="rect">
                <a:avLst/>
              </a:prstGeom>
              <a:solidFill>
                <a:srgbClr val="000000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57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10425950" y="105333075"/>
                <a:ext cx="360000" cy="311352"/>
              </a:xfrm>
              <a:prstGeom prst="triangle">
                <a:avLst>
                  <a:gd name="adj" fmla="val 50000"/>
                </a:avLst>
              </a:prstGeom>
              <a:solidFill>
                <a:srgbClr val="99FF33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058" name="Group 34"/>
            <p:cNvGrpSpPr>
              <a:grpSpLocks noChangeAspect="1"/>
            </p:cNvGrpSpPr>
            <p:nvPr/>
          </p:nvGrpSpPr>
          <p:grpSpPr bwMode="auto">
            <a:xfrm>
              <a:off x="110405925" y="111476700"/>
              <a:ext cx="315000" cy="324768"/>
              <a:chOff x="110424975" y="105790276"/>
              <a:chExt cx="1260000" cy="1299075"/>
            </a:xfrm>
          </p:grpSpPr>
          <p:sp>
            <p:nvSpPr>
              <p:cNvPr id="105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10424975" y="106369349"/>
                <a:ext cx="1260000" cy="288001"/>
              </a:xfrm>
              <a:prstGeom prst="rect">
                <a:avLst/>
              </a:prstGeom>
              <a:solidFill>
                <a:srgbClr val="99FF33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110951915" y="106009353"/>
                <a:ext cx="216000" cy="359996"/>
              </a:xfrm>
              <a:prstGeom prst="rect">
                <a:avLst/>
              </a:prstGeom>
              <a:solidFill>
                <a:srgbClr val="99FF33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0604975" y="106657350"/>
                <a:ext cx="216000" cy="432001"/>
              </a:xfrm>
              <a:prstGeom prst="rect">
                <a:avLst/>
              </a:prstGeom>
              <a:solidFill>
                <a:srgbClr val="000000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062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10883151" y="105790276"/>
                <a:ext cx="360000" cy="311353"/>
              </a:xfrm>
              <a:prstGeom prst="triangle">
                <a:avLst>
                  <a:gd name="adj" fmla="val 50000"/>
                </a:avLst>
              </a:prstGeom>
              <a:solidFill>
                <a:srgbClr val="99FF33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cxnSp>
        <p:nvCxnSpPr>
          <p:cNvPr id="70" name="Straight Arrow Connector 69"/>
          <p:cNvCxnSpPr/>
          <p:nvPr/>
        </p:nvCxnSpPr>
        <p:spPr>
          <a:xfrm>
            <a:off x="2230352" y="2494843"/>
            <a:ext cx="0" cy="720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3880"/>
            <a:ext cx="10972800" cy="56388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b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6300" y="1010603"/>
            <a:ext cx="1106805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the lower dripper with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identical drippers at the same level for irrigation.</a:t>
            </a:r>
          </a:p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upper dripper with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same number of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identical drippers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form a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that discharges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water into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vertical polypipe so that all drippers outlets are open to the atmosphere.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58" name="Content Placeholder 5"/>
          <p:cNvSpPr txBox="1">
            <a:spLocks/>
          </p:cNvSpPr>
          <p:nvPr/>
        </p:nvSpPr>
        <p:spPr>
          <a:xfrm>
            <a:off x="3295650" y="2309813"/>
            <a:ext cx="7924800" cy="3627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" name="Picture 18" descr="DSCN4990 lighter.jpg"/>
          <p:cNvPicPr>
            <a:picLocks noChangeAspect="1"/>
          </p:cNvPicPr>
          <p:nvPr/>
        </p:nvPicPr>
        <p:blipFill>
          <a:blip r:embed="rId3"/>
          <a:srcRect l="13331" t="17774" r="13331" b="17774"/>
          <a:stretch>
            <a:fillRect/>
          </a:stretch>
        </p:blipFill>
        <p:spPr>
          <a:xfrm>
            <a:off x="8422657" y="3172681"/>
            <a:ext cx="2376616" cy="1566490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flipH="1" flipV="1">
            <a:off x="7266196" y="3658980"/>
            <a:ext cx="1156462" cy="118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60066" y="4688747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009651" y="3995291"/>
            <a:ext cx="54026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flow rate of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drippers must be the same.</a:t>
            </a:r>
          </a:p>
          <a:p>
            <a:pPr lvl="0">
              <a:spcBef>
                <a:spcPts val="12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Therefore the  pressure at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drippers must be the same.</a:t>
            </a:r>
          </a:p>
        </p:txBody>
      </p:sp>
      <p:sp>
        <p:nvSpPr>
          <p:cNvPr id="164" name="Content Placeholder 5"/>
          <p:cNvSpPr txBox="1">
            <a:spLocks/>
          </p:cNvSpPr>
          <p:nvPr/>
        </p:nvSpPr>
        <p:spPr>
          <a:xfrm>
            <a:off x="876300" y="370523"/>
            <a:ext cx="11258550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Increase the number of drippers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2269" name="Group 221"/>
          <p:cNvGrpSpPr>
            <a:grpSpLocks/>
          </p:cNvGrpSpPr>
          <p:nvPr/>
        </p:nvGrpSpPr>
        <p:grpSpPr bwMode="auto">
          <a:xfrm>
            <a:off x="3727768" y="3027998"/>
            <a:ext cx="6513512" cy="3586162"/>
            <a:chOff x="106731815" y="108240746"/>
            <a:chExt cx="6514135" cy="3586672"/>
          </a:xfrm>
        </p:grpSpPr>
        <p:sp>
          <p:nvSpPr>
            <p:cNvPr id="2270" name="Line 222"/>
            <p:cNvSpPr>
              <a:spLocks noChangeShapeType="1"/>
            </p:cNvSpPr>
            <p:nvPr/>
          </p:nvSpPr>
          <p:spPr bwMode="auto">
            <a:xfrm flipV="1">
              <a:off x="106731815" y="111517305"/>
              <a:ext cx="3276000" cy="4763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1" name="Line 223"/>
            <p:cNvSpPr>
              <a:spLocks noChangeShapeType="1"/>
            </p:cNvSpPr>
            <p:nvPr/>
          </p:nvSpPr>
          <p:spPr bwMode="auto">
            <a:xfrm flipV="1">
              <a:off x="109969950" y="111519675"/>
              <a:ext cx="3276000" cy="4763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2" name="Line 224"/>
            <p:cNvSpPr>
              <a:spLocks noChangeShapeType="1"/>
            </p:cNvSpPr>
            <p:nvPr/>
          </p:nvSpPr>
          <p:spPr bwMode="auto">
            <a:xfrm flipH="1" flipV="1">
              <a:off x="110029203" y="109128900"/>
              <a:ext cx="0" cy="2358092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3" name="Line 225"/>
            <p:cNvSpPr>
              <a:spLocks noChangeShapeType="1"/>
            </p:cNvSpPr>
            <p:nvPr/>
          </p:nvSpPr>
          <p:spPr bwMode="auto">
            <a:xfrm rot="5400000">
              <a:off x="108949168" y="110472290"/>
              <a:ext cx="21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4" name="Line 226"/>
            <p:cNvSpPr>
              <a:spLocks noChangeShapeType="1"/>
            </p:cNvSpPr>
            <p:nvPr/>
          </p:nvSpPr>
          <p:spPr bwMode="auto">
            <a:xfrm>
              <a:off x="106735317" y="111520835"/>
              <a:ext cx="6480000" cy="7315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5" name="Rectangle 227"/>
            <p:cNvSpPr>
              <a:spLocks noChangeAspect="1" noChangeArrowheads="1"/>
            </p:cNvSpPr>
            <p:nvPr/>
          </p:nvSpPr>
          <p:spPr bwMode="auto">
            <a:xfrm>
              <a:off x="110021850" y="111634509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6" name="Rectangle 228"/>
            <p:cNvSpPr>
              <a:spLocks noChangeAspect="1" noChangeArrowheads="1"/>
            </p:cNvSpPr>
            <p:nvPr/>
          </p:nvSpPr>
          <p:spPr bwMode="auto">
            <a:xfrm>
              <a:off x="110153585" y="111544510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7" name="Rectangle 229"/>
            <p:cNvSpPr>
              <a:spLocks noChangeAspect="1" noChangeArrowheads="1"/>
            </p:cNvSpPr>
            <p:nvPr/>
          </p:nvSpPr>
          <p:spPr bwMode="auto">
            <a:xfrm>
              <a:off x="110066850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8" name="AutoShape 230"/>
            <p:cNvSpPr>
              <a:spLocks noChangeAspect="1" noChangeArrowheads="1"/>
            </p:cNvSpPr>
            <p:nvPr/>
          </p:nvSpPr>
          <p:spPr bwMode="auto">
            <a:xfrm>
              <a:off x="110136394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79" name="Rectangle 231"/>
            <p:cNvSpPr>
              <a:spLocks noChangeAspect="1" noChangeArrowheads="1"/>
            </p:cNvSpPr>
            <p:nvPr/>
          </p:nvSpPr>
          <p:spPr bwMode="auto">
            <a:xfrm>
              <a:off x="110412375" y="111634509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0" name="Rectangle 232"/>
            <p:cNvSpPr>
              <a:spLocks noChangeAspect="1" noChangeArrowheads="1"/>
            </p:cNvSpPr>
            <p:nvPr/>
          </p:nvSpPr>
          <p:spPr bwMode="auto">
            <a:xfrm>
              <a:off x="110544110" y="111544510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1" name="Rectangle 233"/>
            <p:cNvSpPr>
              <a:spLocks noChangeAspect="1" noChangeArrowheads="1"/>
            </p:cNvSpPr>
            <p:nvPr/>
          </p:nvSpPr>
          <p:spPr bwMode="auto">
            <a:xfrm>
              <a:off x="11045737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2" name="AutoShape 234"/>
            <p:cNvSpPr>
              <a:spLocks noChangeAspect="1" noChangeArrowheads="1"/>
            </p:cNvSpPr>
            <p:nvPr/>
          </p:nvSpPr>
          <p:spPr bwMode="auto">
            <a:xfrm>
              <a:off x="11052691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3" name="Rectangle 235"/>
            <p:cNvSpPr>
              <a:spLocks noChangeAspect="1" noChangeArrowheads="1"/>
            </p:cNvSpPr>
            <p:nvPr/>
          </p:nvSpPr>
          <p:spPr bwMode="auto">
            <a:xfrm>
              <a:off x="110812425" y="111634509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4" name="Rectangle 236"/>
            <p:cNvSpPr>
              <a:spLocks noChangeAspect="1" noChangeArrowheads="1"/>
            </p:cNvSpPr>
            <p:nvPr/>
          </p:nvSpPr>
          <p:spPr bwMode="auto">
            <a:xfrm>
              <a:off x="110944160" y="111544510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5" name="Rectangle 237"/>
            <p:cNvSpPr>
              <a:spLocks noChangeAspect="1" noChangeArrowheads="1"/>
            </p:cNvSpPr>
            <p:nvPr/>
          </p:nvSpPr>
          <p:spPr bwMode="auto">
            <a:xfrm>
              <a:off x="11085742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6" name="AutoShape 238"/>
            <p:cNvSpPr>
              <a:spLocks noChangeAspect="1" noChangeArrowheads="1"/>
            </p:cNvSpPr>
            <p:nvPr/>
          </p:nvSpPr>
          <p:spPr bwMode="auto">
            <a:xfrm>
              <a:off x="11092696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7" name="Rectangle 239"/>
            <p:cNvSpPr>
              <a:spLocks noChangeAspect="1" noChangeArrowheads="1"/>
            </p:cNvSpPr>
            <p:nvPr/>
          </p:nvSpPr>
          <p:spPr bwMode="auto">
            <a:xfrm>
              <a:off x="111212475" y="111634509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8" name="Rectangle 240"/>
            <p:cNvSpPr>
              <a:spLocks noChangeAspect="1" noChangeArrowheads="1"/>
            </p:cNvSpPr>
            <p:nvPr/>
          </p:nvSpPr>
          <p:spPr bwMode="auto">
            <a:xfrm>
              <a:off x="111344210" y="111544510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89" name="Rectangle 241"/>
            <p:cNvSpPr>
              <a:spLocks noChangeAspect="1" noChangeArrowheads="1"/>
            </p:cNvSpPr>
            <p:nvPr/>
          </p:nvSpPr>
          <p:spPr bwMode="auto">
            <a:xfrm>
              <a:off x="111257475" y="111706509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0" name="AutoShape 242"/>
            <p:cNvSpPr>
              <a:spLocks noChangeAspect="1" noChangeArrowheads="1"/>
            </p:cNvSpPr>
            <p:nvPr/>
          </p:nvSpPr>
          <p:spPr bwMode="auto">
            <a:xfrm>
              <a:off x="111327019" y="111489741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1" name="Rectangle 243"/>
            <p:cNvSpPr>
              <a:spLocks noChangeAspect="1" noChangeArrowheads="1"/>
            </p:cNvSpPr>
            <p:nvPr/>
          </p:nvSpPr>
          <p:spPr bwMode="auto">
            <a:xfrm>
              <a:off x="106791225" y="1116474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2" name="Rectangle 244"/>
            <p:cNvSpPr>
              <a:spLocks noChangeAspect="1" noChangeArrowheads="1"/>
            </p:cNvSpPr>
            <p:nvPr/>
          </p:nvSpPr>
          <p:spPr bwMode="auto">
            <a:xfrm>
              <a:off x="106922960" y="1115574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3" name="Rectangle 245"/>
            <p:cNvSpPr>
              <a:spLocks noChangeAspect="1" noChangeArrowheads="1"/>
            </p:cNvSpPr>
            <p:nvPr/>
          </p:nvSpPr>
          <p:spPr bwMode="auto">
            <a:xfrm>
              <a:off x="106836225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4" name="AutoShape 246"/>
            <p:cNvSpPr>
              <a:spLocks noChangeAspect="1" noChangeArrowheads="1"/>
            </p:cNvSpPr>
            <p:nvPr/>
          </p:nvSpPr>
          <p:spPr bwMode="auto">
            <a:xfrm>
              <a:off x="106905769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5" name="Rectangle 247"/>
            <p:cNvSpPr>
              <a:spLocks noChangeAspect="1" noChangeArrowheads="1"/>
            </p:cNvSpPr>
            <p:nvPr/>
          </p:nvSpPr>
          <p:spPr bwMode="auto">
            <a:xfrm>
              <a:off x="107181750" y="1116474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6" name="Rectangle 248"/>
            <p:cNvSpPr>
              <a:spLocks noChangeAspect="1" noChangeArrowheads="1"/>
            </p:cNvSpPr>
            <p:nvPr/>
          </p:nvSpPr>
          <p:spPr bwMode="auto">
            <a:xfrm>
              <a:off x="107313485" y="1115574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7" name="Rectangle 249"/>
            <p:cNvSpPr>
              <a:spLocks noChangeAspect="1" noChangeArrowheads="1"/>
            </p:cNvSpPr>
            <p:nvPr/>
          </p:nvSpPr>
          <p:spPr bwMode="auto">
            <a:xfrm>
              <a:off x="10722675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8" name="AutoShape 250"/>
            <p:cNvSpPr>
              <a:spLocks noChangeAspect="1" noChangeArrowheads="1"/>
            </p:cNvSpPr>
            <p:nvPr/>
          </p:nvSpPr>
          <p:spPr bwMode="auto">
            <a:xfrm>
              <a:off x="10729629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299" name="Rectangle 251"/>
            <p:cNvSpPr>
              <a:spLocks noChangeAspect="1" noChangeArrowheads="1"/>
            </p:cNvSpPr>
            <p:nvPr/>
          </p:nvSpPr>
          <p:spPr bwMode="auto">
            <a:xfrm>
              <a:off x="107581800" y="1116474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0" name="Rectangle 252"/>
            <p:cNvSpPr>
              <a:spLocks noChangeAspect="1" noChangeArrowheads="1"/>
            </p:cNvSpPr>
            <p:nvPr/>
          </p:nvSpPr>
          <p:spPr bwMode="auto">
            <a:xfrm>
              <a:off x="107713535" y="1115574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1" name="Rectangle 253"/>
            <p:cNvSpPr>
              <a:spLocks noChangeAspect="1" noChangeArrowheads="1"/>
            </p:cNvSpPr>
            <p:nvPr/>
          </p:nvSpPr>
          <p:spPr bwMode="auto">
            <a:xfrm>
              <a:off x="10762680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2" name="AutoShape 254"/>
            <p:cNvSpPr>
              <a:spLocks noChangeAspect="1" noChangeArrowheads="1"/>
            </p:cNvSpPr>
            <p:nvPr/>
          </p:nvSpPr>
          <p:spPr bwMode="auto">
            <a:xfrm>
              <a:off x="10769634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3" name="Rectangle 255"/>
            <p:cNvSpPr>
              <a:spLocks noChangeAspect="1" noChangeArrowheads="1"/>
            </p:cNvSpPr>
            <p:nvPr/>
          </p:nvSpPr>
          <p:spPr bwMode="auto">
            <a:xfrm>
              <a:off x="107981850" y="1116474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4" name="Rectangle 256"/>
            <p:cNvSpPr>
              <a:spLocks noChangeAspect="1" noChangeArrowheads="1"/>
            </p:cNvSpPr>
            <p:nvPr/>
          </p:nvSpPr>
          <p:spPr bwMode="auto">
            <a:xfrm>
              <a:off x="108113585" y="1115574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5" name="Rectangle 257"/>
            <p:cNvSpPr>
              <a:spLocks noChangeAspect="1" noChangeArrowheads="1"/>
            </p:cNvSpPr>
            <p:nvPr/>
          </p:nvSpPr>
          <p:spPr bwMode="auto">
            <a:xfrm>
              <a:off x="108026850" y="1117194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6" name="AutoShape 258"/>
            <p:cNvSpPr>
              <a:spLocks noChangeAspect="1" noChangeArrowheads="1"/>
            </p:cNvSpPr>
            <p:nvPr/>
          </p:nvSpPr>
          <p:spPr bwMode="auto">
            <a:xfrm>
              <a:off x="108096394" y="1115026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7" name="Rectangle 259"/>
            <p:cNvSpPr>
              <a:spLocks noChangeAspect="1" noChangeArrowheads="1"/>
            </p:cNvSpPr>
            <p:nvPr/>
          </p:nvSpPr>
          <p:spPr bwMode="auto">
            <a:xfrm>
              <a:off x="108409125" y="1116453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8" name="Rectangle 260"/>
            <p:cNvSpPr>
              <a:spLocks noChangeAspect="1" noChangeArrowheads="1"/>
            </p:cNvSpPr>
            <p:nvPr/>
          </p:nvSpPr>
          <p:spPr bwMode="auto">
            <a:xfrm>
              <a:off x="108540860" y="1115553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09" name="Rectangle 261"/>
            <p:cNvSpPr>
              <a:spLocks noChangeAspect="1" noChangeArrowheads="1"/>
            </p:cNvSpPr>
            <p:nvPr/>
          </p:nvSpPr>
          <p:spPr bwMode="auto">
            <a:xfrm>
              <a:off x="108454125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0" name="AutoShape 262"/>
            <p:cNvSpPr>
              <a:spLocks noChangeAspect="1" noChangeArrowheads="1"/>
            </p:cNvSpPr>
            <p:nvPr/>
          </p:nvSpPr>
          <p:spPr bwMode="auto">
            <a:xfrm>
              <a:off x="108523669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1" name="Rectangle 263"/>
            <p:cNvSpPr>
              <a:spLocks noChangeAspect="1" noChangeArrowheads="1"/>
            </p:cNvSpPr>
            <p:nvPr/>
          </p:nvSpPr>
          <p:spPr bwMode="auto">
            <a:xfrm>
              <a:off x="108799650" y="1116453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2" name="Rectangle 264"/>
            <p:cNvSpPr>
              <a:spLocks noChangeAspect="1" noChangeArrowheads="1"/>
            </p:cNvSpPr>
            <p:nvPr/>
          </p:nvSpPr>
          <p:spPr bwMode="auto">
            <a:xfrm>
              <a:off x="108931385" y="1115553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3" name="Rectangle 265"/>
            <p:cNvSpPr>
              <a:spLocks noChangeAspect="1" noChangeArrowheads="1"/>
            </p:cNvSpPr>
            <p:nvPr/>
          </p:nvSpPr>
          <p:spPr bwMode="auto">
            <a:xfrm>
              <a:off x="10884465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4" name="AutoShape 266"/>
            <p:cNvSpPr>
              <a:spLocks noChangeAspect="1" noChangeArrowheads="1"/>
            </p:cNvSpPr>
            <p:nvPr/>
          </p:nvSpPr>
          <p:spPr bwMode="auto">
            <a:xfrm>
              <a:off x="10891419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5" name="Rectangle 267"/>
            <p:cNvSpPr>
              <a:spLocks noChangeAspect="1" noChangeArrowheads="1"/>
            </p:cNvSpPr>
            <p:nvPr/>
          </p:nvSpPr>
          <p:spPr bwMode="auto">
            <a:xfrm>
              <a:off x="109199700" y="1116453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6" name="Rectangle 268"/>
            <p:cNvSpPr>
              <a:spLocks noChangeAspect="1" noChangeArrowheads="1"/>
            </p:cNvSpPr>
            <p:nvPr/>
          </p:nvSpPr>
          <p:spPr bwMode="auto">
            <a:xfrm>
              <a:off x="109331435" y="1115553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7" name="Rectangle 269"/>
            <p:cNvSpPr>
              <a:spLocks noChangeAspect="1" noChangeArrowheads="1"/>
            </p:cNvSpPr>
            <p:nvPr/>
          </p:nvSpPr>
          <p:spPr bwMode="auto">
            <a:xfrm>
              <a:off x="10924470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8" name="AutoShape 270"/>
            <p:cNvSpPr>
              <a:spLocks noChangeAspect="1" noChangeArrowheads="1"/>
            </p:cNvSpPr>
            <p:nvPr/>
          </p:nvSpPr>
          <p:spPr bwMode="auto">
            <a:xfrm>
              <a:off x="10931424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19" name="Rectangle 271"/>
            <p:cNvSpPr>
              <a:spLocks noChangeAspect="1" noChangeArrowheads="1"/>
            </p:cNvSpPr>
            <p:nvPr/>
          </p:nvSpPr>
          <p:spPr bwMode="auto">
            <a:xfrm>
              <a:off x="109599750" y="111645318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0" name="Rectangle 272"/>
            <p:cNvSpPr>
              <a:spLocks noChangeAspect="1" noChangeArrowheads="1"/>
            </p:cNvSpPr>
            <p:nvPr/>
          </p:nvSpPr>
          <p:spPr bwMode="auto">
            <a:xfrm>
              <a:off x="109731485" y="111555319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1" name="Rectangle 273"/>
            <p:cNvSpPr>
              <a:spLocks noChangeAspect="1" noChangeArrowheads="1"/>
            </p:cNvSpPr>
            <p:nvPr/>
          </p:nvSpPr>
          <p:spPr bwMode="auto">
            <a:xfrm>
              <a:off x="109644750" y="111717318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2" name="AutoShape 274"/>
            <p:cNvSpPr>
              <a:spLocks noChangeAspect="1" noChangeArrowheads="1"/>
            </p:cNvSpPr>
            <p:nvPr/>
          </p:nvSpPr>
          <p:spPr bwMode="auto">
            <a:xfrm>
              <a:off x="109714294" y="111500550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3" name="Rectangle 275"/>
            <p:cNvSpPr>
              <a:spLocks noChangeAspect="1" noChangeArrowheads="1"/>
            </p:cNvSpPr>
            <p:nvPr/>
          </p:nvSpPr>
          <p:spPr bwMode="auto">
            <a:xfrm>
              <a:off x="111593475" y="111624984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4" name="Rectangle 276"/>
            <p:cNvSpPr>
              <a:spLocks noChangeAspect="1" noChangeArrowheads="1"/>
            </p:cNvSpPr>
            <p:nvPr/>
          </p:nvSpPr>
          <p:spPr bwMode="auto">
            <a:xfrm>
              <a:off x="111725210" y="111534985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5" name="Rectangle 277"/>
            <p:cNvSpPr>
              <a:spLocks noChangeAspect="1" noChangeArrowheads="1"/>
            </p:cNvSpPr>
            <p:nvPr/>
          </p:nvSpPr>
          <p:spPr bwMode="auto">
            <a:xfrm>
              <a:off x="111638475" y="111696984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6" name="AutoShape 278"/>
            <p:cNvSpPr>
              <a:spLocks noChangeAspect="1" noChangeArrowheads="1"/>
            </p:cNvSpPr>
            <p:nvPr/>
          </p:nvSpPr>
          <p:spPr bwMode="auto">
            <a:xfrm>
              <a:off x="111708019" y="111480216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7" name="Rectangle 279"/>
            <p:cNvSpPr>
              <a:spLocks noChangeAspect="1" noChangeArrowheads="1"/>
            </p:cNvSpPr>
            <p:nvPr/>
          </p:nvSpPr>
          <p:spPr bwMode="auto">
            <a:xfrm>
              <a:off x="111984000" y="111624984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8" name="Rectangle 280"/>
            <p:cNvSpPr>
              <a:spLocks noChangeAspect="1" noChangeArrowheads="1"/>
            </p:cNvSpPr>
            <p:nvPr/>
          </p:nvSpPr>
          <p:spPr bwMode="auto">
            <a:xfrm>
              <a:off x="112115735" y="111534985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29" name="Rectangle 281"/>
            <p:cNvSpPr>
              <a:spLocks noChangeAspect="1" noChangeArrowheads="1"/>
            </p:cNvSpPr>
            <p:nvPr/>
          </p:nvSpPr>
          <p:spPr bwMode="auto">
            <a:xfrm>
              <a:off x="112029000" y="111696984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0" name="AutoShape 282"/>
            <p:cNvSpPr>
              <a:spLocks noChangeAspect="1" noChangeArrowheads="1"/>
            </p:cNvSpPr>
            <p:nvPr/>
          </p:nvSpPr>
          <p:spPr bwMode="auto">
            <a:xfrm>
              <a:off x="112098544" y="111480216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1" name="Rectangle 283"/>
            <p:cNvSpPr>
              <a:spLocks noChangeAspect="1" noChangeArrowheads="1"/>
            </p:cNvSpPr>
            <p:nvPr/>
          </p:nvSpPr>
          <p:spPr bwMode="auto">
            <a:xfrm>
              <a:off x="112384050" y="111624984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2" name="Rectangle 284"/>
            <p:cNvSpPr>
              <a:spLocks noChangeAspect="1" noChangeArrowheads="1"/>
            </p:cNvSpPr>
            <p:nvPr/>
          </p:nvSpPr>
          <p:spPr bwMode="auto">
            <a:xfrm>
              <a:off x="112515785" y="111534985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3" name="Rectangle 285"/>
            <p:cNvSpPr>
              <a:spLocks noChangeAspect="1" noChangeArrowheads="1"/>
            </p:cNvSpPr>
            <p:nvPr/>
          </p:nvSpPr>
          <p:spPr bwMode="auto">
            <a:xfrm>
              <a:off x="112429050" y="111696984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4" name="AutoShape 286"/>
            <p:cNvSpPr>
              <a:spLocks noChangeAspect="1" noChangeArrowheads="1"/>
            </p:cNvSpPr>
            <p:nvPr/>
          </p:nvSpPr>
          <p:spPr bwMode="auto">
            <a:xfrm>
              <a:off x="112498594" y="111480216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5" name="Rectangle 287"/>
            <p:cNvSpPr>
              <a:spLocks noChangeAspect="1" noChangeArrowheads="1"/>
            </p:cNvSpPr>
            <p:nvPr/>
          </p:nvSpPr>
          <p:spPr bwMode="auto">
            <a:xfrm>
              <a:off x="112784100" y="111624984"/>
              <a:ext cx="315000" cy="72000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6" name="Rectangle 288"/>
            <p:cNvSpPr>
              <a:spLocks noChangeAspect="1" noChangeArrowheads="1"/>
            </p:cNvSpPr>
            <p:nvPr/>
          </p:nvSpPr>
          <p:spPr bwMode="auto">
            <a:xfrm>
              <a:off x="112915835" y="111534985"/>
              <a:ext cx="54000" cy="89999"/>
            </a:xfrm>
            <a:prstGeom prst="rect">
              <a:avLst/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7" name="Rectangle 289"/>
            <p:cNvSpPr>
              <a:spLocks noChangeAspect="1" noChangeArrowheads="1"/>
            </p:cNvSpPr>
            <p:nvPr/>
          </p:nvSpPr>
          <p:spPr bwMode="auto">
            <a:xfrm>
              <a:off x="112829100" y="111696984"/>
              <a:ext cx="54000" cy="108000"/>
            </a:xfrm>
            <a:prstGeom prst="rect">
              <a:avLst/>
            </a:prstGeom>
            <a:solidFill>
              <a:srgbClr val="0000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38" name="AutoShape 290"/>
            <p:cNvSpPr>
              <a:spLocks noChangeAspect="1" noChangeArrowheads="1"/>
            </p:cNvSpPr>
            <p:nvPr/>
          </p:nvSpPr>
          <p:spPr bwMode="auto">
            <a:xfrm>
              <a:off x="112898644" y="111480216"/>
              <a:ext cx="90000" cy="77838"/>
            </a:xfrm>
            <a:prstGeom prst="triangle">
              <a:avLst>
                <a:gd name="adj" fmla="val 50000"/>
              </a:avLst>
            </a:prstGeom>
            <a:solidFill>
              <a:srgbClr val="99FF33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2339" name="Picture 291" descr="valv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58800" y="1082407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2340" name="Line 292"/>
            <p:cNvSpPr>
              <a:spLocks noChangeShapeType="1"/>
            </p:cNvSpPr>
            <p:nvPr/>
          </p:nvSpPr>
          <p:spPr bwMode="auto">
            <a:xfrm>
              <a:off x="109445775" y="108677430"/>
              <a:ext cx="1323539" cy="2572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1" name="Line 293"/>
            <p:cNvSpPr>
              <a:spLocks noChangeShapeType="1"/>
            </p:cNvSpPr>
            <p:nvPr/>
          </p:nvSpPr>
          <p:spPr bwMode="auto">
            <a:xfrm>
              <a:off x="107951775" y="108676386"/>
              <a:ext cx="1006226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42" name="Oval 294"/>
            <p:cNvSpPr>
              <a:spLocks noChangeArrowheads="1"/>
            </p:cNvSpPr>
            <p:nvPr/>
          </p:nvSpPr>
          <p:spPr bwMode="auto">
            <a:xfrm>
              <a:off x="109850250" y="1086761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flipH="1" flipV="1">
            <a:off x="6109734" y="1054702"/>
            <a:ext cx="845089" cy="46582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196633" y="1456527"/>
            <a:ext cx="161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7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62851" y="3317073"/>
            <a:ext cx="43167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chemeClr val="accent4">
                  <a:lumMod val="20000"/>
                  <a:lumOff val="80000"/>
                </a:schemeClr>
              </a:buClr>
              <a:buSzPct val="130000"/>
              <a:defRPr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drippers on all levels will have the same flow rate and the same pressure</a:t>
            </a:r>
          </a:p>
        </p:txBody>
      </p:sp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09" name="TextBox 208"/>
          <p:cNvSpPr txBox="1"/>
          <p:nvPr/>
        </p:nvSpPr>
        <p:spPr>
          <a:xfrm>
            <a:off x="2005633" y="1399377"/>
            <a:ext cx="161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dripper assembly 1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345223" y="580227"/>
            <a:ext cx="161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0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954823" y="2447127"/>
            <a:ext cx="161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1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954823" y="6276177"/>
            <a:ext cx="1615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 7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" name="Straight Arrow Connector 214"/>
          <p:cNvCxnSpPr/>
          <p:nvPr/>
        </p:nvCxnSpPr>
        <p:spPr>
          <a:xfrm flipV="1">
            <a:off x="2771487" y="1054542"/>
            <a:ext cx="670007" cy="39055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Content Placeholder 5"/>
          <p:cNvSpPr txBox="1">
            <a:spLocks/>
          </p:cNvSpPr>
          <p:nvPr/>
        </p:nvSpPr>
        <p:spPr>
          <a:xfrm>
            <a:off x="7734300" y="766763"/>
            <a:ext cx="4972050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Increase the number of levels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3106" name="Group 34"/>
          <p:cNvGrpSpPr>
            <a:grpSpLocks noChangeAspect="1"/>
          </p:cNvGrpSpPr>
          <p:nvPr/>
        </p:nvGrpSpPr>
        <p:grpSpPr bwMode="auto">
          <a:xfrm>
            <a:off x="994093" y="387351"/>
            <a:ext cx="5922168" cy="6097905"/>
            <a:chOff x="106725792" y="108355046"/>
            <a:chExt cx="6580575" cy="6775764"/>
          </a:xfrm>
        </p:grpSpPr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H="1" flipV="1">
              <a:off x="110038728" y="10922415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rot="5400000">
              <a:off x="109318692" y="110850649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>
              <a:off x="107447775" y="108793067"/>
              <a:ext cx="5220000" cy="4924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2" name="Oval 40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3" name="Oval 41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4" name="Oval 42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5" name="Oval 43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6" name="Oval 44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 flipH="1" flipV="1">
              <a:off x="110467353" y="109214625"/>
              <a:ext cx="0" cy="32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rot="5400000">
              <a:off x="109747318" y="111974599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 rot="5400000">
              <a:off x="110194995" y="112603249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 rot="5400000">
              <a:off x="110633144" y="113241424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5" name="Line 53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6" name="Line 54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auto">
            <a:xfrm rot="5400000">
              <a:off x="111065104" y="113546224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1" name="Oval 59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3" name="Line 61"/>
            <p:cNvSpPr>
              <a:spLocks noChangeShapeType="1"/>
            </p:cNvSpPr>
            <p:nvPr/>
          </p:nvSpPr>
          <p:spPr bwMode="auto">
            <a:xfrm rot="5400000">
              <a:off x="108909118" y="110145799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4" name="Oval 62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5" name="Line 63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36" name="Line 64"/>
            <p:cNvSpPr>
              <a:spLocks noChangeShapeType="1"/>
            </p:cNvSpPr>
            <p:nvPr/>
          </p:nvSpPr>
          <p:spPr bwMode="auto">
            <a:xfrm rot="5400000">
              <a:off x="111499446" y="114384424"/>
              <a:ext cx="144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3137" name="Picture 65" descr="val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330150" y="108355046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6" name="Content Placeholder 5"/>
          <p:cNvSpPr txBox="1">
            <a:spLocks/>
          </p:cNvSpPr>
          <p:nvPr/>
        </p:nvSpPr>
        <p:spPr>
          <a:xfrm>
            <a:off x="1397177" y="362903"/>
            <a:ext cx="7720606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Can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we reduce the cost of the irrigation system by replacing each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lower dripper with multiple </a:t>
            </a:r>
            <a:r>
              <a:rPr lang="en-AU" sz="2400" dirty="0" smtClean="0">
                <a:solidFill>
                  <a:srgbClr val="00FFFF"/>
                </a:solidFill>
                <a:latin typeface="+mj-lt"/>
                <a:cs typeface="Times New Roman" pitchFamily="18" charset="0"/>
              </a:rPr>
              <a:t>low-flow 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drippers? 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47" name="Picture 5" descr="C:\Users\BOmodie\AppData\Local\Microsoft\Windows\INetCache\IE\LC1JS55B\15619667350_87c3a361f2_b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1" y="496253"/>
            <a:ext cx="809605" cy="540000"/>
          </a:xfrm>
          <a:prstGeom prst="rect">
            <a:avLst/>
          </a:prstGeom>
          <a:noFill/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876300" y="1344931"/>
            <a:ext cx="11410950" cy="24955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upper and lower drippers are 8 L/.H (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Antelco 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 green).</a:t>
            </a: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Assume the low-flow drippers are 2 L/H (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Netafim 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Miniscape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Antelco </a:t>
            </a:r>
            <a:r>
              <a:rPr lang="en-A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Drip red).</a:t>
            </a: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Replace each lower dripper with 8 (or 16) low-flow drippers at the same level as the lower dripper.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of the low-flow drippers at all levels have the same flow rate and pressure.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pressure at the low-flow drippers is one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quarter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(or one sixteenth) of the pressure at the upper drippers.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356911" y="6038870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low-flow drippers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01" name="Group 229"/>
          <p:cNvGrpSpPr>
            <a:grpSpLocks noChangeAspect="1"/>
          </p:cNvGrpSpPr>
          <p:nvPr/>
        </p:nvGrpSpPr>
        <p:grpSpPr bwMode="auto">
          <a:xfrm>
            <a:off x="-1312228" y="4533900"/>
            <a:ext cx="14400000" cy="2048903"/>
            <a:chOff x="105206775" y="108287325"/>
            <a:chExt cx="9908400" cy="1408200"/>
          </a:xfrm>
        </p:grpSpPr>
        <p:sp>
          <p:nvSpPr>
            <p:cNvPr id="3302" name="Line 230"/>
            <p:cNvSpPr>
              <a:spLocks noChangeShapeType="1"/>
            </p:cNvSpPr>
            <p:nvPr/>
          </p:nvSpPr>
          <p:spPr bwMode="auto">
            <a:xfrm flipV="1">
              <a:off x="110181603" y="108287325"/>
              <a:ext cx="11697" cy="1080000"/>
            </a:xfrm>
            <a:prstGeom prst="line">
              <a:avLst/>
            </a:prstGeom>
            <a:noFill/>
            <a:ln w="1270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03" name="Line 231"/>
            <p:cNvSpPr>
              <a:spLocks noChangeShapeType="1"/>
            </p:cNvSpPr>
            <p:nvPr/>
          </p:nvSpPr>
          <p:spPr bwMode="auto">
            <a:xfrm rot="5400000">
              <a:off x="109993289" y="109511550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04" name="Line 232"/>
            <p:cNvSpPr>
              <a:spLocks noChangeShapeType="1"/>
            </p:cNvSpPr>
            <p:nvPr/>
          </p:nvSpPr>
          <p:spPr bwMode="auto">
            <a:xfrm flipV="1">
              <a:off x="105856950" y="109673100"/>
              <a:ext cx="8640000" cy="115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3305" name="Group 233"/>
            <p:cNvGrpSpPr>
              <a:grpSpLocks/>
            </p:cNvGrpSpPr>
            <p:nvPr/>
          </p:nvGrpSpPr>
          <p:grpSpPr bwMode="auto">
            <a:xfrm>
              <a:off x="108740550" y="109657575"/>
              <a:ext cx="1345425" cy="37950"/>
              <a:chOff x="108740550" y="110076675"/>
              <a:chExt cx="1345425" cy="37950"/>
            </a:xfrm>
          </p:grpSpPr>
          <p:grpSp>
            <p:nvGrpSpPr>
              <p:cNvPr id="3306" name="Group 234"/>
              <p:cNvGrpSpPr>
                <a:grpSpLocks/>
              </p:cNvGrpSpPr>
              <p:nvPr/>
            </p:nvGrpSpPr>
            <p:grpSpPr bwMode="auto">
              <a:xfrm>
                <a:off x="108740550" y="110076675"/>
                <a:ext cx="612000" cy="37950"/>
                <a:chOff x="108635775" y="110076675"/>
                <a:chExt cx="612000" cy="37950"/>
              </a:xfrm>
            </p:grpSpPr>
            <p:sp>
              <p:nvSpPr>
                <p:cNvPr id="3307" name="Oval 235"/>
                <p:cNvSpPr>
                  <a:spLocks noChangeArrowheads="1"/>
                </p:cNvSpPr>
                <p:nvPr/>
              </p:nvSpPr>
              <p:spPr bwMode="auto">
                <a:xfrm>
                  <a:off x="108635775" y="1100766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08" name="Oval 236"/>
                <p:cNvSpPr>
                  <a:spLocks noChangeArrowheads="1"/>
                </p:cNvSpPr>
                <p:nvPr/>
              </p:nvSpPr>
              <p:spPr bwMode="auto">
                <a:xfrm>
                  <a:off x="108815775" y="1100766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09" name="Oval 237"/>
                <p:cNvSpPr>
                  <a:spLocks noChangeArrowheads="1"/>
                </p:cNvSpPr>
                <p:nvPr/>
              </p:nvSpPr>
              <p:spPr bwMode="auto">
                <a:xfrm>
                  <a:off x="108995775" y="1100766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10" name="Oval 238"/>
                <p:cNvSpPr>
                  <a:spLocks noChangeArrowheads="1"/>
                </p:cNvSpPr>
                <p:nvPr/>
              </p:nvSpPr>
              <p:spPr bwMode="auto">
                <a:xfrm>
                  <a:off x="109175775" y="1100786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3311" name="Group 239"/>
              <p:cNvGrpSpPr>
                <a:grpSpLocks/>
              </p:cNvGrpSpPr>
              <p:nvPr/>
            </p:nvGrpSpPr>
            <p:grpSpPr bwMode="auto">
              <a:xfrm>
                <a:off x="109473975" y="110076675"/>
                <a:ext cx="612000" cy="37950"/>
                <a:chOff x="108750075" y="110190975"/>
                <a:chExt cx="612000" cy="37950"/>
              </a:xfrm>
            </p:grpSpPr>
            <p:sp>
              <p:nvSpPr>
                <p:cNvPr id="3312" name="Oval 240"/>
                <p:cNvSpPr>
                  <a:spLocks noChangeArrowheads="1"/>
                </p:cNvSpPr>
                <p:nvPr/>
              </p:nvSpPr>
              <p:spPr bwMode="auto">
                <a:xfrm>
                  <a:off x="10875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13" name="Oval 241"/>
                <p:cNvSpPr>
                  <a:spLocks noChangeArrowheads="1"/>
                </p:cNvSpPr>
                <p:nvPr/>
              </p:nvSpPr>
              <p:spPr bwMode="auto">
                <a:xfrm>
                  <a:off x="10893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14" name="Oval 242"/>
                <p:cNvSpPr>
                  <a:spLocks noChangeArrowheads="1"/>
                </p:cNvSpPr>
                <p:nvPr/>
              </p:nvSpPr>
              <p:spPr bwMode="auto">
                <a:xfrm>
                  <a:off x="10911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15" name="Oval 243"/>
                <p:cNvSpPr>
                  <a:spLocks noChangeArrowheads="1"/>
                </p:cNvSpPr>
                <p:nvPr/>
              </p:nvSpPr>
              <p:spPr bwMode="auto">
                <a:xfrm>
                  <a:off x="109290075" y="1101929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grpSp>
          <p:nvGrpSpPr>
            <p:cNvPr id="3316" name="Group 244"/>
            <p:cNvGrpSpPr>
              <a:grpSpLocks/>
            </p:cNvGrpSpPr>
            <p:nvPr/>
          </p:nvGrpSpPr>
          <p:grpSpPr bwMode="auto">
            <a:xfrm>
              <a:off x="110245500" y="109657575"/>
              <a:ext cx="1345425" cy="37950"/>
              <a:chOff x="108854850" y="110190975"/>
              <a:chExt cx="1345425" cy="37950"/>
            </a:xfrm>
          </p:grpSpPr>
          <p:grpSp>
            <p:nvGrpSpPr>
              <p:cNvPr id="3317" name="Group 245"/>
              <p:cNvGrpSpPr>
                <a:grpSpLocks/>
              </p:cNvGrpSpPr>
              <p:nvPr/>
            </p:nvGrpSpPr>
            <p:grpSpPr bwMode="auto">
              <a:xfrm>
                <a:off x="108854850" y="110190975"/>
                <a:ext cx="612000" cy="37950"/>
                <a:chOff x="108750075" y="110190975"/>
                <a:chExt cx="612000" cy="37950"/>
              </a:xfrm>
            </p:grpSpPr>
            <p:sp>
              <p:nvSpPr>
                <p:cNvPr id="3318" name="Oval 246"/>
                <p:cNvSpPr>
                  <a:spLocks noChangeArrowheads="1"/>
                </p:cNvSpPr>
                <p:nvPr/>
              </p:nvSpPr>
              <p:spPr bwMode="auto">
                <a:xfrm>
                  <a:off x="10875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19" name="Oval 247"/>
                <p:cNvSpPr>
                  <a:spLocks noChangeArrowheads="1"/>
                </p:cNvSpPr>
                <p:nvPr/>
              </p:nvSpPr>
              <p:spPr bwMode="auto">
                <a:xfrm>
                  <a:off x="10893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20" name="Oval 248"/>
                <p:cNvSpPr>
                  <a:spLocks noChangeArrowheads="1"/>
                </p:cNvSpPr>
                <p:nvPr/>
              </p:nvSpPr>
              <p:spPr bwMode="auto">
                <a:xfrm>
                  <a:off x="10911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21" name="Oval 249"/>
                <p:cNvSpPr>
                  <a:spLocks noChangeArrowheads="1"/>
                </p:cNvSpPr>
                <p:nvPr/>
              </p:nvSpPr>
              <p:spPr bwMode="auto">
                <a:xfrm>
                  <a:off x="109290075" y="1101929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3322" name="Group 250"/>
              <p:cNvGrpSpPr>
                <a:grpSpLocks/>
              </p:cNvGrpSpPr>
              <p:nvPr/>
            </p:nvGrpSpPr>
            <p:grpSpPr bwMode="auto">
              <a:xfrm>
                <a:off x="109588275" y="110190975"/>
                <a:ext cx="612000" cy="37950"/>
                <a:chOff x="108864375" y="110305275"/>
                <a:chExt cx="612000" cy="37950"/>
              </a:xfrm>
            </p:grpSpPr>
            <p:sp>
              <p:nvSpPr>
                <p:cNvPr id="3323" name="Oval 251"/>
                <p:cNvSpPr>
                  <a:spLocks noChangeArrowheads="1"/>
                </p:cNvSpPr>
                <p:nvPr/>
              </p:nvSpPr>
              <p:spPr bwMode="auto">
                <a:xfrm>
                  <a:off x="10886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24" name="Oval 252"/>
                <p:cNvSpPr>
                  <a:spLocks noChangeArrowheads="1"/>
                </p:cNvSpPr>
                <p:nvPr/>
              </p:nvSpPr>
              <p:spPr bwMode="auto">
                <a:xfrm>
                  <a:off x="10904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25" name="Oval 253"/>
                <p:cNvSpPr>
                  <a:spLocks noChangeArrowheads="1"/>
                </p:cNvSpPr>
                <p:nvPr/>
              </p:nvSpPr>
              <p:spPr bwMode="auto">
                <a:xfrm>
                  <a:off x="10922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26" name="Oval 254"/>
                <p:cNvSpPr>
                  <a:spLocks noChangeArrowheads="1"/>
                </p:cNvSpPr>
                <p:nvPr/>
              </p:nvSpPr>
              <p:spPr bwMode="auto">
                <a:xfrm>
                  <a:off x="109404375" y="1103072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grpSp>
          <p:nvGrpSpPr>
            <p:cNvPr id="3327" name="Group 255"/>
            <p:cNvGrpSpPr>
              <a:grpSpLocks/>
            </p:cNvGrpSpPr>
            <p:nvPr/>
          </p:nvGrpSpPr>
          <p:grpSpPr bwMode="auto">
            <a:xfrm>
              <a:off x="111750450" y="109657575"/>
              <a:ext cx="1345425" cy="37950"/>
              <a:chOff x="109083450" y="110419575"/>
              <a:chExt cx="1345425" cy="37950"/>
            </a:xfrm>
          </p:grpSpPr>
          <p:grpSp>
            <p:nvGrpSpPr>
              <p:cNvPr id="3328" name="Group 256"/>
              <p:cNvGrpSpPr>
                <a:grpSpLocks/>
              </p:cNvGrpSpPr>
              <p:nvPr/>
            </p:nvGrpSpPr>
            <p:grpSpPr bwMode="auto">
              <a:xfrm>
                <a:off x="109083450" y="110419575"/>
                <a:ext cx="612000" cy="37950"/>
                <a:chOff x="108978675" y="110419575"/>
                <a:chExt cx="612000" cy="37950"/>
              </a:xfrm>
            </p:grpSpPr>
            <p:sp>
              <p:nvSpPr>
                <p:cNvPr id="3329" name="Oval 257"/>
                <p:cNvSpPr>
                  <a:spLocks noChangeArrowheads="1"/>
                </p:cNvSpPr>
                <p:nvPr/>
              </p:nvSpPr>
              <p:spPr bwMode="auto">
                <a:xfrm>
                  <a:off x="108978675" y="1104195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30" name="Oval 258"/>
                <p:cNvSpPr>
                  <a:spLocks noChangeArrowheads="1"/>
                </p:cNvSpPr>
                <p:nvPr/>
              </p:nvSpPr>
              <p:spPr bwMode="auto">
                <a:xfrm>
                  <a:off x="109158675" y="1104195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31" name="Oval 259"/>
                <p:cNvSpPr>
                  <a:spLocks noChangeArrowheads="1"/>
                </p:cNvSpPr>
                <p:nvPr/>
              </p:nvSpPr>
              <p:spPr bwMode="auto">
                <a:xfrm>
                  <a:off x="109338675" y="1104195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32" name="Oval 260"/>
                <p:cNvSpPr>
                  <a:spLocks noChangeArrowheads="1"/>
                </p:cNvSpPr>
                <p:nvPr/>
              </p:nvSpPr>
              <p:spPr bwMode="auto">
                <a:xfrm>
                  <a:off x="109518675" y="1104215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3333" name="Group 261"/>
              <p:cNvGrpSpPr>
                <a:grpSpLocks/>
              </p:cNvGrpSpPr>
              <p:nvPr/>
            </p:nvGrpSpPr>
            <p:grpSpPr bwMode="auto">
              <a:xfrm>
                <a:off x="109816875" y="110419575"/>
                <a:ext cx="612000" cy="37950"/>
                <a:chOff x="109092975" y="110533875"/>
                <a:chExt cx="612000" cy="37950"/>
              </a:xfrm>
            </p:grpSpPr>
            <p:sp>
              <p:nvSpPr>
                <p:cNvPr id="3334" name="Oval 262"/>
                <p:cNvSpPr>
                  <a:spLocks noChangeArrowheads="1"/>
                </p:cNvSpPr>
                <p:nvPr/>
              </p:nvSpPr>
              <p:spPr bwMode="auto">
                <a:xfrm>
                  <a:off x="109092975" y="1105338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35" name="Oval 263"/>
                <p:cNvSpPr>
                  <a:spLocks noChangeArrowheads="1"/>
                </p:cNvSpPr>
                <p:nvPr/>
              </p:nvSpPr>
              <p:spPr bwMode="auto">
                <a:xfrm>
                  <a:off x="109272975" y="1105338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36" name="Oval 264"/>
                <p:cNvSpPr>
                  <a:spLocks noChangeArrowheads="1"/>
                </p:cNvSpPr>
                <p:nvPr/>
              </p:nvSpPr>
              <p:spPr bwMode="auto">
                <a:xfrm>
                  <a:off x="109452975" y="1105338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37" name="Oval 265"/>
                <p:cNvSpPr>
                  <a:spLocks noChangeArrowheads="1"/>
                </p:cNvSpPr>
                <p:nvPr/>
              </p:nvSpPr>
              <p:spPr bwMode="auto">
                <a:xfrm>
                  <a:off x="109632975" y="1105358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grpSp>
          <p:nvGrpSpPr>
            <p:cNvPr id="3338" name="Group 266"/>
            <p:cNvGrpSpPr>
              <a:grpSpLocks/>
            </p:cNvGrpSpPr>
            <p:nvPr/>
          </p:nvGrpSpPr>
          <p:grpSpPr bwMode="auto">
            <a:xfrm>
              <a:off x="107226075" y="109657575"/>
              <a:ext cx="1345425" cy="37950"/>
              <a:chOff x="108854850" y="110190975"/>
              <a:chExt cx="1345425" cy="37950"/>
            </a:xfrm>
          </p:grpSpPr>
          <p:grpSp>
            <p:nvGrpSpPr>
              <p:cNvPr id="3339" name="Group 267"/>
              <p:cNvGrpSpPr>
                <a:grpSpLocks/>
              </p:cNvGrpSpPr>
              <p:nvPr/>
            </p:nvGrpSpPr>
            <p:grpSpPr bwMode="auto">
              <a:xfrm>
                <a:off x="108854850" y="110190975"/>
                <a:ext cx="612000" cy="37950"/>
                <a:chOff x="108750075" y="110190975"/>
                <a:chExt cx="612000" cy="37950"/>
              </a:xfrm>
            </p:grpSpPr>
            <p:sp>
              <p:nvSpPr>
                <p:cNvPr id="3340" name="Oval 268"/>
                <p:cNvSpPr>
                  <a:spLocks noChangeArrowheads="1"/>
                </p:cNvSpPr>
                <p:nvPr/>
              </p:nvSpPr>
              <p:spPr bwMode="auto">
                <a:xfrm>
                  <a:off x="10875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41" name="Oval 269"/>
                <p:cNvSpPr>
                  <a:spLocks noChangeArrowheads="1"/>
                </p:cNvSpPr>
                <p:nvPr/>
              </p:nvSpPr>
              <p:spPr bwMode="auto">
                <a:xfrm>
                  <a:off x="10893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42" name="Oval 270"/>
                <p:cNvSpPr>
                  <a:spLocks noChangeArrowheads="1"/>
                </p:cNvSpPr>
                <p:nvPr/>
              </p:nvSpPr>
              <p:spPr bwMode="auto">
                <a:xfrm>
                  <a:off x="109110075" y="1101909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43" name="Oval 271"/>
                <p:cNvSpPr>
                  <a:spLocks noChangeArrowheads="1"/>
                </p:cNvSpPr>
                <p:nvPr/>
              </p:nvSpPr>
              <p:spPr bwMode="auto">
                <a:xfrm>
                  <a:off x="109290075" y="1101929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3344" name="Group 272"/>
              <p:cNvGrpSpPr>
                <a:grpSpLocks/>
              </p:cNvGrpSpPr>
              <p:nvPr/>
            </p:nvGrpSpPr>
            <p:grpSpPr bwMode="auto">
              <a:xfrm>
                <a:off x="109588275" y="110190975"/>
                <a:ext cx="612000" cy="37950"/>
                <a:chOff x="108864375" y="110305275"/>
                <a:chExt cx="612000" cy="37950"/>
              </a:xfrm>
            </p:grpSpPr>
            <p:sp>
              <p:nvSpPr>
                <p:cNvPr id="3345" name="Oval 273"/>
                <p:cNvSpPr>
                  <a:spLocks noChangeArrowheads="1"/>
                </p:cNvSpPr>
                <p:nvPr/>
              </p:nvSpPr>
              <p:spPr bwMode="auto">
                <a:xfrm>
                  <a:off x="10886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46" name="Oval 274"/>
                <p:cNvSpPr>
                  <a:spLocks noChangeArrowheads="1"/>
                </p:cNvSpPr>
                <p:nvPr/>
              </p:nvSpPr>
              <p:spPr bwMode="auto">
                <a:xfrm>
                  <a:off x="10904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47" name="Oval 275"/>
                <p:cNvSpPr>
                  <a:spLocks noChangeArrowheads="1"/>
                </p:cNvSpPr>
                <p:nvPr/>
              </p:nvSpPr>
              <p:spPr bwMode="auto">
                <a:xfrm>
                  <a:off x="10922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48" name="Oval 276"/>
                <p:cNvSpPr>
                  <a:spLocks noChangeArrowheads="1"/>
                </p:cNvSpPr>
                <p:nvPr/>
              </p:nvSpPr>
              <p:spPr bwMode="auto">
                <a:xfrm>
                  <a:off x="109404375" y="1103072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  <p:sp>
          <p:nvSpPr>
            <p:cNvPr id="3349" name="Oval 277"/>
            <p:cNvSpPr>
              <a:spLocks noChangeArrowheads="1"/>
            </p:cNvSpPr>
            <p:nvPr/>
          </p:nvSpPr>
          <p:spPr bwMode="auto">
            <a:xfrm>
              <a:off x="106663125" y="109657575"/>
              <a:ext cx="72000" cy="36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0" name="Oval 278"/>
            <p:cNvSpPr>
              <a:spLocks noChangeArrowheads="1"/>
            </p:cNvSpPr>
            <p:nvPr/>
          </p:nvSpPr>
          <p:spPr bwMode="auto">
            <a:xfrm>
              <a:off x="106843125" y="109657575"/>
              <a:ext cx="72000" cy="36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1" name="Oval 279"/>
            <p:cNvSpPr>
              <a:spLocks noChangeArrowheads="1"/>
            </p:cNvSpPr>
            <p:nvPr/>
          </p:nvSpPr>
          <p:spPr bwMode="auto">
            <a:xfrm>
              <a:off x="107023125" y="109659525"/>
              <a:ext cx="72000" cy="36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2" name="Oval 280"/>
            <p:cNvSpPr>
              <a:spLocks noChangeArrowheads="1"/>
            </p:cNvSpPr>
            <p:nvPr/>
          </p:nvSpPr>
          <p:spPr bwMode="auto">
            <a:xfrm>
              <a:off x="113217300" y="109657575"/>
              <a:ext cx="72000" cy="36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3" name="Oval 281"/>
            <p:cNvSpPr>
              <a:spLocks noChangeArrowheads="1"/>
            </p:cNvSpPr>
            <p:nvPr/>
          </p:nvSpPr>
          <p:spPr bwMode="auto">
            <a:xfrm>
              <a:off x="113397300" y="109657575"/>
              <a:ext cx="72000" cy="36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4" name="Oval 282"/>
            <p:cNvSpPr>
              <a:spLocks noChangeArrowheads="1"/>
            </p:cNvSpPr>
            <p:nvPr/>
          </p:nvSpPr>
          <p:spPr bwMode="auto">
            <a:xfrm>
              <a:off x="113577300" y="109657575"/>
              <a:ext cx="72000" cy="36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3355" name="Group 283"/>
            <p:cNvGrpSpPr>
              <a:grpSpLocks/>
            </p:cNvGrpSpPr>
            <p:nvPr/>
          </p:nvGrpSpPr>
          <p:grpSpPr bwMode="auto">
            <a:xfrm>
              <a:off x="105206775" y="109657575"/>
              <a:ext cx="612000" cy="37950"/>
              <a:chOff x="108864375" y="110305275"/>
              <a:chExt cx="612000" cy="37950"/>
            </a:xfrm>
          </p:grpSpPr>
          <p:sp>
            <p:nvSpPr>
              <p:cNvPr id="3356" name="Oval 284"/>
              <p:cNvSpPr>
                <a:spLocks noChangeArrowheads="1"/>
              </p:cNvSpPr>
              <p:nvPr/>
            </p:nvSpPr>
            <p:spPr bwMode="auto">
              <a:xfrm>
                <a:off x="108864375" y="11030527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57" name="Oval 285"/>
              <p:cNvSpPr>
                <a:spLocks noChangeArrowheads="1"/>
              </p:cNvSpPr>
              <p:nvPr/>
            </p:nvSpPr>
            <p:spPr bwMode="auto">
              <a:xfrm>
                <a:off x="109044375" y="11030527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58" name="Oval 286"/>
              <p:cNvSpPr>
                <a:spLocks noChangeArrowheads="1"/>
              </p:cNvSpPr>
              <p:nvPr/>
            </p:nvSpPr>
            <p:spPr bwMode="auto">
              <a:xfrm>
                <a:off x="109224375" y="11030527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59" name="Oval 287"/>
              <p:cNvSpPr>
                <a:spLocks noChangeArrowheads="1"/>
              </p:cNvSpPr>
              <p:nvPr/>
            </p:nvSpPr>
            <p:spPr bwMode="auto">
              <a:xfrm>
                <a:off x="109404375" y="11030722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360" name="Group 288"/>
            <p:cNvGrpSpPr>
              <a:grpSpLocks/>
            </p:cNvGrpSpPr>
            <p:nvPr/>
          </p:nvGrpSpPr>
          <p:grpSpPr bwMode="auto">
            <a:xfrm>
              <a:off x="105940200" y="109657575"/>
              <a:ext cx="612000" cy="37950"/>
              <a:chOff x="108978675" y="110419575"/>
              <a:chExt cx="612000" cy="37950"/>
            </a:xfrm>
          </p:grpSpPr>
          <p:sp>
            <p:nvSpPr>
              <p:cNvPr id="3361" name="Oval 289"/>
              <p:cNvSpPr>
                <a:spLocks noChangeArrowheads="1"/>
              </p:cNvSpPr>
              <p:nvPr/>
            </p:nvSpPr>
            <p:spPr bwMode="auto">
              <a:xfrm>
                <a:off x="108978675" y="11041957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62" name="Oval 290"/>
              <p:cNvSpPr>
                <a:spLocks noChangeArrowheads="1"/>
              </p:cNvSpPr>
              <p:nvPr/>
            </p:nvSpPr>
            <p:spPr bwMode="auto">
              <a:xfrm>
                <a:off x="109158675" y="11041957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63" name="Oval 291"/>
              <p:cNvSpPr>
                <a:spLocks noChangeArrowheads="1"/>
              </p:cNvSpPr>
              <p:nvPr/>
            </p:nvSpPr>
            <p:spPr bwMode="auto">
              <a:xfrm>
                <a:off x="109338675" y="11041957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364" name="Oval 292"/>
              <p:cNvSpPr>
                <a:spLocks noChangeArrowheads="1"/>
              </p:cNvSpPr>
              <p:nvPr/>
            </p:nvSpPr>
            <p:spPr bwMode="auto">
              <a:xfrm>
                <a:off x="109518675" y="110421525"/>
                <a:ext cx="72000" cy="36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3365" name="Group 293"/>
            <p:cNvGrpSpPr>
              <a:grpSpLocks/>
            </p:cNvGrpSpPr>
            <p:nvPr/>
          </p:nvGrpSpPr>
          <p:grpSpPr bwMode="auto">
            <a:xfrm>
              <a:off x="113769750" y="109657575"/>
              <a:ext cx="1345425" cy="37950"/>
              <a:chOff x="108969150" y="110305275"/>
              <a:chExt cx="1345425" cy="37950"/>
            </a:xfrm>
          </p:grpSpPr>
          <p:grpSp>
            <p:nvGrpSpPr>
              <p:cNvPr id="3366" name="Group 294"/>
              <p:cNvGrpSpPr>
                <a:grpSpLocks/>
              </p:cNvGrpSpPr>
              <p:nvPr/>
            </p:nvGrpSpPr>
            <p:grpSpPr bwMode="auto">
              <a:xfrm>
                <a:off x="108969150" y="110305275"/>
                <a:ext cx="612000" cy="37950"/>
                <a:chOff x="108864375" y="110305275"/>
                <a:chExt cx="612000" cy="37950"/>
              </a:xfrm>
            </p:grpSpPr>
            <p:sp>
              <p:nvSpPr>
                <p:cNvPr id="3367" name="Oval 295"/>
                <p:cNvSpPr>
                  <a:spLocks noChangeArrowheads="1"/>
                </p:cNvSpPr>
                <p:nvPr/>
              </p:nvSpPr>
              <p:spPr bwMode="auto">
                <a:xfrm>
                  <a:off x="10886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68" name="Oval 296"/>
                <p:cNvSpPr>
                  <a:spLocks noChangeArrowheads="1"/>
                </p:cNvSpPr>
                <p:nvPr/>
              </p:nvSpPr>
              <p:spPr bwMode="auto">
                <a:xfrm>
                  <a:off x="10904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69" name="Oval 297"/>
                <p:cNvSpPr>
                  <a:spLocks noChangeArrowheads="1"/>
                </p:cNvSpPr>
                <p:nvPr/>
              </p:nvSpPr>
              <p:spPr bwMode="auto">
                <a:xfrm>
                  <a:off x="109224375" y="1103052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70" name="Oval 298"/>
                <p:cNvSpPr>
                  <a:spLocks noChangeArrowheads="1"/>
                </p:cNvSpPr>
                <p:nvPr/>
              </p:nvSpPr>
              <p:spPr bwMode="auto">
                <a:xfrm>
                  <a:off x="109404375" y="1103072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grpSp>
            <p:nvGrpSpPr>
              <p:cNvPr id="3371" name="Group 299"/>
              <p:cNvGrpSpPr>
                <a:grpSpLocks/>
              </p:cNvGrpSpPr>
              <p:nvPr/>
            </p:nvGrpSpPr>
            <p:grpSpPr bwMode="auto">
              <a:xfrm>
                <a:off x="109702575" y="110305275"/>
                <a:ext cx="612000" cy="37950"/>
                <a:chOff x="108978675" y="110419575"/>
                <a:chExt cx="612000" cy="37950"/>
              </a:xfrm>
            </p:grpSpPr>
            <p:sp>
              <p:nvSpPr>
                <p:cNvPr id="3372" name="Oval 300"/>
                <p:cNvSpPr>
                  <a:spLocks noChangeArrowheads="1"/>
                </p:cNvSpPr>
                <p:nvPr/>
              </p:nvSpPr>
              <p:spPr bwMode="auto">
                <a:xfrm>
                  <a:off x="108978675" y="1104195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73" name="Oval 301"/>
                <p:cNvSpPr>
                  <a:spLocks noChangeArrowheads="1"/>
                </p:cNvSpPr>
                <p:nvPr/>
              </p:nvSpPr>
              <p:spPr bwMode="auto">
                <a:xfrm>
                  <a:off x="109158675" y="1104195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74" name="Oval 302"/>
                <p:cNvSpPr>
                  <a:spLocks noChangeArrowheads="1"/>
                </p:cNvSpPr>
                <p:nvPr/>
              </p:nvSpPr>
              <p:spPr bwMode="auto">
                <a:xfrm>
                  <a:off x="109338675" y="11041957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3375" name="Oval 303"/>
                <p:cNvSpPr>
                  <a:spLocks noChangeArrowheads="1"/>
                </p:cNvSpPr>
                <p:nvPr/>
              </p:nvSpPr>
              <p:spPr bwMode="auto">
                <a:xfrm>
                  <a:off x="109518675" y="110421525"/>
                  <a:ext cx="72000" cy="36000"/>
                </a:xfrm>
                <a:prstGeom prst="ellipse">
                  <a:avLst/>
                </a:prstGeom>
                <a:solidFill>
                  <a:srgbClr val="FFFFFF"/>
                </a:solidFill>
                <a:ln w="9525" algn="in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6" name="Content Placeholder 5"/>
          <p:cNvSpPr txBox="1">
            <a:spLocks/>
          </p:cNvSpPr>
          <p:nvPr/>
        </p:nvSpPr>
        <p:spPr>
          <a:xfrm>
            <a:off x="1775460" y="218123"/>
            <a:ext cx="6258389" cy="69884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The irrigation can be automated with an Unpowered Terracotta Irrigation Controller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6427470" y="2419351"/>
            <a:ext cx="2234395" cy="526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AU" sz="2400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erracotta</a:t>
            </a:r>
            <a:r>
              <a:rPr lang="en-AU" sz="24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pot</a:t>
            </a: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lang="en-AU" sz="24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Content Placeholder 5"/>
          <p:cNvSpPr txBox="1">
            <a:spLocks/>
          </p:cNvSpPr>
          <p:nvPr/>
        </p:nvSpPr>
        <p:spPr>
          <a:xfrm>
            <a:off x="5322570" y="1066801"/>
            <a:ext cx="2714625" cy="52624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>
                  <a:lumMod val="20000"/>
                  <a:lumOff val="80000"/>
                </a:schemeClr>
              </a:buClr>
              <a:buSzPct val="95000"/>
              <a:buFont typeface="Wingdings 2"/>
              <a:buNone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AU" sz="2400" noProof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ontrol</a:t>
            </a:r>
            <a:r>
              <a:rPr lang="en-AU" sz="2400" noProof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dripper</a:t>
            </a:r>
            <a:endParaRPr kumimoji="0" lang="en-AU" sz="2400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7313295" y="1313204"/>
            <a:ext cx="679587" cy="171451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47700" y="3699512"/>
            <a:ext cx="5006022" cy="199097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5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 solenoid valves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conventional irrigation controller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5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 wires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hose</a:t>
            </a:r>
            <a:r>
              <a:rPr kumimoji="0" lang="en-AU" sz="25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clamps (low pressure)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500" baseline="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No</a:t>
            </a:r>
            <a:r>
              <a:rPr lang="en-AU" sz="25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high pressure pump</a:t>
            </a:r>
            <a:endParaRPr kumimoji="0" lang="en-AU" sz="25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9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136" name="Group 40"/>
          <p:cNvGrpSpPr>
            <a:grpSpLocks noChangeAspect="1"/>
          </p:cNvGrpSpPr>
          <p:nvPr/>
        </p:nvGrpSpPr>
        <p:grpSpPr bwMode="auto">
          <a:xfrm>
            <a:off x="6434774" y="1236345"/>
            <a:ext cx="5329951" cy="5269516"/>
            <a:chOff x="106725792" y="108625024"/>
            <a:chExt cx="6580575" cy="6505786"/>
          </a:xfrm>
        </p:grpSpPr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rot="5400000">
              <a:off x="109858692" y="1113869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rot="5400000">
              <a:off x="110287318" y="1125109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 rot="5400000">
              <a:off x="110734995" y="11313957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 rot="5400000">
              <a:off x="111173144" y="1137682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5" name="Line 59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6" name="Line 60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7" name="Line 61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8" name="Line 62"/>
            <p:cNvSpPr>
              <a:spLocks noChangeShapeType="1"/>
            </p:cNvSpPr>
            <p:nvPr/>
          </p:nvSpPr>
          <p:spPr bwMode="auto">
            <a:xfrm rot="5400000">
              <a:off x="111605104" y="1140730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59" name="Line 63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1" name="Line 65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2" name="Line 66"/>
            <p:cNvSpPr>
              <a:spLocks noChangeShapeType="1"/>
            </p:cNvSpPr>
            <p:nvPr/>
          </p:nvSpPr>
          <p:spPr bwMode="auto">
            <a:xfrm rot="5400000">
              <a:off x="109449118" y="110682124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4" name="Line 68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65" name="Line 69"/>
            <p:cNvSpPr>
              <a:spLocks noChangeShapeType="1"/>
            </p:cNvSpPr>
            <p:nvPr/>
          </p:nvSpPr>
          <p:spPr bwMode="auto">
            <a:xfrm rot="5400000">
              <a:off x="112039446" y="114920749"/>
              <a:ext cx="360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4166" name="Group 70"/>
            <p:cNvGrpSpPr>
              <a:grpSpLocks/>
            </p:cNvGrpSpPr>
            <p:nvPr/>
          </p:nvGrpSpPr>
          <p:grpSpPr bwMode="auto">
            <a:xfrm>
              <a:off x="107096457" y="108625024"/>
              <a:ext cx="5571318" cy="1152615"/>
              <a:chOff x="107096457" y="108625024"/>
              <a:chExt cx="5571318" cy="1152615"/>
            </a:xfrm>
          </p:grpSpPr>
          <p:sp>
            <p:nvSpPr>
              <p:cNvPr id="4167" name="Line 71"/>
              <p:cNvSpPr>
                <a:spLocks noChangeShapeType="1"/>
              </p:cNvSpPr>
              <p:nvPr/>
            </p:nvSpPr>
            <p:spPr bwMode="auto">
              <a:xfrm>
                <a:off x="108707775" y="108808769"/>
                <a:ext cx="3960000" cy="3736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8" name="Line 72"/>
              <p:cNvSpPr>
                <a:spLocks noChangeShapeType="1"/>
              </p:cNvSpPr>
              <p:nvPr/>
            </p:nvSpPr>
            <p:spPr bwMode="auto">
              <a:xfrm rot="16200000" flipH="1">
                <a:off x="108768492" y="109212866"/>
                <a:ext cx="875426" cy="11141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69" name="Line 73"/>
              <p:cNvSpPr>
                <a:spLocks noChangeShapeType="1"/>
              </p:cNvSpPr>
              <p:nvPr/>
            </p:nvSpPr>
            <p:spPr bwMode="auto">
              <a:xfrm rot="5400000">
                <a:off x="108487636" y="108895024"/>
                <a:ext cx="540000" cy="0"/>
              </a:xfrm>
              <a:prstGeom prst="line">
                <a:avLst/>
              </a:prstGeom>
              <a:noFill/>
              <a:ln w="101600" algn="ctr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0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108395778" y="109009152"/>
                <a:ext cx="728640" cy="54862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6600"/>
              </a:solidFill>
              <a:ln w="9525" algn="in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1" name="Line 75"/>
              <p:cNvSpPr>
                <a:spLocks noChangeShapeType="1"/>
              </p:cNvSpPr>
              <p:nvPr/>
            </p:nvSpPr>
            <p:spPr bwMode="auto">
              <a:xfrm>
                <a:off x="107096457" y="109656720"/>
                <a:ext cx="2160000" cy="3736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172" name="Line 76"/>
              <p:cNvSpPr>
                <a:spLocks noChangeShapeType="1"/>
              </p:cNvSpPr>
              <p:nvPr/>
            </p:nvSpPr>
            <p:spPr bwMode="auto">
              <a:xfrm>
                <a:off x="108573525" y="109646957"/>
                <a:ext cx="360000" cy="3736"/>
              </a:xfrm>
              <a:prstGeom prst="line">
                <a:avLst/>
              </a:prstGeom>
              <a:noFill/>
              <a:ln w="1524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pic>
            <p:nvPicPr>
              <p:cNvPr id="4173" name="Picture 77" descr="valv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589936" y="109211372"/>
                <a:ext cx="493200" cy="566267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160" name="Oval 64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1" name="Oval 45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2" name="Oval 46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3" name="Oval 47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4" name="Oval 48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4145" name="Oval 49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Oval 67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cxnSp>
        <p:nvCxnSpPr>
          <p:cNvPr id="141" name="Straight Arrow Connector 140"/>
          <p:cNvCxnSpPr/>
          <p:nvPr/>
        </p:nvCxnSpPr>
        <p:spPr>
          <a:xfrm flipV="1">
            <a:off x="7627264" y="1847088"/>
            <a:ext cx="407920" cy="63004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0270" y="1300163"/>
            <a:ext cx="7164530" cy="14097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chemeClr val="accent4">
                  <a:lumMod val="20000"/>
                  <a:lumOff val="80000"/>
                </a:schemeClr>
              </a:buClr>
              <a:buNone/>
            </a:pPr>
            <a:r>
              <a:rPr lang="en-A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 logo_edit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563" y="-16298"/>
            <a:ext cx="2456078" cy="577901"/>
          </a:xfrm>
          <a:prstGeom prst="rect">
            <a:avLst/>
          </a:prstGeom>
        </p:spPr>
      </p:pic>
      <p:sp>
        <p:nvSpPr>
          <p:cNvPr id="76" name="Title 75"/>
          <p:cNvSpPr>
            <a:spLocks noGrp="1"/>
          </p:cNvSpPr>
          <p:nvPr>
            <p:ph type="title"/>
          </p:nvPr>
        </p:nvSpPr>
        <p:spPr>
          <a:xfrm>
            <a:off x="7162800" y="704088"/>
            <a:ext cx="4419600" cy="1143000"/>
          </a:xfrm>
        </p:spPr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609600" y="582930"/>
            <a:ext cx="10972800" cy="5638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6" name="Title 1">
            <a:extLst>
              <a:ext uri="{FF2B5EF4-FFF2-40B4-BE49-F238E27FC236}">
                <a16:creationId xmlns:a16="http://schemas.microsoft.com/office/drawing/2014/main" xmlns="" id="{87190AC7-E297-2744-84D1-9FC869678FB4}"/>
              </a:ext>
            </a:extLst>
          </p:cNvPr>
          <p:cNvSpPr txBox="1">
            <a:spLocks/>
          </p:cNvSpPr>
          <p:nvPr/>
        </p:nvSpPr>
        <p:spPr>
          <a:xfrm>
            <a:off x="510539" y="5025392"/>
            <a:ext cx="5893753" cy="19909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valve can be adjusted so that water is almost overflowing at dripper assembly 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seven levels can be on a very steep slope  (even vertical). The lowest level can be 100 metres or more below the highest level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Provided there is no overflow at dripper assemb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ly 1, e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very low-flow dripper will discharge the same amount of water on all levels regardless of the water supply pressure and regardless  of adjustments to the valve.</a:t>
            </a: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24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" name="Group 47"/>
          <p:cNvGrpSpPr>
            <a:grpSpLocks noChangeAspect="1"/>
          </p:cNvGrpSpPr>
          <p:nvPr/>
        </p:nvGrpSpPr>
        <p:grpSpPr bwMode="auto">
          <a:xfrm>
            <a:off x="6663373" y="821690"/>
            <a:ext cx="5264150" cy="5207000"/>
            <a:chOff x="106725792" y="108625024"/>
            <a:chExt cx="6580575" cy="6507975"/>
          </a:xfrm>
        </p:grpSpPr>
        <p:sp>
          <p:nvSpPr>
            <p:cNvPr id="13" name="Line 48"/>
            <p:cNvSpPr>
              <a:spLocks noChangeShapeType="1"/>
            </p:cNvSpPr>
            <p:nvPr/>
          </p:nvSpPr>
          <p:spPr bwMode="auto">
            <a:xfrm>
              <a:off x="106725792" y="1108921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" name="Line 49"/>
            <p:cNvSpPr>
              <a:spLocks noChangeShapeType="1"/>
            </p:cNvSpPr>
            <p:nvPr/>
          </p:nvSpPr>
          <p:spPr bwMode="auto">
            <a:xfrm flipH="1" flipV="1">
              <a:off x="110038728" y="109243200"/>
              <a:ext cx="0" cy="2358092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" name="Line 50"/>
            <p:cNvSpPr>
              <a:spLocks noChangeShapeType="1"/>
            </p:cNvSpPr>
            <p:nvPr/>
          </p:nvSpPr>
          <p:spPr bwMode="auto">
            <a:xfrm>
              <a:off x="108707775" y="108808769"/>
              <a:ext cx="39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Line 51"/>
            <p:cNvSpPr>
              <a:spLocks noChangeShapeType="1"/>
            </p:cNvSpPr>
            <p:nvPr/>
          </p:nvSpPr>
          <p:spPr bwMode="auto">
            <a:xfrm>
              <a:off x="106735317" y="11159703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Oval 52"/>
            <p:cNvSpPr>
              <a:spLocks noChangeArrowheads="1"/>
            </p:cNvSpPr>
            <p:nvPr/>
          </p:nvSpPr>
          <p:spPr bwMode="auto">
            <a:xfrm>
              <a:off x="109859775" y="10879044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Oval 53"/>
            <p:cNvSpPr>
              <a:spLocks noChangeArrowheads="1"/>
            </p:cNvSpPr>
            <p:nvPr/>
          </p:nvSpPr>
          <p:spPr bwMode="auto">
            <a:xfrm>
              <a:off x="110291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9" name="Oval 54"/>
            <p:cNvSpPr>
              <a:spLocks noChangeArrowheads="1"/>
            </p:cNvSpPr>
            <p:nvPr/>
          </p:nvSpPr>
          <p:spPr bwMode="auto">
            <a:xfrm>
              <a:off x="11072377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0" name="Oval 55"/>
            <p:cNvSpPr>
              <a:spLocks noChangeArrowheads="1"/>
            </p:cNvSpPr>
            <p:nvPr/>
          </p:nvSpPr>
          <p:spPr bwMode="auto">
            <a:xfrm>
              <a:off x="111150450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1" name="Oval 56"/>
            <p:cNvSpPr>
              <a:spLocks noChangeArrowheads="1"/>
            </p:cNvSpPr>
            <p:nvPr/>
          </p:nvSpPr>
          <p:spPr bwMode="auto">
            <a:xfrm>
              <a:off x="111596325" y="108792150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7"/>
            <p:cNvSpPr>
              <a:spLocks noChangeShapeType="1"/>
            </p:cNvSpPr>
            <p:nvPr/>
          </p:nvSpPr>
          <p:spPr bwMode="auto">
            <a:xfrm flipH="1" flipV="1">
              <a:off x="110467353" y="109243200"/>
              <a:ext cx="0" cy="331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106754367" y="1127114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 flipV="1">
              <a:off x="110915028" y="109233675"/>
              <a:ext cx="0" cy="39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106725792" y="11335916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 flipH="1" flipV="1">
              <a:off x="11135317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106735317" y="1139782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 flipH="1" flipV="1">
              <a:off x="111785138" y="109233675"/>
              <a:ext cx="0" cy="468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>
              <a:off x="106735317" y="114283085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 flipV="1">
              <a:off x="111785775" y="110088150"/>
              <a:ext cx="0" cy="4032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>
              <a:off x="106735317" y="115130810"/>
              <a:ext cx="6552000" cy="0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2" name="Oval 67"/>
            <p:cNvSpPr>
              <a:spLocks noChangeArrowheads="1"/>
            </p:cNvSpPr>
            <p:nvPr/>
          </p:nvSpPr>
          <p:spPr bwMode="auto">
            <a:xfrm>
              <a:off x="109440675" y="10879996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 flipH="1" flipV="1">
              <a:off x="109629153" y="109233675"/>
              <a:ext cx="0" cy="144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4" name="Oval 69"/>
            <p:cNvSpPr>
              <a:spLocks noChangeArrowheads="1"/>
            </p:cNvSpPr>
            <p:nvPr/>
          </p:nvSpPr>
          <p:spPr bwMode="auto">
            <a:xfrm>
              <a:off x="112024950" y="108801675"/>
              <a:ext cx="360000" cy="360000"/>
            </a:xfrm>
            <a:prstGeom prst="ellipse">
              <a:avLst/>
            </a:prstGeom>
            <a:solidFill>
              <a:srgbClr val="99FF33"/>
            </a:solidFill>
            <a:ln w="9525" algn="in">
              <a:solidFill>
                <a:srgbClr val="99FF33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" name="Line 70"/>
            <p:cNvSpPr>
              <a:spLocks noChangeShapeType="1"/>
            </p:cNvSpPr>
            <p:nvPr/>
          </p:nvSpPr>
          <p:spPr bwMode="auto">
            <a:xfrm flipH="1" flipV="1">
              <a:off x="112217098" y="109243200"/>
              <a:ext cx="0" cy="5760000"/>
            </a:xfrm>
            <a:prstGeom prst="line">
              <a:avLst/>
            </a:prstGeom>
            <a:noFill/>
            <a:ln w="101600" algn="ctr">
              <a:solidFill>
                <a:srgbClr val="CCCCCC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grpSp>
          <p:nvGrpSpPr>
            <p:cNvPr id="36" name="Group 71"/>
            <p:cNvGrpSpPr>
              <a:grpSpLocks/>
            </p:cNvGrpSpPr>
            <p:nvPr/>
          </p:nvGrpSpPr>
          <p:grpSpPr bwMode="auto">
            <a:xfrm>
              <a:off x="109629118" y="109454374"/>
              <a:ext cx="2590328" cy="5678625"/>
              <a:chOff x="109629118" y="109454374"/>
              <a:chExt cx="2590328" cy="5678625"/>
            </a:xfrm>
          </p:grpSpPr>
          <p:sp>
            <p:nvSpPr>
              <p:cNvPr id="37" name="Line 72"/>
              <p:cNvSpPr>
                <a:spLocks noChangeShapeType="1"/>
              </p:cNvSpPr>
              <p:nvPr/>
            </p:nvSpPr>
            <p:spPr bwMode="auto">
              <a:xfrm rot="5400000">
                <a:off x="109318692" y="1108792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8" name="Line 73"/>
              <p:cNvSpPr>
                <a:spLocks noChangeShapeType="1"/>
              </p:cNvSpPr>
              <p:nvPr/>
            </p:nvSpPr>
            <p:spPr bwMode="auto">
              <a:xfrm rot="5400000">
                <a:off x="109747318" y="1120031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39" name="Line 74"/>
              <p:cNvSpPr>
                <a:spLocks noChangeShapeType="1"/>
              </p:cNvSpPr>
              <p:nvPr/>
            </p:nvSpPr>
            <p:spPr bwMode="auto">
              <a:xfrm rot="5400000">
                <a:off x="110194995" y="11263182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0" name="Line 75"/>
              <p:cNvSpPr>
                <a:spLocks noChangeShapeType="1"/>
              </p:cNvSpPr>
              <p:nvPr/>
            </p:nvSpPr>
            <p:spPr bwMode="auto">
              <a:xfrm rot="5400000">
                <a:off x="110633144" y="113269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/>
            </p:nvSpPr>
            <p:spPr bwMode="auto">
              <a:xfrm rot="5400000">
                <a:off x="111065104" y="1135747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/>
            </p:nvSpPr>
            <p:spPr bwMode="auto">
              <a:xfrm rot="5400000">
                <a:off x="108909118" y="110174374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/>
            </p:nvSpPr>
            <p:spPr bwMode="auto">
              <a:xfrm rot="5400000">
                <a:off x="111499446" y="114412999"/>
                <a:ext cx="1440000" cy="0"/>
              </a:xfrm>
              <a:prstGeom prst="line">
                <a:avLst/>
              </a:prstGeom>
              <a:noFill/>
              <a:ln w="10160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 rot="16200000" flipH="1">
              <a:off x="108768492" y="109212866"/>
              <a:ext cx="875426" cy="11141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00" name="Line 80"/>
            <p:cNvSpPr>
              <a:spLocks noChangeShapeType="1"/>
            </p:cNvSpPr>
            <p:nvPr/>
          </p:nvSpPr>
          <p:spPr bwMode="auto">
            <a:xfrm rot="5400000">
              <a:off x="108487636" y="108895024"/>
              <a:ext cx="540000" cy="0"/>
            </a:xfrm>
            <a:prstGeom prst="line">
              <a:avLst/>
            </a:prstGeom>
            <a:noFill/>
            <a:ln w="101600" algn="ctr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01" name="AutoShape 81"/>
            <p:cNvSpPr>
              <a:spLocks noChangeAspect="1" noChangeArrowheads="1"/>
            </p:cNvSpPr>
            <p:nvPr/>
          </p:nvSpPr>
          <p:spPr bwMode="auto">
            <a:xfrm>
              <a:off x="108395778" y="109009152"/>
              <a:ext cx="728640" cy="54862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6600"/>
            </a:solidFill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02" name="Line 82"/>
            <p:cNvSpPr>
              <a:spLocks noChangeShapeType="1"/>
            </p:cNvSpPr>
            <p:nvPr/>
          </p:nvSpPr>
          <p:spPr bwMode="auto">
            <a:xfrm>
              <a:off x="107096457" y="109656720"/>
              <a:ext cx="2160000" cy="3736"/>
            </a:xfrm>
            <a:prstGeom prst="line">
              <a:avLst/>
            </a:prstGeom>
            <a:noFill/>
            <a:ln w="1016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203" name="Line 83"/>
            <p:cNvSpPr>
              <a:spLocks noChangeShapeType="1"/>
            </p:cNvSpPr>
            <p:nvPr/>
          </p:nvSpPr>
          <p:spPr bwMode="auto">
            <a:xfrm>
              <a:off x="108573525" y="109646957"/>
              <a:ext cx="360000" cy="3736"/>
            </a:xfrm>
            <a:prstGeom prst="line">
              <a:avLst/>
            </a:prstGeom>
            <a:noFill/>
            <a:ln w="152400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5204" name="Picture 84" descr="valv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589936" y="109211372"/>
              <a:ext cx="493200" cy="5662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45" name="TextBox 44"/>
          <p:cNvSpPr txBox="1"/>
          <p:nvPr/>
        </p:nvSpPr>
        <p:spPr>
          <a:xfrm>
            <a:off x="7052111" y="171470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A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ripper assembly 1</a:t>
            </a:r>
            <a:endParaRPr lang="en-A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436556" y="602655"/>
            <a:ext cx="485966" cy="4400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99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7356</TotalTime>
  <Words>454</Words>
  <Application>Microsoft Office PowerPoint</Application>
  <PresentationFormat>Custom</PresentationFormat>
  <Paragraphs>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Automatic unpowered uniform NPC drip irrigation on a steep slope</vt:lpstr>
      <vt:lpstr> 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 Moore</dc:creator>
  <cp:lastModifiedBy>Acer</cp:lastModifiedBy>
  <cp:revision>360</cp:revision>
  <dcterms:created xsi:type="dcterms:W3CDTF">2018-03-19T06:56:33Z</dcterms:created>
  <dcterms:modified xsi:type="dcterms:W3CDTF">2022-03-24T09:13:49Z</dcterms:modified>
</cp:coreProperties>
</file>