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8" r:id="rId13"/>
    <p:sldId id="267" r:id="rId14"/>
  </p:sldIdLst>
  <p:sldSz cx="9144000" cy="6858000" type="screen4x3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333333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333333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333333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333333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333333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rgbClr val="333333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rgbClr val="333333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rgbClr val="333333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rgbClr val="333333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ECFF"/>
    <a:srgbClr val="FFFF00"/>
    <a:srgbClr val="ACBCE4"/>
    <a:srgbClr val="FF3300"/>
    <a:srgbClr val="3A4489"/>
    <a:srgbClr val="333333"/>
    <a:srgbClr val="F3F6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04" autoAdjust="0"/>
    <p:restoredTop sz="94595" autoAdjust="0"/>
  </p:normalViewPr>
  <p:slideViewPr>
    <p:cSldViewPr>
      <p:cViewPr>
        <p:scale>
          <a:sx n="100" d="100"/>
          <a:sy n="100" d="100"/>
        </p:scale>
        <p:origin x="-566" y="86"/>
      </p:cViewPr>
      <p:guideLst>
        <p:guide orient="horz" pos="4080"/>
        <p:guide orient="horz" pos="480"/>
        <p:guide orient="horz" pos="3271"/>
        <p:guide pos="5556"/>
        <p:guide pos="226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112" y="-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332E4ED2-1F3D-4DE6-9087-28D4CC9E3A9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1829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D40F2643-7942-4033-81F1-2C5D34A87E0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696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7F4586-96F8-4518-BE4A-CF361CDBABB5}" type="slidenum">
              <a:rPr lang="de-DE"/>
              <a:pPr/>
              <a:t>1</a:t>
            </a:fld>
            <a:endParaRPr lang="de-DE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62DFAD-ED10-4047-A1C9-EA3E9CBCD109}" type="slidenum">
              <a:rPr lang="de-DE"/>
              <a:pPr/>
              <a:t>2</a:t>
            </a:fld>
            <a:endParaRPr lang="de-DE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6125"/>
            <a:ext cx="4962525" cy="3722688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C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85" name="Picture 33" descr="weiss trans"/>
          <p:cNvPicPr preferRelativeResize="0"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640263"/>
            <a:ext cx="9144000" cy="16129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49187" name="Picture 35" descr="background-new-CI copy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9158" name="Text Box 6"/>
          <p:cNvSpPr txBox="1">
            <a:spLocks noChangeArrowheads="1"/>
          </p:cNvSpPr>
          <p:nvPr userDrawn="1"/>
        </p:nvSpPr>
        <p:spPr bwMode="auto">
          <a:xfrm>
            <a:off x="5334000" y="9144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noProof="0"/>
          </a:p>
        </p:txBody>
      </p:sp>
      <p:sp>
        <p:nvSpPr>
          <p:cNvPr id="49168" name="Rectangle 1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7235825" y="6477000"/>
            <a:ext cx="1908175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2F5497"/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49170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00338" y="1376363"/>
            <a:ext cx="5832475" cy="1752600"/>
          </a:xfrm>
        </p:spPr>
        <p:txBody>
          <a:bodyPr wrap="square" lIns="91440" tIns="180000" rIns="91440" bIns="180000"/>
          <a:lstStyle>
            <a:lvl1pPr marL="0" indent="0">
              <a:buFontTx/>
              <a:buNone/>
              <a:defRPr sz="20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de-DE" noProof="0" smtClean="0"/>
              <a:t>Formatvorlage des Untertitelmasters durch Klicken bearbeiten</a:t>
            </a:r>
            <a:endParaRPr lang="en-GB" noProof="0"/>
          </a:p>
        </p:txBody>
      </p:sp>
      <p:sp>
        <p:nvSpPr>
          <p:cNvPr id="49182" name="Text Box 30"/>
          <p:cNvSpPr txBox="1">
            <a:spLocks noChangeArrowheads="1"/>
          </p:cNvSpPr>
          <p:nvPr userDrawn="1"/>
        </p:nvSpPr>
        <p:spPr bwMode="auto">
          <a:xfrm>
            <a:off x="827088" y="5300663"/>
            <a:ext cx="4248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 noProof="0" smtClean="0">
                <a:solidFill>
                  <a:schemeClr val="tx1"/>
                </a:solidFill>
              </a:rPr>
              <a:t>sustainable solutions. </a:t>
            </a:r>
            <a:r>
              <a:rPr lang="en-GB" sz="1800" noProof="0" smtClean="0">
                <a:solidFill>
                  <a:srgbClr val="2F4C8B"/>
                </a:solidFill>
              </a:rPr>
              <a:t>for a better life.</a:t>
            </a:r>
            <a:endParaRPr lang="en-GB" sz="1800" noProof="0">
              <a:solidFill>
                <a:srgbClr val="2F4C8B"/>
              </a:solidFill>
            </a:endParaRPr>
          </a:p>
        </p:txBody>
      </p:sp>
      <p:pic>
        <p:nvPicPr>
          <p:cNvPr id="49183" name="Picture 31" descr="Wabag_Logo_RGB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640388" y="4962525"/>
            <a:ext cx="3170237" cy="9302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13550" y="762000"/>
            <a:ext cx="2151063" cy="5715000"/>
          </a:xfrm>
        </p:spPr>
        <p:txBody>
          <a:bodyPr vert="eaVert"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58775" y="762000"/>
            <a:ext cx="6302375" cy="5715000"/>
          </a:xfrm>
        </p:spPr>
        <p:txBody>
          <a:bodyPr vert="eaVert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8775" y="1628775"/>
            <a:ext cx="4225925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37100" y="1628775"/>
            <a:ext cx="4227513" cy="4848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765175"/>
            <a:ext cx="9144000" cy="5715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B7C1E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noProof="0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8458200" y="6572250"/>
            <a:ext cx="6858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36000" rIns="180000" bIns="36000" anchor="b"/>
          <a:lstStyle/>
          <a:p>
            <a:pPr algn="r">
              <a:spcBef>
                <a:spcPct val="50000"/>
              </a:spcBef>
            </a:pPr>
            <a:fld id="{3C6398A4-9EE9-4011-8C39-0C97B5A241F8}" type="slidenum">
              <a:rPr lang="en-GB" sz="800" b="1" noProof="0">
                <a:solidFill>
                  <a:srgbClr val="2F4C8B"/>
                </a:solidFill>
              </a:rPr>
              <a:pPr algn="r">
                <a:spcBef>
                  <a:spcPct val="50000"/>
                </a:spcBef>
              </a:pPr>
              <a:t>‹Nr.›</a:t>
            </a:fld>
            <a:endParaRPr lang="en-GB" sz="800" b="1" noProof="0">
              <a:solidFill>
                <a:srgbClr val="2F4C8B"/>
              </a:solidFill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228600" y="6546850"/>
            <a:ext cx="419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noProof="0" smtClean="0">
                <a:solidFill>
                  <a:schemeClr val="tx1"/>
                </a:solidFill>
              </a:rPr>
              <a:t>sustainable solutions. </a:t>
            </a:r>
            <a:r>
              <a:rPr lang="en-GB" sz="1200" noProof="0" smtClean="0">
                <a:solidFill>
                  <a:srgbClr val="2F4C8B"/>
                </a:solidFill>
              </a:rPr>
              <a:t>for a better life.</a:t>
            </a:r>
            <a:endParaRPr lang="en-GB" sz="1200" noProof="0">
              <a:solidFill>
                <a:srgbClr val="2F4C8B"/>
              </a:solidFill>
            </a:endParaRPr>
          </a:p>
        </p:txBody>
      </p:sp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5334000" y="9144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noProof="0"/>
          </a:p>
        </p:txBody>
      </p:sp>
      <p:pic>
        <p:nvPicPr>
          <p:cNvPr id="1052" name="Picture 28" descr="Kopfleist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749300"/>
          </a:xfrm>
          <a:prstGeom prst="rect">
            <a:avLst/>
          </a:prstGeom>
          <a:noFill/>
        </p:spPr>
      </p:pic>
      <p:sp>
        <p:nvSpPr>
          <p:cNvPr id="1053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762000"/>
            <a:ext cx="86058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90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Titelmasterformat durch Klicken bearbeiten</a:t>
            </a:r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628775"/>
            <a:ext cx="8605838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3200" rIns="0" bIns="9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F4C8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F4C8B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F4C8B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F4C8B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F4C8B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F4C8B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F4C8B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F4C8B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2F4C8B"/>
          </a:solidFill>
          <a:latin typeface="Arial" charset="0"/>
        </a:defRPr>
      </a:lvl9pPr>
    </p:titleStyle>
    <p:bodyStyle>
      <a:lvl1pPr marL="266700" indent="-266700" algn="l" rtl="0" eaLnBrk="1" fontAlgn="base" hangingPunct="1">
        <a:spcBef>
          <a:spcPct val="20000"/>
        </a:spcBef>
        <a:spcAft>
          <a:spcPct val="0"/>
        </a:spcAft>
        <a:buSzPct val="125000"/>
        <a:buChar char="•"/>
        <a:defRPr sz="1600">
          <a:solidFill>
            <a:srgbClr val="333333"/>
          </a:solidFill>
          <a:latin typeface="+mn-lt"/>
          <a:ea typeface="+mn-ea"/>
          <a:cs typeface="+mn-cs"/>
        </a:defRPr>
      </a:lvl1pPr>
      <a:lvl2pPr marL="714375" indent="-268288" algn="l" rtl="0" eaLnBrk="1" fontAlgn="base" hangingPunct="1">
        <a:spcBef>
          <a:spcPct val="20000"/>
        </a:spcBef>
        <a:spcAft>
          <a:spcPct val="0"/>
        </a:spcAft>
        <a:buSzPct val="125000"/>
        <a:buFont typeface="Arial" charset="0"/>
        <a:buChar char="−"/>
        <a:defRPr sz="1500">
          <a:solidFill>
            <a:srgbClr val="333333"/>
          </a:solidFill>
          <a:latin typeface="+mn-lt"/>
        </a:defRPr>
      </a:lvl2pPr>
      <a:lvl3pPr marL="1162050" indent="-268288" algn="l" rtl="0" eaLnBrk="1" fontAlgn="base" hangingPunct="1">
        <a:spcBef>
          <a:spcPct val="20000"/>
        </a:spcBef>
        <a:spcAft>
          <a:spcPct val="0"/>
        </a:spcAft>
        <a:buSzPct val="125000"/>
        <a:buFont typeface="Arial" charset="0"/>
        <a:buChar char="−"/>
        <a:defRPr sz="1400">
          <a:solidFill>
            <a:srgbClr val="333333"/>
          </a:solidFill>
          <a:latin typeface="+mn-lt"/>
        </a:defRPr>
      </a:lvl3pPr>
      <a:lvl4pPr marL="1619250" indent="-277813" algn="l" rtl="0" eaLnBrk="1" fontAlgn="base" hangingPunct="1">
        <a:spcBef>
          <a:spcPct val="20000"/>
        </a:spcBef>
        <a:spcAft>
          <a:spcPct val="0"/>
        </a:spcAft>
        <a:buSzPct val="125000"/>
        <a:buFont typeface="Arial" charset="0"/>
        <a:buChar char="−"/>
        <a:defRPr sz="1200">
          <a:solidFill>
            <a:srgbClr val="333333"/>
          </a:solidFill>
          <a:latin typeface="+mn-lt"/>
        </a:defRPr>
      </a:lvl4pPr>
      <a:lvl5pPr marL="2066925" indent="-268288" algn="l" rtl="0" eaLnBrk="1" fontAlgn="base" hangingPunct="1">
        <a:spcBef>
          <a:spcPct val="20000"/>
        </a:spcBef>
        <a:spcAft>
          <a:spcPct val="0"/>
        </a:spcAft>
        <a:buSzPct val="125000"/>
        <a:buFont typeface="Arial" charset="0"/>
        <a:buChar char="−"/>
        <a:defRPr sz="1200">
          <a:solidFill>
            <a:srgbClr val="333333"/>
          </a:solidFill>
          <a:latin typeface="+mn-lt"/>
        </a:defRPr>
      </a:lvl5pPr>
      <a:lvl6pPr marL="2524125" indent="-268288" algn="l" rtl="0" eaLnBrk="1" fontAlgn="base" hangingPunct="1">
        <a:spcBef>
          <a:spcPct val="20000"/>
        </a:spcBef>
        <a:spcAft>
          <a:spcPct val="0"/>
        </a:spcAft>
        <a:buSzPct val="125000"/>
        <a:buFont typeface="Arial" charset="0"/>
        <a:buChar char="−"/>
        <a:defRPr sz="1200">
          <a:solidFill>
            <a:srgbClr val="333333"/>
          </a:solidFill>
          <a:latin typeface="+mn-lt"/>
        </a:defRPr>
      </a:lvl6pPr>
      <a:lvl7pPr marL="2981325" indent="-268288" algn="l" rtl="0" eaLnBrk="1" fontAlgn="base" hangingPunct="1">
        <a:spcBef>
          <a:spcPct val="20000"/>
        </a:spcBef>
        <a:spcAft>
          <a:spcPct val="0"/>
        </a:spcAft>
        <a:buSzPct val="125000"/>
        <a:buFont typeface="Arial" charset="0"/>
        <a:buChar char="−"/>
        <a:defRPr sz="1200">
          <a:solidFill>
            <a:srgbClr val="333333"/>
          </a:solidFill>
          <a:latin typeface="+mn-lt"/>
        </a:defRPr>
      </a:lvl7pPr>
      <a:lvl8pPr marL="3438525" indent="-268288" algn="l" rtl="0" eaLnBrk="1" fontAlgn="base" hangingPunct="1">
        <a:spcBef>
          <a:spcPct val="20000"/>
        </a:spcBef>
        <a:spcAft>
          <a:spcPct val="0"/>
        </a:spcAft>
        <a:buSzPct val="125000"/>
        <a:buFont typeface="Arial" charset="0"/>
        <a:buChar char="−"/>
        <a:defRPr sz="1200">
          <a:solidFill>
            <a:srgbClr val="333333"/>
          </a:solidFill>
          <a:latin typeface="+mn-lt"/>
        </a:defRPr>
      </a:lvl8pPr>
      <a:lvl9pPr marL="3895725" indent="-268288" algn="l" rtl="0" eaLnBrk="1" fontAlgn="base" hangingPunct="1">
        <a:spcBef>
          <a:spcPct val="20000"/>
        </a:spcBef>
        <a:spcAft>
          <a:spcPct val="0"/>
        </a:spcAft>
        <a:buSzPct val="125000"/>
        <a:buFont typeface="Arial" charset="0"/>
        <a:buChar char="−"/>
        <a:defRPr sz="1200">
          <a:solidFill>
            <a:srgbClr val="333333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3" name="Rectangle 9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Moving Bed Biofilm Reactors and </a:t>
            </a:r>
          </a:p>
          <a:p>
            <a:r>
              <a:rPr lang="en-GB" dirty="0" smtClean="0"/>
              <a:t>Integrated Fixed Film Activated Sludge</a:t>
            </a:r>
          </a:p>
          <a:p>
            <a:endParaRPr lang="en-GB" dirty="0" smtClean="0"/>
          </a:p>
          <a:p>
            <a:r>
              <a:rPr lang="en-GB" dirty="0" smtClean="0"/>
              <a:t>Where are we coming from and where are we going</a:t>
            </a:r>
          </a:p>
          <a:p>
            <a:endParaRPr lang="en-GB" dirty="0"/>
          </a:p>
          <a:p>
            <a:r>
              <a:rPr lang="en-GB" dirty="0" smtClean="0"/>
              <a:t>Kim </a:t>
            </a:r>
            <a:r>
              <a:rPr lang="en-GB" dirty="0"/>
              <a:t>Helleshøj </a:t>
            </a:r>
            <a:r>
              <a:rPr lang="en-GB" dirty="0" smtClean="0"/>
              <a:t>Sørensen</a:t>
            </a:r>
          </a:p>
          <a:p>
            <a:r>
              <a:rPr lang="en-GB" dirty="0" smtClean="0"/>
              <a:t>Group CTO, WABAG</a:t>
            </a:r>
          </a:p>
          <a:p>
            <a:endParaRPr lang="en-GB" dirty="0"/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2700338" y="836613"/>
            <a:ext cx="583247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GB" sz="3200" b="1"/>
              <a:t>Water is our element.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How to stay in the race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Teaming up with the enemy – If you can not beat them join them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76734"/>
            <a:ext cx="761956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32856"/>
            <a:ext cx="505821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79512" y="5605126"/>
            <a:ext cx="1806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CFIC </a:t>
            </a:r>
            <a:r>
              <a:rPr lang="de-CH" dirty="0" err="1" smtClean="0"/>
              <a:t>from</a:t>
            </a:r>
            <a:r>
              <a:rPr lang="de-CH" dirty="0" smtClean="0"/>
              <a:t> </a:t>
            </a:r>
            <a:r>
              <a:rPr lang="de-CH" dirty="0" err="1" smtClean="0"/>
              <a:t>Biowater</a:t>
            </a:r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3563888" y="6171304"/>
            <a:ext cx="2457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BIOSTYR Duo </a:t>
            </a:r>
            <a:r>
              <a:rPr lang="de-CH" dirty="0" err="1" smtClean="0"/>
              <a:t>from</a:t>
            </a:r>
            <a:r>
              <a:rPr lang="de-CH" dirty="0" smtClean="0"/>
              <a:t> </a:t>
            </a:r>
            <a:r>
              <a:rPr lang="de-CH" dirty="0" err="1" smtClean="0"/>
              <a:t>Veolia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9297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Does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future</a:t>
            </a:r>
            <a:r>
              <a:rPr lang="de-CH" dirty="0" smtClean="0"/>
              <a:t> </a:t>
            </a:r>
            <a:r>
              <a:rPr lang="de-CH" dirty="0" err="1" smtClean="0"/>
              <a:t>look</a:t>
            </a:r>
            <a:r>
              <a:rPr lang="de-CH" dirty="0" smtClean="0"/>
              <a:t> </a:t>
            </a:r>
            <a:r>
              <a:rPr lang="de-CH" dirty="0" err="1" smtClean="0"/>
              <a:t>bright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MBBR </a:t>
            </a:r>
            <a:r>
              <a:rPr lang="de-CH" dirty="0" err="1" smtClean="0"/>
              <a:t>and</a:t>
            </a:r>
            <a:r>
              <a:rPr lang="de-CH" dirty="0" smtClean="0"/>
              <a:t> IFAS ?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611560" y="1628800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For the pure MBBR it can get difficult .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There is a lot of Technology suppliers and only the innovative will survive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The media price is coupled to the price of petrol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A strong competition is to be expected from Aerobic Granular Activated sludge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08921"/>
            <a:ext cx="2448272" cy="183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427984" y="2924944"/>
            <a:ext cx="24641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Aerobic </a:t>
            </a:r>
            <a:r>
              <a:rPr lang="de-CH" dirty="0" err="1" smtClean="0"/>
              <a:t>Granules</a:t>
            </a:r>
            <a:endParaRPr lang="de-CH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CH" dirty="0" err="1" smtClean="0"/>
              <a:t>Self</a:t>
            </a:r>
            <a:r>
              <a:rPr lang="de-CH" dirty="0" smtClean="0"/>
              <a:t> </a:t>
            </a:r>
            <a:r>
              <a:rPr lang="de-CH" dirty="0" err="1" smtClean="0"/>
              <a:t>grown</a:t>
            </a:r>
            <a:r>
              <a:rPr lang="de-CH" dirty="0" smtClean="0"/>
              <a:t> </a:t>
            </a:r>
            <a:r>
              <a:rPr lang="de-CH" dirty="0" err="1" smtClean="0"/>
              <a:t>Biofilm</a:t>
            </a:r>
            <a:r>
              <a:rPr lang="de-CH" dirty="0" smtClean="0"/>
              <a:t> </a:t>
            </a:r>
            <a:r>
              <a:rPr lang="de-CH" dirty="0" err="1" smtClean="0"/>
              <a:t>carrier</a:t>
            </a:r>
            <a:endParaRPr lang="de-CH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de-CH" dirty="0" err="1" smtClean="0"/>
              <a:t>Adds</a:t>
            </a:r>
            <a:r>
              <a:rPr lang="de-CH" dirty="0" smtClean="0"/>
              <a:t> Bio-P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CH" dirty="0" err="1" smtClean="0"/>
              <a:t>No</a:t>
            </a:r>
            <a:r>
              <a:rPr lang="de-CH" dirty="0" smtClean="0"/>
              <a:t> </a:t>
            </a:r>
            <a:r>
              <a:rPr lang="de-CH" dirty="0" err="1" smtClean="0"/>
              <a:t>clarifier</a:t>
            </a:r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539552" y="4869160"/>
            <a:ext cx="80648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IFAS is an Ideal upgrade to existing facilities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IFAS utilises less media than MBBR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Only one or two set(s) of screens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The vendors coming up with the media combining high protected surface  with good Oxygen transfer will be well positioned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588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The </a:t>
            </a:r>
            <a:r>
              <a:rPr lang="de-CH" dirty="0" err="1" smtClean="0"/>
              <a:t>competitors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how</a:t>
            </a:r>
            <a:r>
              <a:rPr lang="de-CH" dirty="0" smtClean="0"/>
              <a:t> </a:t>
            </a:r>
            <a:r>
              <a:rPr lang="de-CH" dirty="0" err="1" smtClean="0"/>
              <a:t>they</a:t>
            </a:r>
            <a:r>
              <a:rPr lang="de-CH" dirty="0" smtClean="0"/>
              <a:t> </a:t>
            </a:r>
            <a:r>
              <a:rPr lang="de-CH" dirty="0" err="1" smtClean="0"/>
              <a:t>compare</a:t>
            </a:r>
            <a:endParaRPr lang="de-CH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723730"/>
              </p:ext>
            </p:extLst>
          </p:nvPr>
        </p:nvGraphicFramePr>
        <p:xfrm>
          <a:off x="251520" y="1196752"/>
          <a:ext cx="8605835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080120"/>
                <a:gridCol w="1239943"/>
                <a:gridCol w="1229405"/>
                <a:gridCol w="1229405"/>
                <a:gridCol w="1229405"/>
                <a:gridCol w="1229405"/>
              </a:tblGrid>
              <a:tr h="640055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MBBR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IFAS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Activated Sludge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BAF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MBR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Aerobic</a:t>
                      </a:r>
                      <a:r>
                        <a:rPr lang="en-GB" baseline="0" noProof="0" dirty="0" smtClean="0"/>
                        <a:t> Granules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noProof="0" smtClean="0"/>
                        <a:t>Biomass type</a:t>
                      </a:r>
                      <a:endParaRPr lang="en-GB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noProof="0" dirty="0" smtClean="0"/>
                        <a:t>Fixed to suspended plastic</a:t>
                      </a:r>
                      <a:r>
                        <a:rPr lang="en-GB" sz="1050" baseline="0" noProof="0" dirty="0" smtClean="0"/>
                        <a:t> carriers</a:t>
                      </a:r>
                      <a:endParaRPr lang="en-GB" sz="105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noProof="0" dirty="0" smtClean="0"/>
                        <a:t>Fixed to suspended plastic</a:t>
                      </a:r>
                      <a:r>
                        <a:rPr lang="en-GB" sz="1050" baseline="0" noProof="0" dirty="0" smtClean="0"/>
                        <a:t> carriers</a:t>
                      </a:r>
                      <a:endParaRPr lang="en-GB" sz="1050" noProof="0" dirty="0" smtClean="0"/>
                    </a:p>
                    <a:p>
                      <a:pPr algn="ctr"/>
                      <a:r>
                        <a:rPr lang="en-GB" sz="1050" noProof="0" dirty="0" smtClean="0"/>
                        <a:t>Free Biomass</a:t>
                      </a:r>
                      <a:endParaRPr lang="en-GB" sz="105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noProof="0" dirty="0" smtClean="0"/>
                        <a:t>Free biomass in suspension</a:t>
                      </a:r>
                      <a:endParaRPr lang="en-GB" sz="105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noProof="0" dirty="0" smtClean="0"/>
                        <a:t>Fixed on Support media</a:t>
                      </a:r>
                      <a:endParaRPr lang="en-GB" sz="105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noProof="0" dirty="0" smtClean="0"/>
                        <a:t>Free biomass in suspension</a:t>
                      </a:r>
                    </a:p>
                    <a:p>
                      <a:pPr algn="ctr"/>
                      <a:endParaRPr lang="en-GB" sz="105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noProof="0" dirty="0" smtClean="0"/>
                        <a:t>Fixed on self made</a:t>
                      </a:r>
                      <a:r>
                        <a:rPr lang="en-GB" sz="1050" baseline="0" noProof="0" dirty="0" smtClean="0"/>
                        <a:t> support</a:t>
                      </a:r>
                      <a:endParaRPr lang="en-GB" sz="105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noProof="0" dirty="0" err="1" smtClean="0"/>
                        <a:t>Usefull</a:t>
                      </a:r>
                      <a:r>
                        <a:rPr lang="en-GB" sz="1400" noProof="0" dirty="0" smtClean="0"/>
                        <a:t> surface</a:t>
                      </a:r>
                    </a:p>
                    <a:p>
                      <a:r>
                        <a:rPr lang="en-GB" sz="1400" noProof="0" dirty="0" smtClean="0"/>
                        <a:t>m2/m3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500 -1500</a:t>
                      </a:r>
                      <a:endParaRPr lang="en-GB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500-1500/--</a:t>
                      </a:r>
                      <a:endParaRPr lang="en-GB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--</a:t>
                      </a:r>
                      <a:endParaRPr lang="en-GB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250-1200</a:t>
                      </a:r>
                      <a:endParaRPr lang="en-GB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--</a:t>
                      </a:r>
                      <a:endParaRPr lang="en-GB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2000-3000</a:t>
                      </a:r>
                      <a:endParaRPr lang="en-GB" sz="12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noProof="0" smtClean="0"/>
                        <a:t>Biomass speicalisation</a:t>
                      </a:r>
                      <a:endParaRPr lang="en-GB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Yes C; DN and N stages</a:t>
                      </a:r>
                      <a:endParaRPr lang="en-GB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Yes Nitrification on media, C- removal</a:t>
                      </a:r>
                      <a:r>
                        <a:rPr lang="en-GB" sz="1200" baseline="0" noProof="0" dirty="0" smtClean="0"/>
                        <a:t> in AS</a:t>
                      </a:r>
                      <a:endParaRPr lang="en-GB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No, Mixed Biomass</a:t>
                      </a:r>
                      <a:endParaRPr lang="en-GB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 smtClean="0"/>
                        <a:t>Yes C; DN and N stages</a:t>
                      </a:r>
                    </a:p>
                    <a:p>
                      <a:pPr algn="ctr"/>
                      <a:endParaRPr lang="en-GB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 smtClean="0"/>
                        <a:t>No, Mixed Biomass</a:t>
                      </a:r>
                    </a:p>
                    <a:p>
                      <a:pPr algn="ctr"/>
                      <a:endParaRPr lang="en-GB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noProof="0" dirty="0" smtClean="0"/>
                        <a:t>No, Mixed Biomass</a:t>
                      </a:r>
                    </a:p>
                    <a:p>
                      <a:pPr algn="ctr"/>
                      <a:endParaRPr lang="en-GB" sz="12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Solids Inlet sensibility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3-5</a:t>
                      </a:r>
                      <a:r>
                        <a:rPr lang="en-GB" sz="1400" baseline="0" noProof="0" dirty="0" smtClean="0"/>
                        <a:t>  mm</a:t>
                      </a:r>
                    </a:p>
                    <a:p>
                      <a:pPr algn="ctr"/>
                      <a:r>
                        <a:rPr lang="en-GB" sz="1400" baseline="0" noProof="0" dirty="0" smtClean="0"/>
                        <a:t>screening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3-5  mm</a:t>
                      </a:r>
                    </a:p>
                    <a:p>
                      <a:pPr algn="ctr"/>
                      <a:r>
                        <a:rPr lang="en-GB" sz="1400" noProof="0" dirty="0" smtClean="0"/>
                        <a:t>screening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3-5</a:t>
                      </a:r>
                      <a:r>
                        <a:rPr lang="en-GB" sz="1400" baseline="0" noProof="0" dirty="0" smtClean="0"/>
                        <a:t>  mm</a:t>
                      </a:r>
                    </a:p>
                    <a:p>
                      <a:pPr algn="ctr"/>
                      <a:r>
                        <a:rPr lang="en-GB" sz="1400" baseline="0" noProof="0" dirty="0" smtClean="0"/>
                        <a:t>screening</a:t>
                      </a:r>
                      <a:endParaRPr lang="en-GB" sz="14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Primary settling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1-3</a:t>
                      </a:r>
                      <a:r>
                        <a:rPr lang="en-GB" sz="1400" baseline="0" noProof="0" dirty="0" smtClean="0"/>
                        <a:t>  mm</a:t>
                      </a:r>
                    </a:p>
                    <a:p>
                      <a:pPr algn="ctr"/>
                      <a:r>
                        <a:rPr lang="en-GB" sz="1400" baseline="0" noProof="0" dirty="0" smtClean="0"/>
                        <a:t>screening</a:t>
                      </a:r>
                      <a:endParaRPr lang="en-GB" sz="14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3-5</a:t>
                      </a:r>
                      <a:r>
                        <a:rPr lang="en-GB" sz="1400" baseline="0" noProof="0" dirty="0" smtClean="0"/>
                        <a:t>  mm</a:t>
                      </a:r>
                    </a:p>
                    <a:p>
                      <a:pPr algn="ctr"/>
                      <a:r>
                        <a:rPr lang="en-GB" sz="1400" baseline="0" noProof="0" dirty="0" smtClean="0"/>
                        <a:t>screening</a:t>
                      </a:r>
                      <a:endParaRPr lang="en-GB" sz="1400" noProof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Outlet Sludge concentration</a:t>
                      </a:r>
                      <a:r>
                        <a:rPr lang="en-GB" sz="1400" baseline="0" noProof="0" dirty="0" smtClean="0"/>
                        <a:t> from reactor (g/l)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0.3 - 0.5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2-4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2-5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N/A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10-12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N/A</a:t>
                      </a:r>
                      <a:endParaRPr lang="en-GB" sz="14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Sludge separation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Clarifier or flotation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Clarifier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Clarifier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N/A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Membranes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N/A</a:t>
                      </a:r>
                      <a:endParaRPr lang="en-GB" sz="14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Volumetric loading kg BOD</a:t>
                      </a:r>
                      <a:r>
                        <a:rPr lang="en-GB" sz="1400" baseline="-25000" noProof="0" dirty="0" smtClean="0"/>
                        <a:t>5</a:t>
                      </a:r>
                      <a:r>
                        <a:rPr lang="en-GB" sz="1400" noProof="0" dirty="0" smtClean="0"/>
                        <a:t>/m</a:t>
                      </a:r>
                      <a:r>
                        <a:rPr lang="en-GB" sz="1400" baseline="30000" noProof="0" dirty="0" smtClean="0"/>
                        <a:t>3</a:t>
                      </a:r>
                      <a:r>
                        <a:rPr lang="en-GB" sz="1400" noProof="0" dirty="0" smtClean="0"/>
                        <a:t>/d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0.7-3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0.6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0.3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0.2</a:t>
                      </a:r>
                      <a:r>
                        <a:rPr lang="en-GB" sz="1400" baseline="0" noProof="0" dirty="0" smtClean="0"/>
                        <a:t> -2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0.5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smtClean="0"/>
                        <a:t>3</a:t>
                      </a:r>
                      <a:endParaRPr lang="en-GB" sz="1400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792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Conclusion</a:t>
            </a:r>
            <a:endParaRPr lang="de-CH" dirty="0"/>
          </a:p>
        </p:txBody>
      </p:sp>
      <p:sp>
        <p:nvSpPr>
          <p:cNvPr id="4" name="Textfeld 3"/>
          <p:cNvSpPr txBox="1"/>
          <p:nvPr/>
        </p:nvSpPr>
        <p:spPr>
          <a:xfrm>
            <a:off x="755576" y="1412776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800" dirty="0"/>
              <a:t>The MBBR and IFAS market are well behind the point of early </a:t>
            </a:r>
            <a:r>
              <a:rPr lang="en-US" sz="1800" dirty="0" smtClean="0"/>
              <a:t>adapters </a:t>
            </a:r>
            <a:r>
              <a:rPr lang="en-US" sz="1800" dirty="0"/>
              <a:t>and has become very </a:t>
            </a:r>
            <a:r>
              <a:rPr lang="en-US" sz="1800" dirty="0" smtClean="0"/>
              <a:t>competitive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Technology supplier are working at high speed on developing their second generation solution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Newer technologies like Aerobic Granules will push the market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/>
              <a:t>Having the right media with the good screening technology will still assure a sweet spot in extension of existing activated sludge plant to IFAS. 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1599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Content:</a:t>
            </a:r>
            <a:endParaRPr lang="en-GB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</a:p>
          <a:p>
            <a:r>
              <a:rPr lang="en-GB" dirty="0" smtClean="0"/>
              <a:t>Short history</a:t>
            </a:r>
          </a:p>
          <a:p>
            <a:r>
              <a:rPr lang="en-GB" dirty="0" smtClean="0"/>
              <a:t>The market situation seen from a technical point of view</a:t>
            </a:r>
          </a:p>
          <a:p>
            <a:r>
              <a:rPr lang="en-GB" dirty="0" smtClean="0"/>
              <a:t>Some hints on where the Technologies are going</a:t>
            </a:r>
          </a:p>
          <a:p>
            <a:r>
              <a:rPr lang="en-GB" dirty="0" smtClean="0"/>
              <a:t>Conclusion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Introduction</a:t>
            </a:r>
            <a:endParaRPr lang="en-GB" smtClean="0"/>
          </a:p>
        </p:txBody>
      </p:sp>
      <p:sp>
        <p:nvSpPr>
          <p:cNvPr id="836613" name="Rectangle 5"/>
          <p:cNvSpPr>
            <a:spLocks noGrp="1" noChangeArrowheads="1"/>
          </p:cNvSpPr>
          <p:nvPr>
            <p:ph idx="1"/>
          </p:nvPr>
        </p:nvSpPr>
        <p:spPr>
          <a:xfrm>
            <a:off x="358775" y="1421751"/>
            <a:ext cx="8605838" cy="4848225"/>
          </a:xfrm>
        </p:spPr>
        <p:txBody>
          <a:bodyPr/>
          <a:lstStyle/>
          <a:p>
            <a:pPr>
              <a:buFont typeface="Webdings" pitchFamily="18" charset="2"/>
              <a:buNone/>
              <a:defRPr/>
            </a:pPr>
            <a:r>
              <a:rPr lang="en-GB" dirty="0" smtClean="0"/>
              <a:t>Speaker:</a:t>
            </a:r>
          </a:p>
          <a:p>
            <a:pPr>
              <a:buFont typeface="Webdings" pitchFamily="18" charset="2"/>
              <a:buNone/>
              <a:defRPr/>
            </a:pPr>
            <a:r>
              <a:rPr lang="en-GB" dirty="0" smtClean="0"/>
              <a:t>Kim Sorensen CTO, WABAG Group</a:t>
            </a:r>
          </a:p>
          <a:p>
            <a:pPr marL="0" indent="0">
              <a:buNone/>
              <a:defRPr/>
            </a:pPr>
            <a:r>
              <a:rPr lang="en-GB" dirty="0" smtClean="0"/>
              <a:t>&gt; 25 year experience in the Water and Wastewater Industry and </a:t>
            </a:r>
          </a:p>
          <a:p>
            <a:pPr marL="0" indent="0">
              <a:buNone/>
              <a:defRPr/>
            </a:pPr>
            <a:r>
              <a:rPr lang="en-GB" dirty="0" smtClean="0"/>
              <a:t>&gt; 20 years experience as expert in Biofilm processes. (RBC, Trickling filters, BAF, MBBR, IFAS)</a:t>
            </a:r>
            <a:endParaRPr lang="en-GB" dirty="0"/>
          </a:p>
          <a:p>
            <a:pPr>
              <a:buFont typeface="Webdings" pitchFamily="18" charset="2"/>
              <a:buNone/>
              <a:defRPr/>
            </a:pPr>
            <a:endParaRPr lang="en-GB" dirty="0" smtClean="0"/>
          </a:p>
          <a:p>
            <a:pPr>
              <a:buFont typeface="Webdings" pitchFamily="18" charset="2"/>
              <a:buNone/>
              <a:defRPr/>
            </a:pPr>
            <a:r>
              <a:rPr lang="en-GB" dirty="0" smtClean="0"/>
              <a:t>WABAG Water Technology</a:t>
            </a:r>
          </a:p>
          <a:p>
            <a:pPr marL="363538" lvl="2" indent="-360363" eaLnBrk="1" hangingPunct="1">
              <a:defRPr/>
            </a:pPr>
            <a:r>
              <a:rPr lang="en-GB" sz="1200" dirty="0" smtClean="0"/>
              <a:t>Systems for wastewater and water treatment</a:t>
            </a:r>
          </a:p>
          <a:p>
            <a:pPr marL="363538" lvl="2" indent="-363538" eaLnBrk="1" hangingPunct="1">
              <a:defRPr/>
            </a:pPr>
            <a:r>
              <a:rPr lang="en-GB" sz="1200" dirty="0" smtClean="0"/>
              <a:t>Technologies based on internal R+D</a:t>
            </a:r>
          </a:p>
          <a:p>
            <a:pPr marL="363538" lvl="2" indent="-363538" eaLnBrk="1" hangingPunct="1">
              <a:buFont typeface="Webdings" pitchFamily="18" charset="2"/>
              <a:buNone/>
              <a:defRPr/>
            </a:pPr>
            <a:r>
              <a:rPr lang="en-GB" sz="1200" dirty="0" smtClean="0">
                <a:solidFill>
                  <a:schemeClr val="tx1"/>
                </a:solidFill>
              </a:rPr>
              <a:t>	</a:t>
            </a:r>
            <a:r>
              <a:rPr lang="en-GB" sz="1600" dirty="0" smtClean="0">
                <a:solidFill>
                  <a:schemeClr val="tx1"/>
                </a:solidFill>
              </a:rPr>
              <a:t>Wastewater</a:t>
            </a:r>
          </a:p>
          <a:p>
            <a:pPr marL="803275" lvl="3" indent="-342900" eaLnBrk="1" hangingPunct="1">
              <a:defRPr/>
            </a:pPr>
            <a:r>
              <a:rPr lang="en-GB" sz="1100" dirty="0" smtClean="0"/>
              <a:t>Filtration technology (water + wastewater)</a:t>
            </a:r>
          </a:p>
          <a:p>
            <a:pPr marL="803275" lvl="3" indent="-342900" eaLnBrk="1" hangingPunct="1">
              <a:defRPr/>
            </a:pPr>
            <a:r>
              <a:rPr lang="en-GB" sz="1100" dirty="0" err="1" smtClean="0"/>
              <a:t>Biofiltration</a:t>
            </a:r>
            <a:r>
              <a:rPr lang="en-GB" sz="1100" dirty="0" smtClean="0"/>
              <a:t>: BIOPUR</a:t>
            </a:r>
          </a:p>
          <a:p>
            <a:pPr marL="803275" lvl="3" indent="-342900" eaLnBrk="1" hangingPunct="1">
              <a:defRPr/>
            </a:pPr>
            <a:r>
              <a:rPr lang="en-GB" sz="1100" dirty="0" smtClean="0"/>
              <a:t>Fluidized bed / moving bed: FLUOPUR</a:t>
            </a:r>
          </a:p>
          <a:p>
            <a:pPr marL="361950" lvl="2" indent="-361950" eaLnBrk="1" hangingPunct="1">
              <a:defRPr/>
            </a:pPr>
            <a:r>
              <a:rPr lang="en-GB" sz="1200" dirty="0" smtClean="0"/>
              <a:t>Further technologies</a:t>
            </a:r>
          </a:p>
          <a:p>
            <a:pPr marL="361950" lvl="2" indent="-361950" eaLnBrk="1" hangingPunct="1">
              <a:buFont typeface="Webdings" pitchFamily="18" charset="2"/>
              <a:buNone/>
              <a:defRPr/>
            </a:pPr>
            <a:r>
              <a:rPr lang="en-GB" sz="1600" dirty="0" smtClean="0">
                <a:solidFill>
                  <a:schemeClr val="tx1"/>
                </a:solidFill>
              </a:rPr>
              <a:t>	Wastewater:</a:t>
            </a:r>
          </a:p>
          <a:p>
            <a:pPr marL="361950" lvl="2" indent="-361950" eaLnBrk="1" hangingPunct="1">
              <a:buFont typeface="Webdings" pitchFamily="18" charset="2"/>
              <a:buNone/>
              <a:defRPr/>
            </a:pPr>
            <a:r>
              <a:rPr lang="en-GB" sz="1200" dirty="0" smtClean="0">
                <a:solidFill>
                  <a:schemeClr val="tx1"/>
                </a:solidFill>
              </a:rPr>
              <a:t>	</a:t>
            </a:r>
            <a:r>
              <a:rPr lang="en-GB" sz="1100" dirty="0" smtClean="0">
                <a:solidFill>
                  <a:schemeClr val="tx1"/>
                </a:solidFill>
              </a:rPr>
              <a:t>SBR, MBR, sludge treatment, etc.</a:t>
            </a:r>
          </a:p>
          <a:p>
            <a:pPr marL="363538" lvl="2" indent="-363538" eaLnBrk="1" hangingPunct="1">
              <a:defRPr/>
            </a:pPr>
            <a:r>
              <a:rPr lang="en-GB" sz="1200" dirty="0" smtClean="0"/>
              <a:t>Organisation</a:t>
            </a:r>
          </a:p>
          <a:p>
            <a:pPr marL="803275" lvl="3" indent="-342900" eaLnBrk="1" hangingPunct="1">
              <a:defRPr/>
            </a:pPr>
            <a:r>
              <a:rPr lang="en-GB" sz="1100" dirty="0" smtClean="0"/>
              <a:t>Switzerland/Winterthur: 45 employees</a:t>
            </a:r>
          </a:p>
          <a:p>
            <a:pPr marL="803275" lvl="3" indent="-342900" eaLnBrk="1" hangingPunct="1">
              <a:defRPr/>
            </a:pPr>
            <a:r>
              <a:rPr lang="en-GB" sz="1100" dirty="0" smtClean="0"/>
              <a:t>WABAG Group: ca.1500 employees in 20 countries</a:t>
            </a:r>
          </a:p>
          <a:p>
            <a:pPr lvl="2" eaLnBrk="1" hangingPunct="1">
              <a:buFont typeface="Webdings" pitchFamily="18" charset="2"/>
              <a:buNone/>
              <a:defRPr/>
            </a:pPr>
            <a:endParaRPr lang="en-GB" sz="1200" dirty="0" smtClean="0"/>
          </a:p>
        </p:txBody>
      </p:sp>
      <p:sp>
        <p:nvSpPr>
          <p:cNvPr id="512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856413" y="6416675"/>
            <a:ext cx="2133600" cy="17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BD3D43-2ED8-4451-922C-078833C2FF98}" type="slidenum">
              <a:rPr lang="de-CH" b="0" smtClean="0"/>
              <a:pPr eaLnBrk="1" hangingPunct="1"/>
              <a:t>3</a:t>
            </a:fld>
            <a:endParaRPr lang="de-CH" b="0" smtClean="0"/>
          </a:p>
        </p:txBody>
      </p:sp>
    </p:spTree>
    <p:extLst>
      <p:ext uri="{BB962C8B-B14F-4D97-AF65-F5344CB8AC3E}">
        <p14:creationId xmlns:p14="http://schemas.microsoft.com/office/powerpoint/2010/main" val="229159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history of MBBR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8775" y="1628775"/>
            <a:ext cx="2917081" cy="360065"/>
          </a:xfrm>
        </p:spPr>
        <p:txBody>
          <a:bodyPr/>
          <a:lstStyle/>
          <a:p>
            <a:pPr marL="0" indent="0">
              <a:buNone/>
            </a:pPr>
            <a:r>
              <a:rPr lang="en-GB" smtClean="0"/>
              <a:t>It all started out like this:</a:t>
            </a:r>
          </a:p>
          <a:p>
            <a:endParaRPr lang="en-GB"/>
          </a:p>
        </p:txBody>
      </p:sp>
      <p:pic>
        <p:nvPicPr>
          <p:cNvPr id="1026" name="Picture 2" descr="C:\Users\SoerenKi\Desktop\P10508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00758"/>
            <a:ext cx="3854093" cy="248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213001"/>
            <a:ext cx="3998375" cy="265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4572000" y="2852936"/>
            <a:ext cx="3816424" cy="36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3200" rIns="0" bIns="9000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 sz="16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14375" indent="-268288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Arial" charset="0"/>
              <a:buChar char="−"/>
              <a:defRPr sz="1500">
                <a:solidFill>
                  <a:srgbClr val="333333"/>
                </a:solidFill>
                <a:latin typeface="+mn-lt"/>
              </a:defRPr>
            </a:lvl2pPr>
            <a:lvl3pPr marL="1162050" indent="-268288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Arial" charset="0"/>
              <a:buChar char="−"/>
              <a:defRPr sz="1400">
                <a:solidFill>
                  <a:srgbClr val="333333"/>
                </a:solidFill>
                <a:latin typeface="+mn-lt"/>
              </a:defRPr>
            </a:lvl3pPr>
            <a:lvl4pPr marL="1619250" indent="-277813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Arial" charset="0"/>
              <a:buChar char="−"/>
              <a:defRPr sz="1200">
                <a:solidFill>
                  <a:srgbClr val="333333"/>
                </a:solidFill>
                <a:latin typeface="+mn-lt"/>
              </a:defRPr>
            </a:lvl4pPr>
            <a:lvl5pPr marL="2066925" indent="-268288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Arial" charset="0"/>
              <a:buChar char="−"/>
              <a:defRPr sz="1200">
                <a:solidFill>
                  <a:srgbClr val="333333"/>
                </a:solidFill>
                <a:latin typeface="+mn-lt"/>
              </a:defRPr>
            </a:lvl5pPr>
            <a:lvl6pPr marL="2524125" indent="-268288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Arial" charset="0"/>
              <a:buChar char="−"/>
              <a:defRPr sz="1200">
                <a:solidFill>
                  <a:srgbClr val="333333"/>
                </a:solidFill>
                <a:latin typeface="+mn-lt"/>
              </a:defRPr>
            </a:lvl6pPr>
            <a:lvl7pPr marL="2981325" indent="-268288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Arial" charset="0"/>
              <a:buChar char="−"/>
              <a:defRPr sz="1200">
                <a:solidFill>
                  <a:srgbClr val="333333"/>
                </a:solidFill>
                <a:latin typeface="+mn-lt"/>
              </a:defRPr>
            </a:lvl7pPr>
            <a:lvl8pPr marL="3438525" indent="-268288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Arial" charset="0"/>
              <a:buChar char="−"/>
              <a:defRPr sz="1200">
                <a:solidFill>
                  <a:srgbClr val="333333"/>
                </a:solidFill>
                <a:latin typeface="+mn-lt"/>
              </a:defRPr>
            </a:lvl8pPr>
            <a:lvl9pPr marL="3895725" indent="-268288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Arial" charset="0"/>
              <a:buChar char="−"/>
              <a:defRPr sz="1200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kern="0" smtClean="0"/>
              <a:t>Oh well,  it was quite inspired from this</a:t>
            </a:r>
          </a:p>
          <a:p>
            <a:pPr marL="0" indent="0">
              <a:buNone/>
            </a:pPr>
            <a:endParaRPr lang="en-GB" kern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4571999" y="5949280"/>
            <a:ext cx="3816424" cy="36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3200" rIns="0" bIns="90000" numCol="1" anchor="t" anchorCtr="0" compatLnSpc="1">
            <a:prstTxWarp prst="textNoShape">
              <a:avLst/>
            </a:prstTxWarp>
          </a:bodyPr>
          <a:lstStyle>
            <a:lvl1pPr marL="2667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Char char="•"/>
              <a:defRPr sz="16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14375" indent="-268288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Arial" charset="0"/>
              <a:buChar char="−"/>
              <a:defRPr sz="1500">
                <a:solidFill>
                  <a:srgbClr val="333333"/>
                </a:solidFill>
                <a:latin typeface="+mn-lt"/>
              </a:defRPr>
            </a:lvl2pPr>
            <a:lvl3pPr marL="1162050" indent="-268288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Arial" charset="0"/>
              <a:buChar char="−"/>
              <a:defRPr sz="1400">
                <a:solidFill>
                  <a:srgbClr val="333333"/>
                </a:solidFill>
                <a:latin typeface="+mn-lt"/>
              </a:defRPr>
            </a:lvl3pPr>
            <a:lvl4pPr marL="1619250" indent="-277813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Arial" charset="0"/>
              <a:buChar char="−"/>
              <a:defRPr sz="1200">
                <a:solidFill>
                  <a:srgbClr val="333333"/>
                </a:solidFill>
                <a:latin typeface="+mn-lt"/>
              </a:defRPr>
            </a:lvl4pPr>
            <a:lvl5pPr marL="2066925" indent="-268288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Arial" charset="0"/>
              <a:buChar char="−"/>
              <a:defRPr sz="1200">
                <a:solidFill>
                  <a:srgbClr val="333333"/>
                </a:solidFill>
                <a:latin typeface="+mn-lt"/>
              </a:defRPr>
            </a:lvl5pPr>
            <a:lvl6pPr marL="2524125" indent="-268288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Arial" charset="0"/>
              <a:buChar char="−"/>
              <a:defRPr sz="1200">
                <a:solidFill>
                  <a:srgbClr val="333333"/>
                </a:solidFill>
                <a:latin typeface="+mn-lt"/>
              </a:defRPr>
            </a:lvl6pPr>
            <a:lvl7pPr marL="2981325" indent="-268288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Arial" charset="0"/>
              <a:buChar char="−"/>
              <a:defRPr sz="1200">
                <a:solidFill>
                  <a:srgbClr val="333333"/>
                </a:solidFill>
                <a:latin typeface="+mn-lt"/>
              </a:defRPr>
            </a:lvl7pPr>
            <a:lvl8pPr marL="3438525" indent="-268288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Arial" charset="0"/>
              <a:buChar char="−"/>
              <a:defRPr sz="1200">
                <a:solidFill>
                  <a:srgbClr val="333333"/>
                </a:solidFill>
                <a:latin typeface="+mn-lt"/>
              </a:defRPr>
            </a:lvl8pPr>
            <a:lvl9pPr marL="3895725" indent="-268288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Arial" charset="0"/>
              <a:buChar char="−"/>
              <a:defRPr sz="1200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200" kern="0" dirty="0" err="1" smtClean="0"/>
              <a:t>Linpor</a:t>
            </a:r>
            <a:r>
              <a:rPr lang="en-GB" sz="1200" kern="0" dirty="0" smtClean="0"/>
              <a:t> media First reference 1987 in IFAS Configuration</a:t>
            </a:r>
          </a:p>
          <a:p>
            <a:pPr marL="0" indent="0">
              <a:buNone/>
            </a:pPr>
            <a:endParaRPr lang="en-GB" kern="0" dirty="0"/>
          </a:p>
        </p:txBody>
      </p:sp>
      <p:sp>
        <p:nvSpPr>
          <p:cNvPr id="4" name="Textfeld 3"/>
          <p:cNvSpPr txBox="1"/>
          <p:nvPr/>
        </p:nvSpPr>
        <p:spPr>
          <a:xfrm>
            <a:off x="611560" y="472514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smtClean="0"/>
              <a:t>Model  photo: Garden hose, cut to peaces by the son of Prof. Ødegaard Christmas 1987</a:t>
            </a:r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21409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9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History of MBBR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268761"/>
            <a:ext cx="3456384" cy="310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4267200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36912"/>
            <a:ext cx="3036071" cy="367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022806" y="1266805"/>
            <a:ext cx="3549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Kaldnes</a:t>
            </a:r>
            <a:r>
              <a:rPr lang="en-GB" dirty="0" smtClean="0"/>
              <a:t> K1 MBBR carrier as patented  by</a:t>
            </a:r>
          </a:p>
          <a:p>
            <a:r>
              <a:rPr lang="en-GB" dirty="0" err="1" smtClean="0"/>
              <a:t>Ødegaard</a:t>
            </a:r>
            <a:r>
              <a:rPr lang="en-GB" dirty="0" smtClean="0"/>
              <a:t> et al. 1991 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6372200" y="1916832"/>
            <a:ext cx="2359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Well defined geometry and </a:t>
            </a:r>
          </a:p>
          <a:p>
            <a:r>
              <a:rPr lang="en-GB" dirty="0" smtClean="0"/>
              <a:t>specific gravity </a:t>
            </a:r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>
            <a:off x="2511650" y="5733256"/>
            <a:ext cx="2680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Inner protected surface that still</a:t>
            </a:r>
          </a:p>
          <a:p>
            <a:r>
              <a:rPr lang="en-GB" dirty="0" smtClean="0"/>
              <a:t>allows for water flowing trough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04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did </a:t>
            </a:r>
            <a:r>
              <a:rPr lang="en-GB" dirty="0" err="1" smtClean="0"/>
              <a:t>Kaldnes</a:t>
            </a:r>
            <a:r>
              <a:rPr lang="en-GB" dirty="0" smtClean="0"/>
              <a:t> get the reference Position they have 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Veolia </a:t>
            </a:r>
            <a:r>
              <a:rPr lang="en-GB" dirty="0" err="1" smtClean="0"/>
              <a:t>AnoxKalnes</a:t>
            </a:r>
            <a:r>
              <a:rPr lang="en-GB" dirty="0" smtClean="0"/>
              <a:t> – More than 500 References world wide</a:t>
            </a:r>
          </a:p>
          <a:p>
            <a:r>
              <a:rPr lang="en-GB" dirty="0" err="1" smtClean="0"/>
              <a:t>Linpor</a:t>
            </a:r>
            <a:r>
              <a:rPr lang="en-GB" dirty="0" smtClean="0"/>
              <a:t> 50 references world wide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290" y="2262620"/>
            <a:ext cx="5472608" cy="410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25144"/>
            <a:ext cx="19335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380312" y="2348880"/>
            <a:ext cx="145103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CH" dirty="0" smtClean="0"/>
              <a:t>1% </a:t>
            </a:r>
            <a:r>
              <a:rPr lang="de-CH" dirty="0" err="1" smtClean="0"/>
              <a:t>Plastic</a:t>
            </a:r>
            <a:endParaRPr lang="de-CH" dirty="0" smtClean="0"/>
          </a:p>
          <a:p>
            <a:r>
              <a:rPr lang="de-CH" dirty="0" smtClean="0"/>
              <a:t>99% </a:t>
            </a:r>
            <a:r>
              <a:rPr lang="de-CH" dirty="0" err="1" smtClean="0"/>
              <a:t>Know</a:t>
            </a:r>
            <a:r>
              <a:rPr lang="de-CH" dirty="0" smtClean="0"/>
              <a:t> </a:t>
            </a:r>
            <a:r>
              <a:rPr lang="de-CH" dirty="0" err="1" smtClean="0"/>
              <a:t>How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8797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But they are not alone any more</a:t>
            </a:r>
            <a:endParaRPr lang="en-GB"/>
          </a:p>
        </p:txBody>
      </p:sp>
      <p:grpSp>
        <p:nvGrpSpPr>
          <p:cNvPr id="5" name="Gruppieren 4"/>
          <p:cNvGrpSpPr/>
          <p:nvPr/>
        </p:nvGrpSpPr>
        <p:grpSpPr>
          <a:xfrm>
            <a:off x="136491" y="1227829"/>
            <a:ext cx="7307801" cy="1447800"/>
            <a:chOff x="323528" y="1628800"/>
            <a:chExt cx="7307801" cy="144780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628800"/>
              <a:ext cx="1905000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feld 3"/>
            <p:cNvSpPr txBox="1"/>
            <p:nvPr/>
          </p:nvSpPr>
          <p:spPr>
            <a:xfrm>
              <a:off x="2339752" y="1656306"/>
              <a:ext cx="52915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mtClean="0"/>
                <a:t>AC 450 from Hydroxyl / Aqua Point / IDI Meteor / Headworks Bio</a:t>
              </a:r>
              <a:endParaRPr lang="en-GB"/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640547" y="1698555"/>
            <a:ext cx="4474201" cy="1457325"/>
            <a:chOff x="827584" y="2099526"/>
            <a:chExt cx="4474201" cy="1457325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099526"/>
              <a:ext cx="1905000" cy="145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feld 7"/>
            <p:cNvSpPr txBox="1"/>
            <p:nvPr/>
          </p:nvSpPr>
          <p:spPr>
            <a:xfrm>
              <a:off x="2856885" y="2099526"/>
              <a:ext cx="2444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mtClean="0"/>
                <a:t>AC 920 from Headworks Bio</a:t>
              </a:r>
              <a:endParaRPr lang="en-GB"/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1288619" y="2081054"/>
            <a:ext cx="5653134" cy="1457325"/>
            <a:chOff x="1475656" y="2482025"/>
            <a:chExt cx="5653134" cy="1457325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2482025"/>
              <a:ext cx="2194174" cy="145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feld 10"/>
            <p:cNvSpPr txBox="1"/>
            <p:nvPr/>
          </p:nvSpPr>
          <p:spPr>
            <a:xfrm>
              <a:off x="3669830" y="2521741"/>
              <a:ext cx="3458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mtClean="0"/>
                <a:t>AGAR from Aqwise / World Water Works </a:t>
              </a:r>
              <a:endParaRPr lang="en-GB"/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2239433" y="2515134"/>
            <a:ext cx="3495120" cy="1494068"/>
            <a:chOff x="2426470" y="2916105"/>
            <a:chExt cx="3495120" cy="1494068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470" y="2916105"/>
              <a:ext cx="1711796" cy="1494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feld 12"/>
            <p:cNvSpPr txBox="1"/>
            <p:nvPr/>
          </p:nvSpPr>
          <p:spPr>
            <a:xfrm>
              <a:off x="4186884" y="2968137"/>
              <a:ext cx="17347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mtClean="0"/>
                <a:t>BWT from Biowater</a:t>
              </a:r>
              <a:endParaRPr lang="en-GB"/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3035258" y="2963604"/>
            <a:ext cx="3672037" cy="1515516"/>
            <a:chOff x="3035258" y="2963604"/>
            <a:chExt cx="3672037" cy="1515516"/>
          </a:xfrm>
        </p:grpSpPr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5258" y="2963604"/>
              <a:ext cx="1831942" cy="1515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feld 17"/>
            <p:cNvSpPr txBox="1"/>
            <p:nvPr/>
          </p:nvSpPr>
          <p:spPr>
            <a:xfrm>
              <a:off x="4901993" y="2988891"/>
              <a:ext cx="18053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mtClean="0"/>
                <a:t>Floobed from Ovivo</a:t>
              </a:r>
              <a:endParaRPr lang="en-GB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3599232" y="3342142"/>
            <a:ext cx="3987409" cy="1515516"/>
            <a:chOff x="3599232" y="3342142"/>
            <a:chExt cx="3987409" cy="1515516"/>
          </a:xfrm>
        </p:grpSpPr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9232" y="3342142"/>
              <a:ext cx="1515516" cy="1515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feld 20"/>
            <p:cNvSpPr txBox="1"/>
            <p:nvPr/>
          </p:nvSpPr>
          <p:spPr>
            <a:xfrm>
              <a:off x="5212273" y="3538379"/>
              <a:ext cx="23743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mtClean="0"/>
                <a:t>Biofas from bioprocessH2O</a:t>
              </a:r>
              <a:endParaRPr lang="en-GB"/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3999847" y="3846156"/>
            <a:ext cx="4484611" cy="1512807"/>
            <a:chOff x="3999847" y="3846156"/>
            <a:chExt cx="4484611" cy="1512807"/>
          </a:xfrm>
        </p:grpSpPr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9847" y="3846156"/>
              <a:ext cx="2048483" cy="1512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feld 23"/>
            <p:cNvSpPr txBox="1"/>
            <p:nvPr/>
          </p:nvSpPr>
          <p:spPr>
            <a:xfrm>
              <a:off x="6059050" y="3846156"/>
              <a:ext cx="2425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mtClean="0"/>
                <a:t>Mutag Biochip from </a:t>
              </a:r>
            </a:p>
            <a:p>
              <a:r>
                <a:rPr lang="en-GB" smtClean="0"/>
                <a:t>Multi Umwelttechnologie AG</a:t>
              </a:r>
              <a:endParaRPr lang="en-GB"/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5095477" y="4369376"/>
            <a:ext cx="3786323" cy="1512646"/>
            <a:chOff x="5095477" y="4369376"/>
            <a:chExt cx="3786323" cy="1512646"/>
          </a:xfrm>
        </p:grpSpPr>
        <p:pic>
          <p:nvPicPr>
            <p:cNvPr id="4107" name="Picture 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5477" y="4369376"/>
              <a:ext cx="1278151" cy="1512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feld 26"/>
            <p:cNvSpPr txBox="1"/>
            <p:nvPr/>
          </p:nvSpPr>
          <p:spPr>
            <a:xfrm>
              <a:off x="6516216" y="4454775"/>
              <a:ext cx="23655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mtClean="0"/>
                <a:t>Fluopur from </a:t>
              </a:r>
            </a:p>
            <a:p>
              <a:r>
                <a:rPr lang="en-GB" smtClean="0"/>
                <a:t>WABAG Wassertechnik AG</a:t>
              </a: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6828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reality it is even worse  !!!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268760"/>
            <a:ext cx="7567171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89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How to stay in the race ?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8775" y="1386363"/>
            <a:ext cx="8605838" cy="5333048"/>
          </a:xfrm>
        </p:spPr>
        <p:txBody>
          <a:bodyPr/>
          <a:lstStyle/>
          <a:p>
            <a:r>
              <a:rPr lang="en-GB" dirty="0" smtClean="0"/>
              <a:t>Continue the development of the Technology:</a:t>
            </a:r>
          </a:p>
          <a:p>
            <a:pPr lvl="1"/>
            <a:r>
              <a:rPr lang="en-GB" dirty="0" smtClean="0"/>
              <a:t>New Media types with:</a:t>
            </a:r>
          </a:p>
          <a:p>
            <a:pPr lvl="2"/>
            <a:r>
              <a:rPr lang="en-GB" dirty="0" smtClean="0"/>
              <a:t>Higher protected/active surface</a:t>
            </a:r>
          </a:p>
          <a:p>
            <a:pPr lvl="2"/>
            <a:r>
              <a:rPr lang="en-GB" dirty="0" smtClean="0"/>
              <a:t>Better Oxygen transfer / Aeration efficiency</a:t>
            </a:r>
          </a:p>
          <a:p>
            <a:pPr lvl="2"/>
            <a:r>
              <a:rPr lang="en-GB" dirty="0" smtClean="0"/>
              <a:t>Catalytic behaviour?</a:t>
            </a:r>
          </a:p>
          <a:p>
            <a:pPr lvl="1"/>
            <a:r>
              <a:rPr lang="en-GB" dirty="0" smtClean="0"/>
              <a:t>Better screen design to avoid screen clogging and minimise Head losses</a:t>
            </a:r>
          </a:p>
          <a:p>
            <a:pPr lvl="1"/>
            <a:r>
              <a:rPr lang="en-GB" dirty="0" smtClean="0"/>
              <a:t>Media Washer to control the biomass</a:t>
            </a:r>
          </a:p>
          <a:p>
            <a:r>
              <a:rPr lang="en-GB" dirty="0" smtClean="0"/>
              <a:t>Extend the potential market with new process combinations</a:t>
            </a:r>
          </a:p>
          <a:p>
            <a:pPr lvl="1"/>
            <a:r>
              <a:rPr lang="en-GB" dirty="0" smtClean="0"/>
              <a:t>Low Oxygen MBBR-C for Carbon absorption</a:t>
            </a:r>
          </a:p>
          <a:p>
            <a:pPr lvl="1"/>
            <a:r>
              <a:rPr lang="en-GB" dirty="0" smtClean="0"/>
              <a:t>Anaerobic MBBR to allow higher influent TSS were UASB has difficulties</a:t>
            </a:r>
          </a:p>
          <a:p>
            <a:pPr lvl="1"/>
            <a:r>
              <a:rPr lang="en-GB" dirty="0" smtClean="0"/>
              <a:t>Very compact solutions by using low footprint TSS-removal like:</a:t>
            </a:r>
          </a:p>
          <a:p>
            <a:pPr lvl="2"/>
            <a:r>
              <a:rPr lang="en-GB" dirty="0" err="1" smtClean="0"/>
              <a:t>Actiflo</a:t>
            </a:r>
            <a:r>
              <a:rPr lang="en-GB" dirty="0" smtClean="0"/>
              <a:t> and other high rate </a:t>
            </a:r>
            <a:r>
              <a:rPr lang="en-GB" dirty="0" err="1" smtClean="0"/>
              <a:t>lammella</a:t>
            </a:r>
            <a:r>
              <a:rPr lang="en-GB" dirty="0" smtClean="0"/>
              <a:t> settlers</a:t>
            </a:r>
          </a:p>
          <a:p>
            <a:pPr lvl="2"/>
            <a:r>
              <a:rPr lang="en-GB" dirty="0" smtClean="0"/>
              <a:t>UF-membranes</a:t>
            </a:r>
          </a:p>
          <a:p>
            <a:pPr lvl="1"/>
            <a:r>
              <a:rPr lang="en-GB" dirty="0" smtClean="0"/>
              <a:t>Bio-P in MBBR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57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BAG_Standardfolie landscape image 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rgbClr val="333333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WABAG_Standardfolie landscape image E</Template>
  <TotalTime>0</TotalTime>
  <Words>727</Words>
  <Application>Microsoft Office PowerPoint</Application>
  <PresentationFormat>Bildschirmpräsentation (4:3)</PresentationFormat>
  <Paragraphs>165</Paragraphs>
  <Slides>13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WABAG_Standardfolie landscape image E</vt:lpstr>
      <vt:lpstr>PowerPoint-Präsentation</vt:lpstr>
      <vt:lpstr>Content:</vt:lpstr>
      <vt:lpstr>Introduction</vt:lpstr>
      <vt:lpstr>The history of MBBR</vt:lpstr>
      <vt:lpstr>The History of MBBR</vt:lpstr>
      <vt:lpstr>Why did Kaldnes get the reference Position they have ?</vt:lpstr>
      <vt:lpstr>But they are not alone any more</vt:lpstr>
      <vt:lpstr>In reality it is even worse  !!!</vt:lpstr>
      <vt:lpstr>How to stay in the race ?</vt:lpstr>
      <vt:lpstr>How to stay in the race</vt:lpstr>
      <vt:lpstr>Does the future look bright for MBBR and IFAS ?</vt:lpstr>
      <vt:lpstr>The competitors and how they compare</vt:lpstr>
      <vt:lpstr>Conclusion</vt:lpstr>
    </vt:vector>
  </TitlesOfParts>
  <Company>WABAG Wassertechnik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Kim Soerensen</dc:creator>
  <cp:lastModifiedBy>Kim Soerensen</cp:lastModifiedBy>
  <cp:revision>38</cp:revision>
  <dcterms:created xsi:type="dcterms:W3CDTF">2013-06-24T07:45:09Z</dcterms:created>
  <dcterms:modified xsi:type="dcterms:W3CDTF">2013-11-27T10:07:00Z</dcterms:modified>
  <cp:category>Folien;englisch</cp:category>
</cp:coreProperties>
</file>