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299" autoAdjust="0"/>
  </p:normalViewPr>
  <p:slideViewPr>
    <p:cSldViewPr snapToGrid="0">
      <p:cViewPr varScale="1">
        <p:scale>
          <a:sx n="61" d="100"/>
          <a:sy n="61" d="100"/>
        </p:scale>
        <p:origin x="102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Q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B9FDC0A-E5AC-4D8C-B623-A2E301C748C1}" type="datetimeFigureOut">
              <a:rPr lang="ar-QA" smtClean="0"/>
              <a:t>11/06/1438</a:t>
            </a:fld>
            <a:endParaRPr lang="ar-Q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Q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13C8EF0-F68E-4FF1-84C0-081B6A894E7E}" type="slidenum">
              <a:rPr lang="ar-QA" smtClean="0"/>
              <a:t>‹#›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3718190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7E87EC2E-8852-46E8-9236-DFFF22D06829}" type="datetimeFigureOut">
              <a:rPr lang="ar-QA" smtClean="0"/>
              <a:t>11/06/1438</a:t>
            </a:fld>
            <a:endParaRPr lang="ar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0ED7FAE-1579-4D72-BF62-C7A1A3DFC286}" type="slidenum">
              <a:rPr lang="ar-QA" smtClean="0"/>
              <a:t>‹#›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170249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Q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7FAE-1579-4D72-BF62-C7A1A3DFC286}" type="slidenum">
              <a:rPr lang="ar-QA" smtClean="0"/>
              <a:t>1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3173309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D7FAE-1579-4D72-BF62-C7A1A3DFC286}" type="slidenum">
              <a:rPr lang="ar-QA" smtClean="0"/>
              <a:t>4</a:t>
            </a:fld>
            <a:endParaRPr lang="ar-QA"/>
          </a:p>
        </p:txBody>
      </p:sp>
    </p:spTree>
    <p:extLst>
      <p:ext uri="{BB962C8B-B14F-4D97-AF65-F5344CB8AC3E}">
        <p14:creationId xmlns:p14="http://schemas.microsoft.com/office/powerpoint/2010/main" val="84754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media1.mp3"/><Relationship Id="rId7" Type="http://schemas.openxmlformats.org/officeDocument/2006/relationships/image" Target="../media/image4.gif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audio" Target="../media/audio1.wav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audio" Target="../media/audio2.wav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12" Type="http://schemas.openxmlformats.org/officeDocument/2006/relationships/audio" Target="../media/audio4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9.jpg"/><Relationship Id="rId11" Type="http://schemas.openxmlformats.org/officeDocument/2006/relationships/image" Target="../media/image13.jpg"/><Relationship Id="rId5" Type="http://schemas.openxmlformats.org/officeDocument/2006/relationships/image" Target="../media/image20.jpg"/><Relationship Id="rId10" Type="http://schemas.openxmlformats.org/officeDocument/2006/relationships/image" Target="../media/image24.jpg"/><Relationship Id="rId4" Type="http://schemas.openxmlformats.org/officeDocument/2006/relationships/audio" Target="../media/audio4.wav"/><Relationship Id="rId9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audio" Target="../media/audio5.wav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11" y="7260"/>
            <a:ext cx="12157589" cy="68507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471" y="0"/>
            <a:ext cx="5257310" cy="685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341681">
            <a:off x="1652632" y="3417435"/>
            <a:ext cx="5566229" cy="166323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769720">
            <a:off x="4842213" y="483881"/>
            <a:ext cx="7005697" cy="1663231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950595"/>
              </p:ext>
            </p:extLst>
          </p:nvPr>
        </p:nvGraphicFramePr>
        <p:xfrm>
          <a:off x="4893171" y="2217395"/>
          <a:ext cx="6612758" cy="186588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6612758">
                  <a:extLst>
                    <a:ext uri="{9D8B030D-6E8A-4147-A177-3AD203B41FA5}">
                      <a16:colId xmlns:a16="http://schemas.microsoft.com/office/drawing/2014/main" val="1129361885"/>
                    </a:ext>
                  </a:extLst>
                </a:gridCol>
              </a:tblGrid>
              <a:tr h="1865880">
                <a:tc>
                  <a:txBody>
                    <a:bodyPr/>
                    <a:lstStyle/>
                    <a:p>
                      <a:pPr rtl="1"/>
                      <a:r>
                        <a:rPr lang="en-US" sz="4400" dirty="0">
                          <a:solidFill>
                            <a:schemeClr val="bg1"/>
                          </a:solidFill>
                        </a:rPr>
                        <a:t>Engineering, Procurement and Construction  services</a:t>
                      </a:r>
                      <a:endParaRPr lang="ar-QA" sz="4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101428"/>
                  </a:ext>
                </a:extLst>
              </a:tr>
            </a:tbl>
          </a:graphicData>
        </a:graphic>
      </p:graphicFrame>
      <p:pic>
        <p:nvPicPr>
          <p:cNvPr id="2" name="333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29857" y="629308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7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022">
        <p:fade/>
        <p:sndAc>
          <p:stSnd>
            <p:snd r:embed="rId6" name="chimes.wav"/>
          </p:stSnd>
        </p:sndAc>
      </p:transition>
    </mc:Choice>
    <mc:Fallback xmlns="">
      <p:transition spd="med" advTm="16022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8" y="0"/>
            <a:ext cx="12172692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397692" y="512963"/>
            <a:ext cx="2008484" cy="200848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529" y="2388269"/>
            <a:ext cx="2499360" cy="18288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1217" y="2197769"/>
            <a:ext cx="2257425" cy="201930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9510" y="1592759"/>
            <a:ext cx="2152650" cy="18573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708" y="3837893"/>
            <a:ext cx="3701147" cy="267176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7494" y="141132"/>
            <a:ext cx="2528712" cy="144923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68274" y="227266"/>
            <a:ext cx="4183380" cy="13829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8316" y="4765875"/>
            <a:ext cx="4967627" cy="164219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3522149"/>
      </p:ext>
    </p:extLst>
  </p:cSld>
  <p:clrMapOvr>
    <a:masterClrMapping/>
  </p:clrMapOvr>
  <p:transition spd="slow" advTm="19151">
    <p:randomBar dir="vert"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 rot="20657596">
            <a:off x="-789966" y="543860"/>
            <a:ext cx="10868049" cy="206493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172200" y="2570288"/>
            <a:ext cx="5105400" cy="3424107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Technical evaluation</a:t>
            </a:r>
          </a:p>
          <a:p>
            <a:r>
              <a:rPr lang="en-US" dirty="0">
                <a:solidFill>
                  <a:srgbClr val="002060"/>
                </a:solidFill>
              </a:rPr>
              <a:t>Visit the site, carry out technical survey, analytical, measurement (if required) and submit technical report with recommendation to improve the process and operations</a:t>
            </a:r>
          </a:p>
          <a:p>
            <a:endParaRPr lang="ar-QA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48823"/>
              </p:ext>
            </p:extLst>
          </p:nvPr>
        </p:nvGraphicFramePr>
        <p:xfrm>
          <a:off x="156021" y="2852583"/>
          <a:ext cx="6016179" cy="1584960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6016179">
                  <a:extLst>
                    <a:ext uri="{9D8B030D-6E8A-4147-A177-3AD203B41FA5}">
                      <a16:colId xmlns:a16="http://schemas.microsoft.com/office/drawing/2014/main" val="265011406"/>
                    </a:ext>
                  </a:extLst>
                </a:gridCol>
              </a:tblGrid>
              <a:tr h="1071924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Design review</a:t>
                      </a:r>
                    </a:p>
                    <a:p>
                      <a:pPr algn="l"/>
                      <a:r>
                        <a:rPr lang="en-US" sz="2000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</a:rPr>
                        <a:t>Support our client in technical to ensure that the new plants / units (supplied by others) fits to the purpose it is intended to.</a:t>
                      </a:r>
                      <a:endParaRPr lang="en-US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rtl="1"/>
                      <a:endParaRPr lang="ar-Q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341654"/>
                  </a:ext>
                </a:extLst>
              </a:tr>
            </a:tbl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7621" y="4285347"/>
            <a:ext cx="2401191" cy="2318392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538" y="4310744"/>
            <a:ext cx="3368486" cy="222042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45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867">
        <p:dissolve/>
        <p:sndAc>
          <p:stSnd>
            <p:snd r:embed="rId3" name="push.wav"/>
          </p:stSnd>
        </p:sndAc>
      </p:transition>
    </mc:Choice>
    <mc:Fallback xmlns="">
      <p:transition spd="slow" advTm="25867">
        <p:dissolve/>
        <p:sndAc>
          <p:stSnd>
            <p:snd r:embed="rId7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>
          <a:xfrm>
            <a:off x="1184275" y="612434"/>
            <a:ext cx="3692525" cy="276939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0306" y="551544"/>
            <a:ext cx="3127375" cy="31273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71983" y="3715617"/>
            <a:ext cx="3531732" cy="2852096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9967" y="237894"/>
            <a:ext cx="3105150" cy="147637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28517" y="1714269"/>
            <a:ext cx="736138" cy="252390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0427" y="4133974"/>
            <a:ext cx="2140701" cy="2140701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287" y="3860800"/>
            <a:ext cx="3926095" cy="28341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51667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4465">
        <p15:prstTrans prst="crush"/>
        <p:sndAc>
          <p:stSnd>
            <p:snd r:embed="rId4" name="hammer.wav"/>
          </p:stSnd>
        </p:sndAc>
      </p:transition>
    </mc:Choice>
    <mc:Fallback xmlns="">
      <p:transition spd="slow" advTm="24465">
        <p:fade/>
        <p:sndAc>
          <p:stSnd>
            <p:snd r:embed="rId12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1476" y="690068"/>
            <a:ext cx="8621160" cy="1638021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404277"/>
              </p:ext>
            </p:extLst>
          </p:nvPr>
        </p:nvGraphicFramePr>
        <p:xfrm>
          <a:off x="72568" y="2902857"/>
          <a:ext cx="12075885" cy="3701143"/>
        </p:xfrm>
        <a:graphic>
          <a:graphicData uri="http://schemas.openxmlformats.org/drawingml/2006/table">
            <a:tbl>
              <a:tblPr rtl="1" firstRow="1" bandRow="1">
                <a:tableStyleId>{2D5ABB26-0587-4C30-8999-92F81FD0307C}</a:tableStyleId>
              </a:tblPr>
              <a:tblGrid>
                <a:gridCol w="12075885">
                  <a:extLst>
                    <a:ext uri="{9D8B030D-6E8A-4147-A177-3AD203B41FA5}">
                      <a16:colId xmlns:a16="http://schemas.microsoft.com/office/drawing/2014/main" val="929473013"/>
                    </a:ext>
                  </a:extLst>
                </a:gridCol>
              </a:tblGrid>
              <a:tr h="3701143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effectLst/>
                        </a:rPr>
                        <a:t>Operation and maintenance Services.</a:t>
                      </a:r>
                    </a:p>
                    <a:p>
                      <a:pPr algn="l"/>
                      <a:r>
                        <a:rPr lang="en-US" dirty="0"/>
                        <a:t>Having qualified  and trained engineers, operators and technicians allow us to provide our client  one of the following services :</a:t>
                      </a:r>
                    </a:p>
                    <a:p>
                      <a:pPr algn="l"/>
                      <a:r>
                        <a:rPr lang="en-US" dirty="0"/>
                        <a:t>Operation and maintenance -24/7 (OM-247)</a:t>
                      </a:r>
                    </a:p>
                    <a:p>
                      <a:pPr algn="l"/>
                      <a:r>
                        <a:rPr lang="en-US" dirty="0"/>
                        <a:t>24/7 operators available in the plant 7 days a week preventive maintenance with staffs that will visit the plant to maintain the plant as per preventive maintenance schedule/plan Available staff to call during emergency and breakdown</a:t>
                      </a:r>
                    </a:p>
                    <a:p>
                      <a:pPr algn="l"/>
                      <a:r>
                        <a:rPr lang="en-US" dirty="0"/>
                        <a:t>Preventative / break down  maintenance service  (MS-365)</a:t>
                      </a:r>
                    </a:p>
                    <a:p>
                      <a:pPr algn="l"/>
                      <a:r>
                        <a:rPr lang="en-US" dirty="0"/>
                        <a:t>Annual service agreement cover monthly visit to maintain the plant and response to breakdown and reactive maintenance. </a:t>
                      </a:r>
                      <a:r>
                        <a:rPr lang="en-US" dirty="0" err="1"/>
                        <a:t>i.e</a:t>
                      </a:r>
                      <a:r>
                        <a:rPr lang="en-US" dirty="0"/>
                        <a:t> maintenance activities for 365 days a year , with a monthly visit and on call basis visit</a:t>
                      </a:r>
                    </a:p>
                    <a:p>
                      <a:pPr algn="l"/>
                      <a:r>
                        <a:rPr lang="en-US" dirty="0"/>
                        <a:t>Laboratory analysis (LA-365).</a:t>
                      </a:r>
                    </a:p>
                    <a:p>
                      <a:pPr lvl="1" algn="l"/>
                      <a:r>
                        <a:rPr lang="en-US" dirty="0"/>
                        <a:t>Using high quality lab equipment’s that are regularly calibrated and manage by a qualified lab technicians</a:t>
                      </a:r>
                    </a:p>
                    <a:p>
                      <a:pPr lvl="1" algn="l"/>
                      <a:r>
                        <a:rPr lang="en-US" dirty="0"/>
                        <a:t>Analysis for our client as a third party , either regular basis or one time only .</a:t>
                      </a:r>
                    </a:p>
                    <a:p>
                      <a:pPr algn="l"/>
                      <a:r>
                        <a:rPr lang="en-US" dirty="0"/>
                        <a:t>All services are custom made and designed to meet our client requirements</a:t>
                      </a:r>
                    </a:p>
                    <a:p>
                      <a:pPr algn="l" rtl="1"/>
                      <a:endParaRPr lang="ar-Q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8603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11072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27561">
        <p15:prstTrans prst="curtains"/>
        <p:sndAc>
          <p:stSnd>
            <p:snd r:embed="rId3" name="arrow.wav"/>
          </p:stSnd>
        </p:sndAc>
      </p:transition>
    </mc:Choice>
    <mc:Fallback xmlns="">
      <p:transition spd="slow" advClick="0" advTm="27561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9|2.8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2|2|2.5|2|1.8|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2|3.2|5.8|5.1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8|3|3.2|2.8|3.4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4"/>
</p:tagLst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545</TotalTime>
  <Words>73</Words>
  <Application>Microsoft Office PowerPoint</Application>
  <PresentationFormat>Widescreen</PresentationFormat>
  <Paragraphs>17</Paragraphs>
  <Slides>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emaddeafo@gmail.com</dc:creator>
  <cp:lastModifiedBy>Emad Moureis</cp:lastModifiedBy>
  <cp:revision>32</cp:revision>
  <cp:lastPrinted>2017-03-07T09:39:09Z</cp:lastPrinted>
  <dcterms:created xsi:type="dcterms:W3CDTF">2017-03-07T05:47:45Z</dcterms:created>
  <dcterms:modified xsi:type="dcterms:W3CDTF">2017-03-09T13:27:21Z</dcterms:modified>
  <cp:contentStatus/>
</cp:coreProperties>
</file>