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71" r:id="rId3"/>
    <p:sldId id="272" r:id="rId4"/>
    <p:sldId id="265" r:id="rId5"/>
    <p:sldId id="273" r:id="rId6"/>
    <p:sldId id="269" r:id="rId7"/>
    <p:sldId id="270" r:id="rId8"/>
    <p:sldId id="266" r:id="rId9"/>
    <p:sldId id="267" r:id="rId10"/>
    <p:sldId id="256" r:id="rId11"/>
    <p:sldId id="264" r:id="rId12"/>
    <p:sldId id="257" r:id="rId13"/>
    <p:sldId id="258" r:id="rId14"/>
    <p:sldId id="259" r:id="rId15"/>
    <p:sldId id="260" r:id="rId16"/>
    <p:sldId id="261" r:id="rId17"/>
    <p:sldId id="262" r:id="rId18"/>
    <p:sldId id="26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6" d="100"/>
          <a:sy n="66" d="100"/>
        </p:scale>
        <p:origin x="-142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AA5986E4-23A2-46EF-BDE6-2BF2CA450484}" type="datetimeFigureOut">
              <a:rPr lang="en-IN" smtClean="0"/>
              <a:t>28-01-2016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7C09D7-AB34-43A3-AE00-FFDD17E44FF8}" type="slidenum">
              <a:rPr lang="en-IN" smtClean="0"/>
              <a:t>‹#›</a:t>
            </a:fld>
            <a:endParaRPr lang="en-IN"/>
          </a:p>
        </p:txBody>
      </p:sp>
    </p:spTree>
    <p:extLst>
      <p:ext uri="{BB962C8B-B14F-4D97-AF65-F5344CB8AC3E}">
        <p14:creationId xmlns:p14="http://schemas.microsoft.com/office/powerpoint/2010/main" val="2672330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A5986E4-23A2-46EF-BDE6-2BF2CA450484}" type="datetimeFigureOut">
              <a:rPr lang="en-IN" smtClean="0"/>
              <a:t>28-01-2016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7C09D7-AB34-43A3-AE00-FFDD17E44FF8}" type="slidenum">
              <a:rPr lang="en-IN" smtClean="0"/>
              <a:t>‹#›</a:t>
            </a:fld>
            <a:endParaRPr lang="en-IN"/>
          </a:p>
        </p:txBody>
      </p:sp>
    </p:spTree>
    <p:extLst>
      <p:ext uri="{BB962C8B-B14F-4D97-AF65-F5344CB8AC3E}">
        <p14:creationId xmlns:p14="http://schemas.microsoft.com/office/powerpoint/2010/main" val="832274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A5986E4-23A2-46EF-BDE6-2BF2CA450484}" type="datetimeFigureOut">
              <a:rPr lang="en-IN" smtClean="0"/>
              <a:t>28-01-2016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7C09D7-AB34-43A3-AE00-FFDD17E44FF8}" type="slidenum">
              <a:rPr lang="en-IN" smtClean="0"/>
              <a:t>‹#›</a:t>
            </a:fld>
            <a:endParaRPr lang="en-IN"/>
          </a:p>
        </p:txBody>
      </p:sp>
    </p:spTree>
    <p:extLst>
      <p:ext uri="{BB962C8B-B14F-4D97-AF65-F5344CB8AC3E}">
        <p14:creationId xmlns:p14="http://schemas.microsoft.com/office/powerpoint/2010/main" val="117179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A5986E4-23A2-46EF-BDE6-2BF2CA450484}" type="datetimeFigureOut">
              <a:rPr lang="en-IN" smtClean="0"/>
              <a:t>28-01-2016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7C09D7-AB34-43A3-AE00-FFDD17E44FF8}" type="slidenum">
              <a:rPr lang="en-IN" smtClean="0"/>
              <a:t>‹#›</a:t>
            </a:fld>
            <a:endParaRPr lang="en-IN"/>
          </a:p>
        </p:txBody>
      </p:sp>
    </p:spTree>
    <p:extLst>
      <p:ext uri="{BB962C8B-B14F-4D97-AF65-F5344CB8AC3E}">
        <p14:creationId xmlns:p14="http://schemas.microsoft.com/office/powerpoint/2010/main" val="3114457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5986E4-23A2-46EF-BDE6-2BF2CA450484}" type="datetimeFigureOut">
              <a:rPr lang="en-IN" smtClean="0"/>
              <a:t>28-01-2016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7C09D7-AB34-43A3-AE00-FFDD17E44FF8}" type="slidenum">
              <a:rPr lang="en-IN" smtClean="0"/>
              <a:t>‹#›</a:t>
            </a:fld>
            <a:endParaRPr lang="en-IN"/>
          </a:p>
        </p:txBody>
      </p:sp>
    </p:spTree>
    <p:extLst>
      <p:ext uri="{BB962C8B-B14F-4D97-AF65-F5344CB8AC3E}">
        <p14:creationId xmlns:p14="http://schemas.microsoft.com/office/powerpoint/2010/main" val="58727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AA5986E4-23A2-46EF-BDE6-2BF2CA450484}" type="datetimeFigureOut">
              <a:rPr lang="en-IN" smtClean="0"/>
              <a:t>28-01-2016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B7C09D7-AB34-43A3-AE00-FFDD17E44FF8}" type="slidenum">
              <a:rPr lang="en-IN" smtClean="0"/>
              <a:t>‹#›</a:t>
            </a:fld>
            <a:endParaRPr lang="en-IN"/>
          </a:p>
        </p:txBody>
      </p:sp>
    </p:spTree>
    <p:extLst>
      <p:ext uri="{BB962C8B-B14F-4D97-AF65-F5344CB8AC3E}">
        <p14:creationId xmlns:p14="http://schemas.microsoft.com/office/powerpoint/2010/main" val="1349975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AA5986E4-23A2-46EF-BDE6-2BF2CA450484}" type="datetimeFigureOut">
              <a:rPr lang="en-IN" smtClean="0"/>
              <a:t>28-01-2016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B7C09D7-AB34-43A3-AE00-FFDD17E44FF8}" type="slidenum">
              <a:rPr lang="en-IN" smtClean="0"/>
              <a:t>‹#›</a:t>
            </a:fld>
            <a:endParaRPr lang="en-IN"/>
          </a:p>
        </p:txBody>
      </p:sp>
    </p:spTree>
    <p:extLst>
      <p:ext uri="{BB962C8B-B14F-4D97-AF65-F5344CB8AC3E}">
        <p14:creationId xmlns:p14="http://schemas.microsoft.com/office/powerpoint/2010/main" val="3815546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AA5986E4-23A2-46EF-BDE6-2BF2CA450484}" type="datetimeFigureOut">
              <a:rPr lang="en-IN" smtClean="0"/>
              <a:t>28-01-2016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B7C09D7-AB34-43A3-AE00-FFDD17E44FF8}" type="slidenum">
              <a:rPr lang="en-IN" smtClean="0"/>
              <a:t>‹#›</a:t>
            </a:fld>
            <a:endParaRPr lang="en-IN"/>
          </a:p>
        </p:txBody>
      </p:sp>
    </p:spTree>
    <p:extLst>
      <p:ext uri="{BB962C8B-B14F-4D97-AF65-F5344CB8AC3E}">
        <p14:creationId xmlns:p14="http://schemas.microsoft.com/office/powerpoint/2010/main" val="152264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5986E4-23A2-46EF-BDE6-2BF2CA450484}" type="datetimeFigureOut">
              <a:rPr lang="en-IN" smtClean="0"/>
              <a:t>28-01-2016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B7C09D7-AB34-43A3-AE00-FFDD17E44FF8}" type="slidenum">
              <a:rPr lang="en-IN" smtClean="0"/>
              <a:t>‹#›</a:t>
            </a:fld>
            <a:endParaRPr lang="en-IN"/>
          </a:p>
        </p:txBody>
      </p:sp>
    </p:spTree>
    <p:extLst>
      <p:ext uri="{BB962C8B-B14F-4D97-AF65-F5344CB8AC3E}">
        <p14:creationId xmlns:p14="http://schemas.microsoft.com/office/powerpoint/2010/main" val="422952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5986E4-23A2-46EF-BDE6-2BF2CA450484}" type="datetimeFigureOut">
              <a:rPr lang="en-IN" smtClean="0"/>
              <a:t>28-01-2016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B7C09D7-AB34-43A3-AE00-FFDD17E44FF8}" type="slidenum">
              <a:rPr lang="en-IN" smtClean="0"/>
              <a:t>‹#›</a:t>
            </a:fld>
            <a:endParaRPr lang="en-IN"/>
          </a:p>
        </p:txBody>
      </p:sp>
    </p:spTree>
    <p:extLst>
      <p:ext uri="{BB962C8B-B14F-4D97-AF65-F5344CB8AC3E}">
        <p14:creationId xmlns:p14="http://schemas.microsoft.com/office/powerpoint/2010/main" val="2699276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5986E4-23A2-46EF-BDE6-2BF2CA450484}" type="datetimeFigureOut">
              <a:rPr lang="en-IN" smtClean="0"/>
              <a:t>28-01-2016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B7C09D7-AB34-43A3-AE00-FFDD17E44FF8}" type="slidenum">
              <a:rPr lang="en-IN" smtClean="0"/>
              <a:t>‹#›</a:t>
            </a:fld>
            <a:endParaRPr lang="en-IN"/>
          </a:p>
        </p:txBody>
      </p:sp>
    </p:spTree>
    <p:extLst>
      <p:ext uri="{BB962C8B-B14F-4D97-AF65-F5344CB8AC3E}">
        <p14:creationId xmlns:p14="http://schemas.microsoft.com/office/powerpoint/2010/main" val="727164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986E4-23A2-46EF-BDE6-2BF2CA450484}" type="datetimeFigureOut">
              <a:rPr lang="en-IN" smtClean="0"/>
              <a:t>28-01-2016</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C09D7-AB34-43A3-AE00-FFDD17E44FF8}" type="slidenum">
              <a:rPr lang="en-IN" smtClean="0"/>
              <a:t>‹#›</a:t>
            </a:fld>
            <a:endParaRPr lang="en-IN"/>
          </a:p>
        </p:txBody>
      </p:sp>
    </p:spTree>
    <p:extLst>
      <p:ext uri="{BB962C8B-B14F-4D97-AF65-F5344CB8AC3E}">
        <p14:creationId xmlns:p14="http://schemas.microsoft.com/office/powerpoint/2010/main" val="3570328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294967295"/>
          </p:nvPr>
        </p:nvSpPr>
        <p:spPr>
          <a:xfrm>
            <a:off x="0" y="404813"/>
            <a:ext cx="9144000" cy="6453187"/>
          </a:xfrm>
        </p:spPr>
        <p:txBody>
          <a:bodyPr>
            <a:noAutofit/>
          </a:bodyPr>
          <a:lstStyle/>
          <a:p>
            <a:r>
              <a:rPr lang="en-IN" sz="2800" b="1" dirty="0" smtClean="0">
                <a:solidFill>
                  <a:srgbClr val="002060"/>
                </a:solidFill>
                <a:latin typeface="Cambria" panose="02040503050406030204" pitchFamily="18" charset="0"/>
              </a:rPr>
              <a:t>A “Down-the-Hole” Hammer is probably the most important component on the drill rig and the DTH system holds many advantages over other alternatives, for instance:  Rotary Drilling is fine for large diameter holes in softer more friable rock but less effective in hard rock or where small diameter holes are needed. Top Hammer (Drifter) drilling systems can produce satisfactory results for short hole drilling in hard homogenous rock conditions but would likely experience difficulty in deep holes and in soft ground with large diameters. The DTH system is by far the most versatile and can be used very successfully in a wide range of ground conditions from soft, through medium to very hard.</a:t>
            </a:r>
          </a:p>
          <a:p>
            <a:endParaRPr lang="en-IN" sz="2800" b="1" dirty="0">
              <a:solidFill>
                <a:srgbClr val="002060"/>
              </a:solidFill>
              <a:latin typeface="Cambria" panose="02040503050406030204" pitchFamily="18" charset="0"/>
            </a:endParaRPr>
          </a:p>
        </p:txBody>
      </p:sp>
    </p:spTree>
    <p:extLst>
      <p:ext uri="{BB962C8B-B14F-4D97-AF65-F5344CB8AC3E}">
        <p14:creationId xmlns:p14="http://schemas.microsoft.com/office/powerpoint/2010/main" val="2061643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3886200"/>
            <a:ext cx="6400800" cy="1752600"/>
          </a:xfrm>
        </p:spPr>
        <p:txBody>
          <a:bodyPr>
            <a:noAutofit/>
          </a:bodyPr>
          <a:lstStyle/>
          <a:p>
            <a:endParaRPr lang="en-IN" sz="1200" dirty="0">
              <a:solidFill>
                <a:schemeClr val="tx1"/>
              </a:solidFill>
            </a:endParaRPr>
          </a:p>
        </p:txBody>
      </p:sp>
      <p:pic>
        <p:nvPicPr>
          <p:cNvPr id="1028" name="Picture 4" descr="C:\Users\UREA2GS\Desktop\downloa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052736"/>
            <a:ext cx="6984776"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570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REA2GS\Desktop\residential drill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243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REA2GS\Desktop\nj-well-drilling-dia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0"/>
            <a:ext cx="7848872"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172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REA2GS\Desktop\Fi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8424936"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811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REA2GS\Desktop\wellar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0"/>
            <a:ext cx="597666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512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REA2GS\Desktop\zooprojectwellWaterTe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548680"/>
            <a:ext cx="6840760"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053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REA2GS\Desktop\anotheroneofthe1000scommunitiesnowwithwater.1000smoret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712968" cy="659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917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REA2GS\Desktop\Muchneededrefreshmentcleanwaterfor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8784975" cy="6381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127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REA2GS\Desktop\deliciouswatercleanwaterfor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141" y="0"/>
            <a:ext cx="622515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182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8680"/>
            <a:ext cx="9144000" cy="2308324"/>
          </a:xfrm>
          <a:prstGeom prst="rect">
            <a:avLst/>
          </a:prstGeom>
        </p:spPr>
        <p:txBody>
          <a:bodyPr wrap="square">
            <a:spAutoFit/>
          </a:bodyPr>
          <a:lstStyle/>
          <a:p>
            <a:r>
              <a:rPr lang="en-IN" sz="2400" b="1" dirty="0">
                <a:latin typeface="Cambria" panose="02040503050406030204" pitchFamily="18" charset="0"/>
              </a:rPr>
              <a:t>When you need to drill high quality holes with diameters between 100-254 mm, DTH (Down The Hole) drilling is by far the best and most effective method. DTH drilling can be performed in most types of rock, hard or soft. It's a commonly used method in the mining industry (blast hole drilling), </a:t>
            </a:r>
            <a:r>
              <a:rPr lang="en-IN" sz="2400" b="1" dirty="0" smtClean="0">
                <a:latin typeface="Cambria" panose="02040503050406030204" pitchFamily="18" charset="0"/>
              </a:rPr>
              <a:t>water well </a:t>
            </a:r>
            <a:r>
              <a:rPr lang="en-IN" sz="2400" b="1" dirty="0">
                <a:latin typeface="Cambria" panose="02040503050406030204" pitchFamily="18" charset="0"/>
              </a:rPr>
              <a:t>drilling, construction, and in the oil and gas industry.</a:t>
            </a:r>
            <a:endParaRPr lang="en-IN" sz="2400" dirty="0">
              <a:latin typeface="Cambria" panose="02040503050406030204" pitchFamily="18" charset="0"/>
            </a:endParaRPr>
          </a:p>
        </p:txBody>
      </p:sp>
      <p:sp>
        <p:nvSpPr>
          <p:cNvPr id="3" name="TextBox 2"/>
          <p:cNvSpPr txBox="1"/>
          <p:nvPr/>
        </p:nvSpPr>
        <p:spPr>
          <a:xfrm>
            <a:off x="22966" y="3457713"/>
            <a:ext cx="8964488" cy="2308324"/>
          </a:xfrm>
          <a:prstGeom prst="rect">
            <a:avLst/>
          </a:prstGeom>
          <a:noFill/>
        </p:spPr>
        <p:txBody>
          <a:bodyPr wrap="square" rtlCol="0">
            <a:spAutoFit/>
          </a:bodyPr>
          <a:lstStyle/>
          <a:p>
            <a:r>
              <a:rPr lang="en-IN" sz="2400" b="1" dirty="0">
                <a:latin typeface="Cambria" panose="02040503050406030204" pitchFamily="18" charset="0"/>
              </a:rPr>
              <a:t>In DTH drilling, the drill string rotates while the drilling hammer continuously strikes down into the rock. Inside the hammer, a piston powered by compressed air gives the drill bit its striking power. This combined with the rotational movement means the rock is crushed in a very efficient manner.</a:t>
            </a:r>
          </a:p>
        </p:txBody>
      </p:sp>
    </p:spTree>
    <p:extLst>
      <p:ext uri="{BB962C8B-B14F-4D97-AF65-F5344CB8AC3E}">
        <p14:creationId xmlns:p14="http://schemas.microsoft.com/office/powerpoint/2010/main" val="2167227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729"/>
            <a:ext cx="9144000" cy="3539430"/>
          </a:xfrm>
          <a:prstGeom prst="rect">
            <a:avLst/>
          </a:prstGeom>
        </p:spPr>
        <p:txBody>
          <a:bodyPr wrap="square">
            <a:spAutoFit/>
          </a:bodyPr>
          <a:lstStyle/>
          <a:p>
            <a:r>
              <a:rPr lang="en-IN" sz="3200" b="1" dirty="0">
                <a:solidFill>
                  <a:srgbClr val="002060"/>
                </a:solidFill>
                <a:latin typeface="Cambria" panose="02040503050406030204" pitchFamily="18" charset="0"/>
              </a:rPr>
              <a:t>Because the power transfer takes place down in the hole when the piston strikes directly at the bit - hence the drilling method's name - there is minimal energy losses along the drill string and holes can be drilled down to 6,000 meters in depth. DTH is a reliable method that drills stable holes with exceptional straightness.</a:t>
            </a:r>
          </a:p>
        </p:txBody>
      </p:sp>
      <p:sp>
        <p:nvSpPr>
          <p:cNvPr id="3" name="TextBox 2"/>
          <p:cNvSpPr txBox="1"/>
          <p:nvPr/>
        </p:nvSpPr>
        <p:spPr>
          <a:xfrm>
            <a:off x="0" y="3861048"/>
            <a:ext cx="9036496" cy="2246769"/>
          </a:xfrm>
          <a:prstGeom prst="rect">
            <a:avLst/>
          </a:prstGeom>
          <a:noFill/>
        </p:spPr>
        <p:txBody>
          <a:bodyPr wrap="square" rtlCol="0">
            <a:spAutoFit/>
          </a:bodyPr>
          <a:lstStyle/>
          <a:p>
            <a:r>
              <a:rPr lang="en-IN" sz="2800" b="1" dirty="0">
                <a:solidFill>
                  <a:srgbClr val="002060"/>
                </a:solidFill>
                <a:latin typeface="Cambria" panose="02040503050406030204" pitchFamily="18" charset="0"/>
              </a:rPr>
              <a:t>The method is also excellent both environmentally and socially because it produces far less noise and vibration than many other drilling methods, making it a widely used drilling method in cities and other populated areas.</a:t>
            </a:r>
          </a:p>
        </p:txBody>
      </p:sp>
    </p:spTree>
    <p:extLst>
      <p:ext uri="{BB962C8B-B14F-4D97-AF65-F5344CB8AC3E}">
        <p14:creationId xmlns:p14="http://schemas.microsoft.com/office/powerpoint/2010/main" val="1640169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84388"/>
            <a:ext cx="7704856" cy="584775"/>
          </a:xfrm>
          <a:prstGeom prst="rect">
            <a:avLst/>
          </a:prstGeom>
          <a:noFill/>
        </p:spPr>
        <p:txBody>
          <a:bodyPr wrap="square" rtlCol="0">
            <a:spAutoFit/>
          </a:bodyPr>
          <a:lstStyle/>
          <a:p>
            <a:pPr algn="ctr"/>
            <a:r>
              <a:rPr lang="en-IN" sz="3200" b="1" dirty="0">
                <a:solidFill>
                  <a:srgbClr val="002060"/>
                </a:solidFill>
                <a:latin typeface="Cambria" panose="02040503050406030204" pitchFamily="18" charset="0"/>
              </a:rPr>
              <a:t>Down The Hole Drilling Tools</a:t>
            </a:r>
          </a:p>
        </p:txBody>
      </p:sp>
      <p:pic>
        <p:nvPicPr>
          <p:cNvPr id="10242" name="Picture 2" descr="C:\Users\UREA2GS\Desktop\IMG_028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20688"/>
            <a:ext cx="7620000" cy="508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685055"/>
            <a:ext cx="9144000" cy="1200329"/>
          </a:xfrm>
          <a:prstGeom prst="rect">
            <a:avLst/>
          </a:prstGeom>
        </p:spPr>
        <p:txBody>
          <a:bodyPr wrap="square">
            <a:spAutoFit/>
          </a:bodyPr>
          <a:lstStyle/>
          <a:p>
            <a:pPr algn="ctr"/>
            <a:r>
              <a:rPr lang="en-IN" sz="2400" b="1" dirty="0">
                <a:solidFill>
                  <a:srgbClr val="002060"/>
                </a:solidFill>
                <a:latin typeface="Cambria" panose="02040503050406030204" pitchFamily="18" charset="0"/>
              </a:rPr>
              <a:t>DTH bits and DTH hammer have various sizes and styles are available and applicable for drilling different kinds of rock formations.</a:t>
            </a:r>
          </a:p>
        </p:txBody>
      </p:sp>
    </p:spTree>
    <p:extLst>
      <p:ext uri="{BB962C8B-B14F-4D97-AF65-F5344CB8AC3E}">
        <p14:creationId xmlns:p14="http://schemas.microsoft.com/office/powerpoint/2010/main" val="1200458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UREA2GS\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248089"/>
            <a:ext cx="3769770" cy="3600581"/>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UREA2GS\Desktop\Sandvik-DP1500-rock-dri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4" y="123644"/>
            <a:ext cx="4566366" cy="330517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UREA2GS\Desktop\Sandvik-drifter-hl10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4" y="3486150"/>
            <a:ext cx="5358454" cy="3371850"/>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UREA2GS\Desktop\sandvik-rock-drill-di6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0"/>
            <a:ext cx="4674096" cy="3431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564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3941"/>
            <a:ext cx="9144000" cy="523220"/>
          </a:xfrm>
          <a:prstGeom prst="rect">
            <a:avLst/>
          </a:prstGeom>
        </p:spPr>
        <p:txBody>
          <a:bodyPr wrap="square">
            <a:spAutoFit/>
          </a:bodyPr>
          <a:lstStyle/>
          <a:p>
            <a:r>
              <a:rPr lang="en-IN" sz="2800" b="1" dirty="0" smtClean="0">
                <a:solidFill>
                  <a:srgbClr val="0070C0"/>
                </a:solidFill>
              </a:rPr>
              <a:t>Some unique features of the DTH system:</a:t>
            </a:r>
            <a:endParaRPr lang="en-IN" sz="2800" b="1" dirty="0">
              <a:solidFill>
                <a:srgbClr val="0070C0"/>
              </a:solidFill>
            </a:endParaRPr>
          </a:p>
        </p:txBody>
      </p:sp>
      <p:sp>
        <p:nvSpPr>
          <p:cNvPr id="3" name="TextBox 2"/>
          <p:cNvSpPr txBox="1"/>
          <p:nvPr/>
        </p:nvSpPr>
        <p:spPr>
          <a:xfrm>
            <a:off x="0" y="1536174"/>
            <a:ext cx="9144000" cy="3785652"/>
          </a:xfrm>
          <a:prstGeom prst="rect">
            <a:avLst/>
          </a:prstGeom>
          <a:noFill/>
        </p:spPr>
        <p:txBody>
          <a:bodyPr wrap="square" rtlCol="0">
            <a:spAutoFit/>
          </a:bodyPr>
          <a:lstStyle/>
          <a:p>
            <a:r>
              <a:rPr lang="en-IN" sz="2400" b="1" dirty="0" smtClean="0">
                <a:latin typeface="Cambria" panose="02040503050406030204" pitchFamily="18" charset="0"/>
              </a:rPr>
              <a:t>1. Capable </a:t>
            </a:r>
            <a:r>
              <a:rPr lang="en-IN" sz="2400" b="1" dirty="0">
                <a:latin typeface="Cambria" panose="02040503050406030204" pitchFamily="18" charset="0"/>
              </a:rPr>
              <a:t>of drilling in almost all ground conditions.</a:t>
            </a:r>
          </a:p>
          <a:p>
            <a:r>
              <a:rPr lang="en-IN" sz="2400" b="1" dirty="0" smtClean="0">
                <a:latin typeface="Cambria" panose="02040503050406030204" pitchFamily="18" charset="0"/>
              </a:rPr>
              <a:t>2. Constant </a:t>
            </a:r>
            <a:r>
              <a:rPr lang="en-IN" sz="2400" b="1" dirty="0">
                <a:latin typeface="Cambria" panose="02040503050406030204" pitchFamily="18" charset="0"/>
              </a:rPr>
              <a:t>energy directly behind bit provides speed with less power loss and greater hole accuracy.</a:t>
            </a:r>
          </a:p>
          <a:p>
            <a:r>
              <a:rPr lang="en-IN" sz="2400" b="1" dirty="0" smtClean="0">
                <a:latin typeface="Cambria" panose="02040503050406030204" pitchFamily="18" charset="0"/>
              </a:rPr>
              <a:t>3. Rigid </a:t>
            </a:r>
            <a:r>
              <a:rPr lang="en-IN" sz="2400" b="1" dirty="0">
                <a:latin typeface="Cambria" panose="02040503050406030204" pitchFamily="18" charset="0"/>
              </a:rPr>
              <a:t>drill string improves hole alignment.</a:t>
            </a:r>
          </a:p>
          <a:p>
            <a:r>
              <a:rPr lang="en-IN" sz="2400" b="1" dirty="0" smtClean="0">
                <a:latin typeface="Cambria" panose="02040503050406030204" pitchFamily="18" charset="0"/>
              </a:rPr>
              <a:t>4. Air </a:t>
            </a:r>
            <a:r>
              <a:rPr lang="en-IN" sz="2400" b="1" dirty="0">
                <a:latin typeface="Cambria" panose="02040503050406030204" pitchFamily="18" charset="0"/>
              </a:rPr>
              <a:t>flow volume provides efficient flushing and cleaner holes.</a:t>
            </a:r>
          </a:p>
          <a:p>
            <a:r>
              <a:rPr lang="en-IN" sz="2400" b="1" dirty="0" smtClean="0">
                <a:latin typeface="Cambria" panose="02040503050406030204" pitchFamily="18" charset="0"/>
              </a:rPr>
              <a:t>5. Choice </a:t>
            </a:r>
            <a:r>
              <a:rPr lang="en-IN" sz="2400" b="1" dirty="0">
                <a:latin typeface="Cambria" panose="02040503050406030204" pitchFamily="18" charset="0"/>
              </a:rPr>
              <a:t>of hole diameters are available with the same hammer.</a:t>
            </a:r>
          </a:p>
          <a:p>
            <a:r>
              <a:rPr lang="en-IN" sz="2400" b="1" dirty="0" smtClean="0">
                <a:latin typeface="Cambria" panose="02040503050406030204" pitchFamily="18" charset="0"/>
              </a:rPr>
              <a:t>6. Easy </a:t>
            </a:r>
            <a:r>
              <a:rPr lang="en-IN" sz="2400" b="1" dirty="0">
                <a:latin typeface="Cambria" panose="02040503050406030204" pitchFamily="18" charset="0"/>
              </a:rPr>
              <a:t>to service and maintain.</a:t>
            </a:r>
          </a:p>
          <a:p>
            <a:r>
              <a:rPr lang="en-IN" sz="2400" b="1" dirty="0" smtClean="0">
                <a:latin typeface="Cambria" panose="02040503050406030204" pitchFamily="18" charset="0"/>
              </a:rPr>
              <a:t>7.Large </a:t>
            </a:r>
            <a:r>
              <a:rPr lang="en-IN" sz="2400" b="1" dirty="0">
                <a:latin typeface="Cambria" panose="02040503050406030204" pitchFamily="18" charset="0"/>
              </a:rPr>
              <a:t>chip drilling provides speed with minimal dust emission.</a:t>
            </a:r>
          </a:p>
          <a:p>
            <a:endParaRPr lang="en-IN" sz="2400" dirty="0"/>
          </a:p>
        </p:txBody>
      </p:sp>
    </p:spTree>
    <p:extLst>
      <p:ext uri="{BB962C8B-B14F-4D97-AF65-F5344CB8AC3E}">
        <p14:creationId xmlns:p14="http://schemas.microsoft.com/office/powerpoint/2010/main" val="802183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UREA2GS\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764704"/>
            <a:ext cx="5112568"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969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REA2GS\Desktop\Drill-Bit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24000"/>
            <a:ext cx="7704856" cy="50733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7504" y="208137"/>
            <a:ext cx="8856984" cy="646331"/>
          </a:xfrm>
          <a:prstGeom prst="rect">
            <a:avLst/>
          </a:prstGeom>
          <a:noFill/>
        </p:spPr>
        <p:txBody>
          <a:bodyPr wrap="square" rtlCol="0">
            <a:spAutoFit/>
          </a:bodyPr>
          <a:lstStyle/>
          <a:p>
            <a:pPr algn="ctr"/>
            <a:r>
              <a:rPr lang="en-US" sz="3600" b="1" dirty="0" smtClean="0">
                <a:solidFill>
                  <a:srgbClr val="002060"/>
                </a:solidFill>
                <a:latin typeface="Cambria" panose="02040503050406030204" pitchFamily="18" charset="0"/>
              </a:rPr>
              <a:t>REVERSE CIRCULATION DRILL BITS</a:t>
            </a:r>
            <a:endParaRPr lang="en-IN" sz="3600" b="1" dirty="0">
              <a:solidFill>
                <a:srgbClr val="002060"/>
              </a:solidFill>
              <a:latin typeface="Cambria" panose="02040503050406030204" pitchFamily="18" charset="0"/>
            </a:endParaRPr>
          </a:p>
        </p:txBody>
      </p:sp>
    </p:spTree>
    <p:extLst>
      <p:ext uri="{BB962C8B-B14F-4D97-AF65-F5344CB8AC3E}">
        <p14:creationId xmlns:p14="http://schemas.microsoft.com/office/powerpoint/2010/main" val="2574124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UREA2GS\Desktop\DRILL_KING_HAMM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89000"/>
            <a:ext cx="7620000" cy="508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99592" y="404664"/>
            <a:ext cx="7272808" cy="646331"/>
          </a:xfrm>
          <a:prstGeom prst="rect">
            <a:avLst/>
          </a:prstGeom>
          <a:noFill/>
        </p:spPr>
        <p:txBody>
          <a:bodyPr wrap="square" rtlCol="0">
            <a:spAutoFit/>
          </a:bodyPr>
          <a:lstStyle/>
          <a:p>
            <a:pPr algn="ctr"/>
            <a:r>
              <a:rPr lang="en-US" sz="3600" b="1" dirty="0" smtClean="0"/>
              <a:t>AIR DTH HAMMER</a:t>
            </a:r>
            <a:endParaRPr lang="en-IN" sz="3600" b="1" dirty="0"/>
          </a:p>
        </p:txBody>
      </p:sp>
    </p:spTree>
    <p:extLst>
      <p:ext uri="{BB962C8B-B14F-4D97-AF65-F5344CB8AC3E}">
        <p14:creationId xmlns:p14="http://schemas.microsoft.com/office/powerpoint/2010/main" val="3486615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376</Words>
  <Application>Microsoft Office PowerPoint</Application>
  <PresentationFormat>On-screen Show (4:3)</PresentationFormat>
  <Paragraphs>17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Prem Baboo</dc:creator>
  <cp:lastModifiedBy>Prem Baboo</cp:lastModifiedBy>
  <cp:revision>6</cp:revision>
  <dcterms:created xsi:type="dcterms:W3CDTF">2016-01-28T03:42:35Z</dcterms:created>
  <dcterms:modified xsi:type="dcterms:W3CDTF">2016-01-28T04:38:23Z</dcterms:modified>
</cp:coreProperties>
</file>