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55"/>
  </p:notesMasterIdLst>
  <p:sldIdLst>
    <p:sldId id="257" r:id="rId2"/>
    <p:sldId id="329" r:id="rId3"/>
    <p:sldId id="327" r:id="rId4"/>
    <p:sldId id="258" r:id="rId5"/>
    <p:sldId id="324" r:id="rId6"/>
    <p:sldId id="330" r:id="rId7"/>
    <p:sldId id="331" r:id="rId8"/>
    <p:sldId id="263" r:id="rId9"/>
    <p:sldId id="264" r:id="rId10"/>
    <p:sldId id="265" r:id="rId11"/>
    <p:sldId id="332" r:id="rId12"/>
    <p:sldId id="333" r:id="rId13"/>
    <p:sldId id="270" r:id="rId14"/>
    <p:sldId id="271" r:id="rId15"/>
    <p:sldId id="280" r:id="rId16"/>
    <p:sldId id="275" r:id="rId17"/>
    <p:sldId id="272" r:id="rId18"/>
    <p:sldId id="273" r:id="rId19"/>
    <p:sldId id="274" r:id="rId20"/>
    <p:sldId id="276" r:id="rId21"/>
    <p:sldId id="277" r:id="rId22"/>
    <p:sldId id="283" r:id="rId23"/>
    <p:sldId id="279" r:id="rId24"/>
    <p:sldId id="334" r:id="rId25"/>
    <p:sldId id="282" r:id="rId26"/>
    <p:sldId id="284" r:id="rId27"/>
    <p:sldId id="291" r:id="rId28"/>
    <p:sldId id="335" r:id="rId29"/>
    <p:sldId id="336" r:id="rId30"/>
    <p:sldId id="290" r:id="rId31"/>
    <p:sldId id="292" r:id="rId32"/>
    <p:sldId id="293" r:id="rId33"/>
    <p:sldId id="294" r:id="rId34"/>
    <p:sldId id="337" r:id="rId35"/>
    <p:sldId id="338" r:id="rId36"/>
    <p:sldId id="299" r:id="rId37"/>
    <p:sldId id="339" r:id="rId38"/>
    <p:sldId id="340" r:id="rId39"/>
    <p:sldId id="304" r:id="rId40"/>
    <p:sldId id="309" r:id="rId41"/>
    <p:sldId id="341" r:id="rId42"/>
    <p:sldId id="342" r:id="rId43"/>
    <p:sldId id="305" r:id="rId44"/>
    <p:sldId id="306" r:id="rId45"/>
    <p:sldId id="343" r:id="rId46"/>
    <p:sldId id="314" r:id="rId47"/>
    <p:sldId id="344" r:id="rId48"/>
    <p:sldId id="345" r:id="rId49"/>
    <p:sldId id="319" r:id="rId50"/>
    <p:sldId id="320" r:id="rId51"/>
    <p:sldId id="321" r:id="rId52"/>
    <p:sldId id="322" r:id="rId53"/>
    <p:sldId id="326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EAAFC-EA51-4913-BF3A-C0EDAD6F3963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DE30A-EB7E-45D7-8FFB-33A0FD4F282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DE30A-EB7E-45D7-8FFB-33A0FD4F2822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BDE8-AC2C-497A-B2D2-EACC6E544924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741C-0ABE-49E7-B555-F03A3345B7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BDE8-AC2C-497A-B2D2-EACC6E544924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741C-0ABE-49E7-B555-F03A3345B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BDE8-AC2C-497A-B2D2-EACC6E544924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741C-0ABE-49E7-B555-F03A3345B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BDE8-AC2C-497A-B2D2-EACC6E544924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741C-0ABE-49E7-B555-F03A3345B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BDE8-AC2C-497A-B2D2-EACC6E544924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741C-0ABE-49E7-B555-F03A3345B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BDE8-AC2C-497A-B2D2-EACC6E544924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741C-0ABE-49E7-B555-F03A3345B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BDE8-AC2C-497A-B2D2-EACC6E544924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741C-0ABE-49E7-B555-F03A3345B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BDE8-AC2C-497A-B2D2-EACC6E544924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741C-0ABE-49E7-B555-F03A3345B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BDE8-AC2C-497A-B2D2-EACC6E544924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741C-0ABE-49E7-B555-F03A3345B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BDE8-AC2C-497A-B2D2-EACC6E544924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741C-0ABE-49E7-B555-F03A3345B7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3AFBDE8-AC2C-497A-B2D2-EACC6E544924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01D741C-0ABE-49E7-B555-F03A3345B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3AFBDE8-AC2C-497A-B2D2-EACC6E544924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01D741C-0ABE-49E7-B555-F03A3345B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/>
              <a:t>Ghadames</a:t>
            </a:r>
            <a:r>
              <a:rPr lang="en-US" dirty="0" smtClean="0"/>
              <a:t> Project – Conveyance Line</a:t>
            </a:r>
            <a:endParaRPr lang="en-US" dirty="0"/>
          </a:p>
        </p:txBody>
      </p:sp>
      <p:pic>
        <p:nvPicPr>
          <p:cNvPr id="15" name="Picture Placeholder 14" descr="10092007368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PCCP DN1600 Conveyance Pipeline used for transport of water from the Nubian Sandstone Aquifer System located in Sahara near the city of </a:t>
            </a:r>
            <a:r>
              <a:rPr lang="en-GB" dirty="0" err="1" smtClean="0"/>
              <a:t>Ghadames</a:t>
            </a:r>
            <a:r>
              <a:rPr lang="en-GB" dirty="0" smtClean="0"/>
              <a:t> up to coastal area of Libya. </a:t>
            </a:r>
          </a:p>
          <a:p>
            <a:r>
              <a:rPr lang="en-US" dirty="0" smtClean="0"/>
              <a:t>About 423km of PCCP DN1600 pipes have been installed from </a:t>
            </a:r>
            <a:r>
              <a:rPr lang="en-US" dirty="0" err="1" smtClean="0"/>
              <a:t>Ghadames</a:t>
            </a:r>
            <a:r>
              <a:rPr lang="en-US" dirty="0" smtClean="0"/>
              <a:t> Water Well-fields over 4nr Pump Stations with associated </a:t>
            </a:r>
            <a:r>
              <a:rPr lang="en-US" dirty="0" err="1" smtClean="0"/>
              <a:t>Forebay</a:t>
            </a:r>
            <a:r>
              <a:rPr lang="en-US" dirty="0" smtClean="0"/>
              <a:t> Tanks, 1nr elevated Regulating Tank, 1nr Flow Control Pressure Break Tank, 25nr Turnouts to the coastal city of </a:t>
            </a:r>
            <a:r>
              <a:rPr lang="en-US" dirty="0" err="1" smtClean="0"/>
              <a:t>Zuwarah</a:t>
            </a:r>
            <a:r>
              <a:rPr lang="en-US" dirty="0" smtClean="0"/>
              <a:t>. </a:t>
            </a:r>
          </a:p>
          <a:p>
            <a:pPr algn="ctr"/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Pipe receiving crane</a:t>
            </a:r>
            <a:endParaRPr lang="en-US" dirty="0"/>
          </a:p>
        </p:txBody>
      </p:sp>
      <p:pic>
        <p:nvPicPr>
          <p:cNvPr id="5" name="Picture Placeholder 4" descr="New Crane 2-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Jack Hammering / Drilling of Rocky Sub-grade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4" descr="Sta.267+50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6396" r="6396"/>
          <a:stretch>
            <a:fillRect/>
          </a:stretch>
        </p:blipFill>
        <p:spPr>
          <a:xfrm>
            <a:off x="457200" y="2687850"/>
            <a:ext cx="4040188" cy="3474613"/>
          </a:xfrm>
        </p:spPr>
      </p:pic>
      <p:pic>
        <p:nvPicPr>
          <p:cNvPr id="8" name="Picture Placeholder 4" descr="2010200711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6396" r="6396"/>
          <a:stretch>
            <a:fillRect/>
          </a:stretch>
        </p:blipFill>
        <p:spPr>
          <a:xfrm>
            <a:off x="4645025" y="2687167"/>
            <a:ext cx="4041775" cy="3475978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Jack </a:t>
            </a:r>
            <a:r>
              <a:rPr lang="en-US" sz="2400" dirty="0" smtClean="0"/>
              <a:t>Hammers </a:t>
            </a:r>
            <a:r>
              <a:rPr lang="en-US" sz="2400" dirty="0" smtClean="0"/>
              <a:t>in action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4" descr="201020071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6396" r="6396"/>
          <a:stretch>
            <a:fillRect/>
          </a:stretch>
        </p:blipFill>
        <p:spPr>
          <a:xfrm>
            <a:off x="457200" y="2687850"/>
            <a:ext cx="4040188" cy="3474613"/>
          </a:xfrm>
        </p:spPr>
      </p:pic>
      <p:pic>
        <p:nvPicPr>
          <p:cNvPr id="8" name="Picture Placeholder 4" descr="24082008367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6396" r="6396"/>
          <a:stretch>
            <a:fillRect/>
          </a:stretch>
        </p:blipFill>
        <p:spPr>
          <a:xfrm>
            <a:off x="4645025" y="2687167"/>
            <a:ext cx="4041775" cy="347597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Excavation in Progress</a:t>
            </a:r>
            <a:endParaRPr lang="en-US" dirty="0"/>
          </a:p>
        </p:txBody>
      </p:sp>
      <p:pic>
        <p:nvPicPr>
          <p:cNvPr id="5" name="Picture Placeholder 4" descr="10092007368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Trench excavated, PCCP Pipes on Windrow</a:t>
            </a:r>
            <a:endParaRPr lang="en-US" dirty="0"/>
          </a:p>
        </p:txBody>
      </p:sp>
      <p:pic>
        <p:nvPicPr>
          <p:cNvPr id="5" name="Picture Placeholder 4" descr="04062009186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Due to high temperatures in Sahara Desert where ambient temperature reached 52°C, PCCP originally covered by protective Coal tar Epoxy coating have been “White Washed” to decrease exposure to sunlight.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Pipe Trench Bedding</a:t>
            </a:r>
            <a:endParaRPr lang="en-US" dirty="0"/>
          </a:p>
        </p:txBody>
      </p:sp>
      <p:pic>
        <p:nvPicPr>
          <p:cNvPr id="5" name="Picture Placeholder 4" descr="24072008332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Pipe Trench Bedding</a:t>
            </a:r>
            <a:endParaRPr lang="en-US" dirty="0"/>
          </a:p>
        </p:txBody>
      </p:sp>
      <p:pic>
        <p:nvPicPr>
          <p:cNvPr id="5" name="Picture Placeholder 4" descr="1504200916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Compaction of Pipe Trench Bedding</a:t>
            </a:r>
            <a:endParaRPr lang="en-US" dirty="0"/>
          </a:p>
        </p:txBody>
      </p:sp>
      <p:pic>
        <p:nvPicPr>
          <p:cNvPr id="5" name="Picture Placeholder 4" descr="0411200856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Constant Survey  verification of each layer elevation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Sub-grade Verification</a:t>
            </a:r>
            <a:endParaRPr lang="en-US" dirty="0"/>
          </a:p>
        </p:txBody>
      </p:sp>
      <p:pic>
        <p:nvPicPr>
          <p:cNvPr id="5" name="Picture Placeholder 4" descr="2610200719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Standard Penetration test (SPT)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Underground Cavity Filling</a:t>
            </a:r>
            <a:endParaRPr lang="en-US" dirty="0"/>
          </a:p>
        </p:txBody>
      </p:sp>
      <p:pic>
        <p:nvPicPr>
          <p:cNvPr id="5" name="Picture Placeholder 4" descr="Sta.137+182 Soil Cement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Stabilization of trench sub-grade, encountered cavities explored and filled with Soil Cement 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Man-Made River Project / </a:t>
            </a:r>
            <a:r>
              <a:rPr lang="en-US" dirty="0" err="1" smtClean="0"/>
              <a:t>Ghadames</a:t>
            </a:r>
            <a:r>
              <a:rPr lang="en-US" dirty="0" smtClean="0"/>
              <a:t> Project</a:t>
            </a:r>
            <a:endParaRPr lang="en-US" dirty="0"/>
          </a:p>
        </p:txBody>
      </p:sp>
      <p:pic>
        <p:nvPicPr>
          <p:cNvPr id="5" name="Content Placeholder 4" descr="40150-S-400-00-GD-EN-0001-00 FEBelev-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043" t="5390"/>
          <a:stretch>
            <a:fillRect/>
          </a:stretch>
        </p:blipFill>
        <p:spPr>
          <a:xfrm>
            <a:off x="4211960" y="1628800"/>
            <a:ext cx="3636713" cy="5076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Ghadames</a:t>
            </a:r>
            <a:r>
              <a:rPr lang="en-US" dirty="0" smtClean="0"/>
              <a:t> – </a:t>
            </a:r>
            <a:r>
              <a:rPr lang="en-US" dirty="0" err="1" smtClean="0"/>
              <a:t>Zuwarah</a:t>
            </a:r>
            <a:r>
              <a:rPr lang="en-US" dirty="0" smtClean="0"/>
              <a:t> – </a:t>
            </a:r>
            <a:r>
              <a:rPr lang="en-US" dirty="0" err="1" smtClean="0"/>
              <a:t>Azzawia</a:t>
            </a:r>
            <a:r>
              <a:rPr lang="en-US" dirty="0" smtClean="0"/>
              <a:t> Water System (GZAWS) – </a:t>
            </a:r>
            <a:r>
              <a:rPr lang="en-US" dirty="0" err="1" smtClean="0"/>
              <a:t>Coneyance</a:t>
            </a:r>
            <a:r>
              <a:rPr lang="en-US" dirty="0" smtClean="0"/>
              <a:t> Line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Survey Markers along the Pipe Route</a:t>
            </a:r>
            <a:endParaRPr lang="en-US" dirty="0"/>
          </a:p>
        </p:txBody>
      </p:sp>
      <p:pic>
        <p:nvPicPr>
          <p:cNvPr id="5" name="Picture Placeholder 4" descr="09092007366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Watering of the Bedding Material</a:t>
            </a:r>
            <a:endParaRPr lang="en-US" dirty="0"/>
          </a:p>
        </p:txBody>
      </p:sp>
      <p:pic>
        <p:nvPicPr>
          <p:cNvPr id="5" name="Picture Placeholder 4" descr="24072008332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achieve required compaction, water trucks were used for watering the sand bedding material, followed by compaction </a:t>
            </a:r>
            <a:r>
              <a:rPr lang="en-US" dirty="0" err="1" smtClean="0"/>
              <a:t>vibro-rolers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Pipe Trench Bedding</a:t>
            </a:r>
            <a:endParaRPr lang="en-US" dirty="0"/>
          </a:p>
        </p:txBody>
      </p:sp>
      <p:pic>
        <p:nvPicPr>
          <p:cNvPr id="5" name="Picture Placeholder 4" descr="17072008328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Bedding Compaction</a:t>
            </a:r>
            <a:endParaRPr lang="en-US" dirty="0"/>
          </a:p>
        </p:txBody>
      </p:sp>
      <p:pic>
        <p:nvPicPr>
          <p:cNvPr id="5" name="Picture Placeholder 4" descr="17072008328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Pipe Shaped-bedding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After proper compaction of bedding material a Shape Bedding Machine has shaped-up the bedding to receive DN1600 PCCP Pipe on trench centerline 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1100" dirty="0" smtClean="0"/>
              <a:t>Pipe Shaped Bedding – Survey verification</a:t>
            </a:r>
            <a:endParaRPr lang="en-US" sz="1100" dirty="0"/>
          </a:p>
        </p:txBody>
      </p:sp>
      <p:pic>
        <p:nvPicPr>
          <p:cNvPr id="7" name="Picture Placeholder 4" descr="2010200711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6396" r="6396"/>
          <a:stretch>
            <a:fillRect/>
          </a:stretch>
        </p:blipFill>
        <p:spPr>
          <a:xfrm>
            <a:off x="457200" y="2687850"/>
            <a:ext cx="4040188" cy="3474613"/>
          </a:xfrm>
        </p:spPr>
      </p:pic>
      <p:pic>
        <p:nvPicPr>
          <p:cNvPr id="8" name="Picture Placeholder 4" descr="2010200711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6396" r="6396"/>
          <a:stretch>
            <a:fillRect/>
          </a:stretch>
        </p:blipFill>
        <p:spPr>
          <a:xfrm>
            <a:off x="4645025" y="2687167"/>
            <a:ext cx="4041775" cy="347597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Shaped Bedding / Pipe Laying</a:t>
            </a:r>
            <a:endParaRPr lang="en-US" dirty="0"/>
          </a:p>
        </p:txBody>
      </p:sp>
      <p:pic>
        <p:nvPicPr>
          <p:cNvPr id="5" name="Picture Placeholder 4" descr="3010200724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Shaped Bedding – Field Density Test</a:t>
            </a:r>
            <a:endParaRPr lang="en-US" dirty="0"/>
          </a:p>
        </p:txBody>
      </p:sp>
      <p:pic>
        <p:nvPicPr>
          <p:cNvPr id="7" name="Picture Placeholder 6" descr="3010200724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Testing the achieved compaction of bedding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Pipe Laying – Elevation verification prior to installation</a:t>
            </a:r>
            <a:endParaRPr lang="en-US" dirty="0"/>
          </a:p>
        </p:txBody>
      </p:sp>
      <p:pic>
        <p:nvPicPr>
          <p:cNvPr id="5" name="Picture Placeholder 4" descr="09092007366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Pipe Laying 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8" descr="09092007367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6396" r="6396"/>
          <a:stretch>
            <a:fillRect/>
          </a:stretch>
        </p:blipFill>
        <p:spPr>
          <a:xfrm>
            <a:off x="457200" y="2687850"/>
            <a:ext cx="4040188" cy="3474613"/>
          </a:xfrm>
        </p:spPr>
      </p:pic>
      <p:pic>
        <p:nvPicPr>
          <p:cNvPr id="8" name="Picture Placeholder 4" descr="09092007367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6396" r="6396"/>
          <a:stretch>
            <a:fillRect/>
          </a:stretch>
        </p:blipFill>
        <p:spPr>
          <a:xfrm>
            <a:off x="4645025" y="2687167"/>
            <a:ext cx="4041775" cy="3475978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Pipe Laying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100" dirty="0" smtClean="0"/>
              <a:t>“Pusher” </a:t>
            </a:r>
            <a:r>
              <a:rPr lang="en-US" sz="1100" dirty="0" smtClean="0"/>
              <a:t>placing </a:t>
            </a:r>
            <a:r>
              <a:rPr lang="en-US" sz="1100" dirty="0" smtClean="0"/>
              <a:t>the PCCP Pipe into its final </a:t>
            </a:r>
            <a:r>
              <a:rPr lang="en-US" sz="1100" dirty="0" smtClean="0"/>
              <a:t>position</a:t>
            </a:r>
            <a:endParaRPr lang="en-US" sz="11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4" descr="09092007367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6396" r="6396"/>
          <a:stretch>
            <a:fillRect/>
          </a:stretch>
        </p:blipFill>
        <p:spPr>
          <a:xfrm>
            <a:off x="457200" y="2687850"/>
            <a:ext cx="4040188" cy="3474613"/>
          </a:xfrm>
        </p:spPr>
      </p:pic>
      <p:pic>
        <p:nvPicPr>
          <p:cNvPr id="8" name="Picture Placeholder 4" descr="09092007367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6396" r="6396"/>
          <a:stretch>
            <a:fillRect/>
          </a:stretch>
        </p:blipFill>
        <p:spPr>
          <a:xfrm>
            <a:off x="4645025" y="2687167"/>
            <a:ext cx="4041775" cy="347597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Pre-stressed Concrete Cylinder Pipe (PCCP)</a:t>
            </a:r>
            <a:endParaRPr lang="en-US" dirty="0"/>
          </a:p>
        </p:txBody>
      </p:sp>
      <p:pic>
        <p:nvPicPr>
          <p:cNvPr id="5" name="Picture Placeholder 12" descr="16.45 Mr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427" r="542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PCCP Pipes DN1600 were produced by Libyan BREGA Plant, as per original design of Price Brothers (UK)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Pipe Laying </a:t>
            </a:r>
            <a:endParaRPr lang="en-US" dirty="0"/>
          </a:p>
        </p:txBody>
      </p:sp>
      <p:pic>
        <p:nvPicPr>
          <p:cNvPr id="5" name="Picture Placeholder 4" descr="09092007367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Pipe Laying – Installed PCCP Pipes</a:t>
            </a:r>
            <a:endParaRPr lang="en-US" dirty="0"/>
          </a:p>
        </p:txBody>
      </p:sp>
      <p:pic>
        <p:nvPicPr>
          <p:cNvPr id="5" name="Picture Placeholder 4" descr="10092007368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Ready for External Grouting of Joints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Pipe Laying – Installed PCCP Pipes</a:t>
            </a:r>
            <a:endParaRPr lang="en-US" dirty="0"/>
          </a:p>
        </p:txBody>
      </p:sp>
      <p:pic>
        <p:nvPicPr>
          <p:cNvPr id="5" name="Picture Placeholder 4" descr="Cevovod 422km 1600mm-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Haul Road on left side with PCCP Pipes truck delivery in progress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HD Piece for Manhole</a:t>
            </a:r>
            <a:endParaRPr lang="en-US" dirty="0"/>
          </a:p>
        </p:txBody>
      </p:sp>
      <p:pic>
        <p:nvPicPr>
          <p:cNvPr id="5" name="Picture Placeholder 4" descr="06082008342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PCCP Pipe Joints - External Grouting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4" descr="19072008329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6396" r="6396"/>
          <a:stretch>
            <a:fillRect/>
          </a:stretch>
        </p:blipFill>
        <p:spPr>
          <a:xfrm>
            <a:off x="457200" y="2687850"/>
            <a:ext cx="4040188" cy="3474613"/>
          </a:xfrm>
        </p:spPr>
      </p:pic>
      <p:pic>
        <p:nvPicPr>
          <p:cNvPr id="8" name="Picture Placeholder 4" descr="DSC0001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6396" r="6396"/>
          <a:stretch>
            <a:fillRect/>
          </a:stretch>
        </p:blipFill>
        <p:spPr>
          <a:xfrm>
            <a:off x="4645025" y="2687167"/>
            <a:ext cx="4041775" cy="3475979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PCCP Joints – External Grouting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4" descr="16022008138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6396" r="6396"/>
          <a:stretch>
            <a:fillRect/>
          </a:stretch>
        </p:blipFill>
        <p:spPr>
          <a:xfrm>
            <a:off x="457200" y="2687850"/>
            <a:ext cx="4040188" cy="3474613"/>
          </a:xfrm>
        </p:spPr>
      </p:pic>
      <p:pic>
        <p:nvPicPr>
          <p:cNvPr id="8" name="Picture Placeholder 4" descr="16022008138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6396" r="6396"/>
          <a:stretch>
            <a:fillRect/>
          </a:stretch>
        </p:blipFill>
        <p:spPr>
          <a:xfrm>
            <a:off x="4645025" y="2687167"/>
            <a:ext cx="4041775" cy="3475978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Grouting Mix Design</a:t>
            </a:r>
            <a:endParaRPr lang="en-US" dirty="0"/>
          </a:p>
        </p:txBody>
      </p:sp>
      <p:pic>
        <p:nvPicPr>
          <p:cNvPr id="5" name="Picture Placeholder 4" descr="16022008138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PCCP Pipe Joints External Grouting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100" dirty="0" smtClean="0"/>
              <a:t>Special plastic sheets placed around the pipe-joint, grout is to seal the gap on 2 pipes </a:t>
            </a:r>
            <a:r>
              <a:rPr lang="en-US" sz="1100" dirty="0" smtClean="0"/>
              <a:t>joint</a:t>
            </a:r>
            <a:endParaRPr lang="en-US" sz="11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4" descr="16022008138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6396" r="6396"/>
          <a:stretch>
            <a:fillRect/>
          </a:stretch>
        </p:blipFill>
        <p:spPr>
          <a:xfrm>
            <a:off x="457200" y="2687850"/>
            <a:ext cx="4040188" cy="3474613"/>
          </a:xfrm>
        </p:spPr>
      </p:pic>
      <p:pic>
        <p:nvPicPr>
          <p:cNvPr id="8" name="Picture Placeholder 4" descr="16022008138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6396" r="6396"/>
          <a:stretch>
            <a:fillRect/>
          </a:stretch>
        </p:blipFill>
        <p:spPr>
          <a:xfrm>
            <a:off x="4645025" y="2687167"/>
            <a:ext cx="4041775" cy="3475978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External </a:t>
            </a:r>
            <a:r>
              <a:rPr lang="en-US" sz="2400" dirty="0" smtClean="0"/>
              <a:t>Grouting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Sampling </a:t>
            </a:r>
            <a:r>
              <a:rPr lang="en-US" dirty="0" smtClean="0"/>
              <a:t>of Grout for testing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16022008139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6396" r="6396"/>
          <a:stretch>
            <a:fillRect/>
          </a:stretch>
        </p:blipFill>
        <p:spPr>
          <a:xfrm>
            <a:off x="457200" y="2687850"/>
            <a:ext cx="4040188" cy="3474613"/>
          </a:xfrm>
        </p:spPr>
      </p:pic>
      <p:pic>
        <p:nvPicPr>
          <p:cNvPr id="8" name="Picture Placeholder 4" descr="16022008140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6396" r="6396"/>
          <a:stretch>
            <a:fillRect/>
          </a:stretch>
        </p:blipFill>
        <p:spPr>
          <a:xfrm>
            <a:off x="4645025" y="2687167"/>
            <a:ext cx="4041775" cy="3475978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PCCP Pipe Joints External Grouting</a:t>
            </a:r>
            <a:endParaRPr lang="en-US" dirty="0"/>
          </a:p>
        </p:txBody>
      </p:sp>
      <p:pic>
        <p:nvPicPr>
          <p:cNvPr id="5" name="Picture Placeholder 4" descr="Sta.200+050 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PCCP Pipes Stockyard</a:t>
            </a:r>
            <a:endParaRPr lang="en-US" dirty="0"/>
          </a:p>
        </p:txBody>
      </p:sp>
      <p:pic>
        <p:nvPicPr>
          <p:cNvPr id="5" name="Picture Placeholder 4" descr="10092007370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Along 423km long </a:t>
            </a:r>
            <a:r>
              <a:rPr lang="en-US" dirty="0"/>
              <a:t> </a:t>
            </a:r>
            <a:r>
              <a:rPr lang="en-US" dirty="0" smtClean="0"/>
              <a:t>main conveyance pipeline route 4nr Camps have been erected with its own Stockyards from where PCCP Pipes have been transported along the Haul Road following the designed pipeline route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PCCP Pipeline </a:t>
            </a:r>
            <a:r>
              <a:rPr lang="en-US" dirty="0" err="1" smtClean="0"/>
              <a:t>Cathodic</a:t>
            </a:r>
            <a:r>
              <a:rPr lang="en-US" dirty="0" smtClean="0"/>
              <a:t> Protection</a:t>
            </a:r>
            <a:endParaRPr lang="en-US" dirty="0"/>
          </a:p>
        </p:txBody>
      </p:sp>
      <p:pic>
        <p:nvPicPr>
          <p:cNvPr id="5" name="Picture Placeholder 4" descr="09092007365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Prior of backfilling starts – sequential </a:t>
            </a:r>
            <a:r>
              <a:rPr lang="en-US" dirty="0" err="1" smtClean="0"/>
              <a:t>Cathodic</a:t>
            </a:r>
            <a:r>
              <a:rPr lang="en-US" dirty="0" smtClean="0"/>
              <a:t> Protection works start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PCCP </a:t>
            </a:r>
            <a:r>
              <a:rPr lang="en-US" sz="2400" dirty="0" smtClean="0"/>
              <a:t>Pipe Joints </a:t>
            </a:r>
            <a:r>
              <a:rPr lang="en-US" sz="2400" dirty="0" smtClean="0"/>
              <a:t>Internal Grouting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On completion of pipe-joints external / internal grouting, each joint is tested by air over the steel plug in embedded joint cylinder </a:t>
            </a:r>
          </a:p>
        </p:txBody>
      </p:sp>
      <p:pic>
        <p:nvPicPr>
          <p:cNvPr id="7" name="Picture Placeholder 4" descr="0410200810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6396" r="6396"/>
          <a:stretch>
            <a:fillRect/>
          </a:stretch>
        </p:blipFill>
        <p:spPr>
          <a:xfrm>
            <a:off x="457200" y="2687850"/>
            <a:ext cx="4040188" cy="3474613"/>
          </a:xfrm>
        </p:spPr>
      </p:pic>
      <p:pic>
        <p:nvPicPr>
          <p:cNvPr id="8" name="Picture Placeholder 4" descr="0410200811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6396" r="6396"/>
          <a:stretch>
            <a:fillRect/>
          </a:stretch>
        </p:blipFill>
        <p:spPr>
          <a:xfrm>
            <a:off x="4645025" y="2687167"/>
            <a:ext cx="4041775" cy="3475978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PCCP Pipeline </a:t>
            </a:r>
            <a:r>
              <a:rPr lang="en-US" sz="2400" dirty="0" err="1" smtClean="0"/>
              <a:t>Cathodic</a:t>
            </a:r>
            <a:r>
              <a:rPr lang="en-US" sz="2400" dirty="0" smtClean="0"/>
              <a:t> Protection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4" descr="2610200719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6396" r="6396"/>
          <a:stretch>
            <a:fillRect/>
          </a:stretch>
        </p:blipFill>
        <p:spPr>
          <a:xfrm>
            <a:off x="457200" y="2687850"/>
            <a:ext cx="4040188" cy="3474613"/>
          </a:xfrm>
        </p:spPr>
      </p:pic>
      <p:pic>
        <p:nvPicPr>
          <p:cNvPr id="9" name="Picture Placeholder 4" descr="04092007353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6396" r="6396"/>
          <a:stretch>
            <a:fillRect/>
          </a:stretch>
        </p:blipFill>
        <p:spPr>
          <a:xfrm>
            <a:off x="4716016" y="2708920"/>
            <a:ext cx="4018549" cy="34560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PCCP Pipeline Backfilling</a:t>
            </a:r>
            <a:endParaRPr lang="en-US" dirty="0"/>
          </a:p>
        </p:txBody>
      </p:sp>
      <p:pic>
        <p:nvPicPr>
          <p:cNvPr id="7" name="Picture Placeholder 6" descr="12082008354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Backfilling performed in layers (zones) with compaction between each layer – to be tested (FDT) prior of next layer backfilling starts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Backfill material compaction</a:t>
            </a:r>
            <a:endParaRPr lang="en-US" dirty="0"/>
          </a:p>
        </p:txBody>
      </p:sp>
      <p:pic>
        <p:nvPicPr>
          <p:cNvPr id="5" name="Picture Placeholder 4" descr="PCCP backfill compaction (2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PCCP Pipeline </a:t>
            </a:r>
            <a:r>
              <a:rPr lang="en-US" sz="2400" dirty="0" err="1" smtClean="0"/>
              <a:t>Cathodic</a:t>
            </a:r>
            <a:r>
              <a:rPr lang="en-US" sz="2400" dirty="0" smtClean="0"/>
              <a:t> Protection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4" descr="2810200723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6396" r="6396"/>
          <a:stretch>
            <a:fillRect/>
          </a:stretch>
        </p:blipFill>
        <p:spPr>
          <a:xfrm>
            <a:off x="457200" y="2687850"/>
            <a:ext cx="4040188" cy="3474613"/>
          </a:xfrm>
        </p:spPr>
      </p:pic>
      <p:pic>
        <p:nvPicPr>
          <p:cNvPr id="8" name="Picture Placeholder 4" descr="12082008354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6396" r="6396"/>
          <a:stretch>
            <a:fillRect/>
          </a:stretch>
        </p:blipFill>
        <p:spPr>
          <a:xfrm>
            <a:off x="4645025" y="2687167"/>
            <a:ext cx="4041775" cy="3475978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PCCP Pipeline </a:t>
            </a:r>
            <a:r>
              <a:rPr lang="en-US" dirty="0" err="1" smtClean="0"/>
              <a:t>Cathodic</a:t>
            </a:r>
            <a:r>
              <a:rPr lang="en-US" dirty="0" smtClean="0"/>
              <a:t> Protection</a:t>
            </a:r>
            <a:endParaRPr lang="en-US" dirty="0"/>
          </a:p>
        </p:txBody>
      </p:sp>
      <p:pic>
        <p:nvPicPr>
          <p:cNvPr id="5" name="Picture Placeholder 4" descr="12092007376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Flooded Pipeline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1100" dirty="0" smtClean="0"/>
              <a:t>Although Libya is without any surface running waters, winter rains brings danger of flooding the pipe trenches. Hollow concrete pipes buoyancy causes  them to resurface if not backfilled.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4" descr="Sta.142+700 to 143+500 1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6396" r="6396"/>
          <a:stretch>
            <a:fillRect/>
          </a:stretch>
        </p:blipFill>
        <p:spPr>
          <a:xfrm>
            <a:off x="457200" y="2687850"/>
            <a:ext cx="4040188" cy="3474613"/>
          </a:xfrm>
        </p:spPr>
      </p:pic>
      <p:pic>
        <p:nvPicPr>
          <p:cNvPr id="8" name="Picture Placeholder 4" descr="Sta.258+050-150 Wadis Al Aqaylah and Ziqzaw 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6396" r="6396"/>
          <a:stretch>
            <a:fillRect/>
          </a:stretch>
        </p:blipFill>
        <p:spPr>
          <a:xfrm>
            <a:off x="4645025" y="2687167"/>
            <a:ext cx="4041775" cy="3475978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Flooded Pipe-Windrow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4" descr="Sta.258+200 - View from a Dike towards breakthrough point 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6396" r="6396"/>
          <a:stretch>
            <a:fillRect/>
          </a:stretch>
        </p:blipFill>
        <p:spPr>
          <a:xfrm>
            <a:off x="457200" y="2687850"/>
            <a:ext cx="4040188" cy="3474613"/>
          </a:xfrm>
        </p:spPr>
      </p:pic>
      <p:pic>
        <p:nvPicPr>
          <p:cNvPr id="8" name="Picture Placeholder 4" descr="Sta.254+700 flooded pipes repair 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6396" r="6396"/>
          <a:stretch>
            <a:fillRect/>
          </a:stretch>
        </p:blipFill>
        <p:spPr>
          <a:xfrm>
            <a:off x="4645025" y="2687167"/>
            <a:ext cx="4041775" cy="3475978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Flooded sections remedial actions</a:t>
            </a:r>
            <a:endParaRPr lang="en-US" dirty="0"/>
          </a:p>
        </p:txBody>
      </p:sp>
      <p:pic>
        <p:nvPicPr>
          <p:cNvPr id="5" name="Picture Placeholder 4" descr="Sta.254+700 flooded pipes removed 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PCCP Pipes buoyancy during flood has caused change of centerline, affected section removed, pipes inspected and re-installed 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PCCP Pipes Stockyard</a:t>
            </a:r>
            <a:endParaRPr lang="en-US" dirty="0"/>
          </a:p>
        </p:txBody>
      </p:sp>
      <p:pic>
        <p:nvPicPr>
          <p:cNvPr id="5" name="Picture Placeholder 4" descr="Site Stockyard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PCCP Pipes Hollow Sound Defect</a:t>
            </a:r>
            <a:endParaRPr lang="en-US" dirty="0"/>
          </a:p>
        </p:txBody>
      </p:sp>
      <p:pic>
        <p:nvPicPr>
          <p:cNvPr id="7" name="Picture Placeholder 6" descr="100620072027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Hollow Sound defect” has appeared on PCCP Pipe mortar coating covering the high tension pre-stressed wires, as a hollow sound encountered when knocking over the pipe surface.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PCCP Pipes Hollow Sound Defect</a:t>
            </a:r>
            <a:endParaRPr lang="en-US" dirty="0"/>
          </a:p>
        </p:txBody>
      </p:sp>
      <p:pic>
        <p:nvPicPr>
          <p:cNvPr id="5" name="Picture Placeholder 4" descr="DSC0000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Sahara Desert climate with intense temperature differences (day / night) have caused </a:t>
            </a:r>
            <a:r>
              <a:rPr lang="en-US" dirty="0" err="1" smtClean="0"/>
              <a:t>delamination</a:t>
            </a:r>
            <a:r>
              <a:rPr lang="en-US" dirty="0" smtClean="0"/>
              <a:t> between layers of mortar and pre-stressed wires around the outer concrete layer of the PCCP Pipe.  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PCCP Pipes Hollow Sound Defect</a:t>
            </a:r>
            <a:endParaRPr lang="en-US" dirty="0"/>
          </a:p>
        </p:txBody>
      </p:sp>
      <p:pic>
        <p:nvPicPr>
          <p:cNvPr id="5" name="Picture Placeholder 4" descr="13062007207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850nr PCCP Pipes were affected by Hollow Sound Defect (mortar coating </a:t>
            </a:r>
            <a:r>
              <a:rPr lang="en-US" dirty="0" err="1" smtClean="0"/>
              <a:t>delamination</a:t>
            </a:r>
            <a:r>
              <a:rPr lang="en-US" dirty="0" smtClean="0"/>
              <a:t>.</a:t>
            </a:r>
          </a:p>
          <a:p>
            <a:r>
              <a:rPr lang="en-GB" dirty="0" smtClean="0"/>
              <a:t>The original repair by </a:t>
            </a:r>
            <a:r>
              <a:rPr lang="en-GB" dirty="0" err="1" smtClean="0"/>
              <a:t>Gunite</a:t>
            </a:r>
            <a:r>
              <a:rPr lang="en-GB" dirty="0" smtClean="0"/>
              <a:t> (dry mix </a:t>
            </a:r>
            <a:r>
              <a:rPr lang="en-GB" dirty="0" err="1" smtClean="0"/>
              <a:t>Shotcrete</a:t>
            </a:r>
            <a:r>
              <a:rPr lang="en-GB" dirty="0" smtClean="0"/>
              <a:t>) procedure of an affected pipes with </a:t>
            </a:r>
            <a:r>
              <a:rPr lang="en-GB" dirty="0" err="1" smtClean="0"/>
              <a:t>delamination</a:t>
            </a:r>
            <a:r>
              <a:rPr lang="en-GB" dirty="0" smtClean="0"/>
              <a:t>, was only allowed (approved) and applied to area defected with </a:t>
            </a:r>
            <a:r>
              <a:rPr lang="en-GB" dirty="0" err="1" smtClean="0"/>
              <a:t>delamination</a:t>
            </a:r>
            <a:r>
              <a:rPr lang="en-GB" dirty="0" smtClean="0"/>
              <a:t> up to (4% out of total mortar area of 42m2). Later adjustment was made for repair of  pipes with larger defective area (up to full body surface) by </a:t>
            </a:r>
            <a:r>
              <a:rPr lang="en-GB" dirty="0" err="1" smtClean="0"/>
              <a:t>Gunite</a:t>
            </a:r>
            <a:r>
              <a:rPr lang="en-GB" dirty="0" smtClean="0"/>
              <a:t>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/>
              <a:t>Gunite</a:t>
            </a:r>
            <a:r>
              <a:rPr lang="en-US" dirty="0" smtClean="0"/>
              <a:t> Repair Method of Hollow Sound</a:t>
            </a:r>
            <a:endParaRPr lang="en-US" dirty="0"/>
          </a:p>
        </p:txBody>
      </p:sp>
      <p:pic>
        <p:nvPicPr>
          <p:cNvPr id="5" name="Picture Placeholder 4" descr="Untitled-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Applied over cleaned area of Hollow Sound affected PCCP pipe. </a:t>
            </a:r>
          </a:p>
          <a:p>
            <a:r>
              <a:rPr lang="en-US" dirty="0" smtClean="0"/>
              <a:t>Verification of the repaired PCCP Pipes was repeated 26months after full backfilling , results indicating no damage or </a:t>
            </a:r>
            <a:r>
              <a:rPr lang="en-US" dirty="0" err="1" smtClean="0"/>
              <a:t>delamination</a:t>
            </a:r>
            <a:r>
              <a:rPr lang="en-US" dirty="0" smtClean="0"/>
              <a:t> on the inspected pipes.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Trench Rocky Area – Drilling for Blasting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4" descr="16092007379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6396" r="6396"/>
          <a:stretch>
            <a:fillRect/>
          </a:stretch>
        </p:blipFill>
        <p:spPr>
          <a:xfrm>
            <a:off x="457200" y="2687850"/>
            <a:ext cx="4040188" cy="3474613"/>
          </a:xfrm>
        </p:spPr>
      </p:pic>
      <p:pic>
        <p:nvPicPr>
          <p:cNvPr id="8" name="Picture Placeholder 4" descr="16092007379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6396" r="6396"/>
          <a:stretch>
            <a:fillRect/>
          </a:stretch>
        </p:blipFill>
        <p:spPr>
          <a:xfrm>
            <a:off x="4645025" y="2687167"/>
            <a:ext cx="4041775" cy="347597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Pipe Route Rocky Areas </a:t>
            </a:r>
            <a:r>
              <a:rPr lang="en-US" sz="2400" dirty="0" smtClean="0"/>
              <a:t>Drilling / Blasting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1100" dirty="0" smtClean="0"/>
              <a:t>Blasting Charges placed</a:t>
            </a:r>
            <a:endParaRPr lang="en-US" sz="1100" dirty="0"/>
          </a:p>
        </p:txBody>
      </p:sp>
      <p:pic>
        <p:nvPicPr>
          <p:cNvPr id="7" name="Picture Placeholder 4" descr="16092007379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6396" r="6396"/>
          <a:stretch>
            <a:fillRect/>
          </a:stretch>
        </p:blipFill>
        <p:spPr>
          <a:xfrm>
            <a:off x="457200" y="2687850"/>
            <a:ext cx="4040188" cy="3474613"/>
          </a:xfrm>
        </p:spPr>
      </p:pic>
      <p:pic>
        <p:nvPicPr>
          <p:cNvPr id="8" name="Picture Placeholder 4" descr="16092007379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6396" r="6396"/>
          <a:stretch>
            <a:fillRect/>
          </a:stretch>
        </p:blipFill>
        <p:spPr>
          <a:xfrm>
            <a:off x="4645025" y="2687167"/>
            <a:ext cx="4041775" cy="347597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Blasting of Rocky Areas</a:t>
            </a:r>
            <a:endParaRPr lang="en-US" dirty="0"/>
          </a:p>
        </p:txBody>
      </p:sp>
      <p:pic>
        <p:nvPicPr>
          <p:cNvPr id="5" name="Picture Placeholder 4" descr="2304200933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Pipe Receiving on Windrow</a:t>
            </a:r>
            <a:endParaRPr lang="en-US" dirty="0"/>
          </a:p>
        </p:txBody>
      </p:sp>
      <p:pic>
        <p:nvPicPr>
          <p:cNvPr id="5" name="Picture Placeholder 4" descr="Pipe receiving on Sta.208+400 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396" r="63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PCCP Pipes were delivered on windrow between trench and haul road along 422km long pipe route.</a:t>
            </a:r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459</TotalTime>
  <Words>838</Words>
  <Application>Microsoft Office PowerPoint</Application>
  <PresentationFormat>On-screen Show (4:3)</PresentationFormat>
  <Paragraphs>85</Paragraphs>
  <Slides>53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Module</vt:lpstr>
      <vt:lpstr>Ghadames Project – Conveyance Line</vt:lpstr>
      <vt:lpstr>Man-Made River Project / Ghadames Project</vt:lpstr>
      <vt:lpstr>Pre-stressed Concrete Cylinder Pipe (PCCP)</vt:lpstr>
      <vt:lpstr>PCCP Pipes Stockyard</vt:lpstr>
      <vt:lpstr>PCCP Pipes Stockyard</vt:lpstr>
      <vt:lpstr>Trench Rocky Area – Drilling for Blasting</vt:lpstr>
      <vt:lpstr>Pipe Route Rocky Areas Drilling / Blasting</vt:lpstr>
      <vt:lpstr>Blasting of Rocky Areas</vt:lpstr>
      <vt:lpstr>Pipe Receiving on Windrow</vt:lpstr>
      <vt:lpstr>Pipe receiving crane</vt:lpstr>
      <vt:lpstr>Jack Hammering / Drilling of Rocky Sub-grade</vt:lpstr>
      <vt:lpstr>Jack Hammers in action</vt:lpstr>
      <vt:lpstr>Excavation in Progress</vt:lpstr>
      <vt:lpstr>Trench excavated, PCCP Pipes on Windrow</vt:lpstr>
      <vt:lpstr>Pipe Trench Bedding</vt:lpstr>
      <vt:lpstr>Pipe Trench Bedding</vt:lpstr>
      <vt:lpstr>Compaction of Pipe Trench Bedding</vt:lpstr>
      <vt:lpstr>Sub-grade Verification</vt:lpstr>
      <vt:lpstr>Underground Cavity Filling</vt:lpstr>
      <vt:lpstr>Survey Markers along the Pipe Route</vt:lpstr>
      <vt:lpstr>Watering of the Bedding Material</vt:lpstr>
      <vt:lpstr>Pipe Trench Bedding</vt:lpstr>
      <vt:lpstr>Bedding Compaction</vt:lpstr>
      <vt:lpstr>Pipe Shaped-bedding</vt:lpstr>
      <vt:lpstr>Shaped Bedding / Pipe Laying</vt:lpstr>
      <vt:lpstr>Shaped Bedding – Field Density Test</vt:lpstr>
      <vt:lpstr>Pipe Laying – Elevation verification prior to installation</vt:lpstr>
      <vt:lpstr>Pipe Laying </vt:lpstr>
      <vt:lpstr>Pipe Laying</vt:lpstr>
      <vt:lpstr>Pipe Laying </vt:lpstr>
      <vt:lpstr>Pipe Laying – Installed PCCP Pipes</vt:lpstr>
      <vt:lpstr>Pipe Laying – Installed PCCP Pipes</vt:lpstr>
      <vt:lpstr>HD Piece for Manhole</vt:lpstr>
      <vt:lpstr>PCCP Pipe Joints - External Grouting</vt:lpstr>
      <vt:lpstr>PCCP Joints – External Grouting</vt:lpstr>
      <vt:lpstr>Grouting Mix Design</vt:lpstr>
      <vt:lpstr>PCCP Pipe Joints External Grouting</vt:lpstr>
      <vt:lpstr>External Grouting</vt:lpstr>
      <vt:lpstr>PCCP Pipe Joints External Grouting</vt:lpstr>
      <vt:lpstr>PCCP Pipeline Cathodic Protection</vt:lpstr>
      <vt:lpstr>PCCP Pipe Joints Internal Grouting</vt:lpstr>
      <vt:lpstr>PCCP Pipeline Cathodic Protection</vt:lpstr>
      <vt:lpstr>PCCP Pipeline Backfilling</vt:lpstr>
      <vt:lpstr>Backfill material compaction</vt:lpstr>
      <vt:lpstr>PCCP Pipeline Cathodic Protection</vt:lpstr>
      <vt:lpstr>PCCP Pipeline Cathodic Protection</vt:lpstr>
      <vt:lpstr>Flooded Pipeline</vt:lpstr>
      <vt:lpstr>Flooded Pipe-Windrow</vt:lpstr>
      <vt:lpstr>Flooded sections remedial actions</vt:lpstr>
      <vt:lpstr>PCCP Pipes Hollow Sound Defect</vt:lpstr>
      <vt:lpstr>PCCP Pipes Hollow Sound Defect</vt:lpstr>
      <vt:lpstr>PCCP Pipes Hollow Sound Defect</vt:lpstr>
      <vt:lpstr>Gunite Repair Method of Hollow Sound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Ghadames</dc:creator>
  <cp:lastModifiedBy>Ghadames</cp:lastModifiedBy>
  <cp:revision>46</cp:revision>
  <dcterms:created xsi:type="dcterms:W3CDTF">2014-11-08T08:53:42Z</dcterms:created>
  <dcterms:modified xsi:type="dcterms:W3CDTF">2014-11-14T16:11:48Z</dcterms:modified>
</cp:coreProperties>
</file>