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75" r:id="rId2"/>
    <p:sldId id="268" r:id="rId3"/>
    <p:sldId id="279" r:id="rId4"/>
    <p:sldId id="277" r:id="rId5"/>
    <p:sldId id="269" r:id="rId6"/>
    <p:sldId id="263" r:id="rId7"/>
    <p:sldId id="261" r:id="rId8"/>
    <p:sldId id="262" r:id="rId9"/>
    <p:sldId id="264" r:id="rId10"/>
    <p:sldId id="276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A49"/>
    <a:srgbClr val="D0E4DA"/>
    <a:srgbClr val="D2EBDE"/>
    <a:srgbClr val="C7D1B1"/>
    <a:srgbClr val="96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038" autoAdjust="0"/>
  </p:normalViewPr>
  <p:slideViewPr>
    <p:cSldViewPr snapToGrid="0" snapToObjects="1">
      <p:cViewPr varScale="1">
        <p:scale>
          <a:sx n="66" d="100"/>
          <a:sy n="66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B9FCD-AC4A-A64A-B6BA-4FB793904CAC}" type="datetimeFigureOut">
              <a:rPr lang="en-US" smtClean="0"/>
              <a:pPr/>
              <a:t>2018-01-01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60171-E45E-634F-9B6E-6DBC61399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mtClean="0"/>
              <a:t>The hydrogen sulphide (sulfide) that is directed through the “Knapp Process” is rendered ineffective at producing the</a:t>
            </a:r>
            <a:r>
              <a:rPr lang="en-CA" baseline="0" smtClean="0"/>
              <a:t> acid that erodes the wastewater infrastructure.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60171-E45E-634F-9B6E-6DBC61399F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*https://www.infrastructurereportcard.org/cat-item/wastewater/  for information on United States wastewater.  In 1992, there were approximately 2800 MWTPs in Canada (Municipal Wastewater Treatment Plants) https://www.ec.gc.ca/eu-ww/default.asp?lang=En&amp;n=6E4ACEEE-1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60171-E45E-634F-9B6E-6DBC61399F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https://www.epicsysinc.com/</a:t>
            </a:r>
          </a:p>
          <a:p>
            <a:endParaRPr lang="en-CA" smtClean="0"/>
          </a:p>
          <a:p>
            <a:r>
              <a:rPr lang="en-US" smtClean="0"/>
              <a:t>https://pilotplantdesign.com/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60171-E45E-634F-9B6E-6DBC61399F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1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60171-E45E-634F-9B6E-6DBC61399F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ACA-521E-448B-AE12-2822E283CCE4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9808-8952-4A51-81FA-F044BCE03BD1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B1D-8292-4535-9AF4-A5DDED540018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4E86-361F-477C-BA93-17D47D36A0DE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2B3E-8CAB-4B1B-AA2A-2788C5BDF180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B4E2-4331-4B7E-902A-F21C6547C23E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4D3A-1AE7-43BE-BE49-4B8BF3A85957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758-D2F1-4569-9491-8629E3C52798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A55-06A0-4D2C-BC73-4379901AB015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E743-AB1B-45AA-86D6-0288A7FD032B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48D-BAB9-4748-826C-01CED8C1282C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BDE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E348-D7B2-480F-ACBD-931CFA3D6F28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FC59-CC60-B54A-8FD5-381EBCCA7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cknapp@bioh2gen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bioh2gen.com/" TargetMode="External"/><Relationship Id="rId4" Type="http://schemas.openxmlformats.org/officeDocument/2006/relationships/hyperlink" Target="https://ca.linkedin.com/in/william-knapp-445a308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41" y="316238"/>
            <a:ext cx="8017114" cy="4581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445" y="3031960"/>
            <a:ext cx="1062914" cy="915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255" y="4500778"/>
            <a:ext cx="7097487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rgbClr val="00B0F0"/>
                </a:solidFill>
                <a:latin typeface="Arial Black" panose="020B0A04020102020204" pitchFamily="34" charset="0"/>
              </a:rPr>
              <a:t>SIMULTANEOUS</a:t>
            </a:r>
            <a:r>
              <a:rPr lang="en-US" sz="160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endParaRPr lang="en-US" sz="160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5DFA48"/>
                </a:solidFill>
                <a:latin typeface="Arial Black" panose="020B0A04020102020204" pitchFamily="34" charset="0"/>
              </a:rPr>
              <a:t>PRE-TREATMENT</a:t>
            </a:r>
            <a:r>
              <a:rPr lang="en-US" sz="160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1600" smtClean="0">
                <a:solidFill>
                  <a:srgbClr val="00B0F0"/>
                </a:solidFill>
                <a:latin typeface="Arial Black" panose="020B0A04020102020204" pitchFamily="34" charset="0"/>
              </a:rPr>
              <a:t>AND</a:t>
            </a:r>
          </a:p>
          <a:p>
            <a:pPr algn="ctr"/>
            <a:r>
              <a:rPr lang="en-US" sz="160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0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ENERGY EXTRACTION </a:t>
            </a:r>
            <a:endParaRPr lang="en-US" sz="200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600" smtClean="0">
                <a:solidFill>
                  <a:srgbClr val="00B0F0"/>
                </a:solidFill>
                <a:latin typeface="Arial Black" panose="020B0A04020102020204" pitchFamily="34" charset="0"/>
              </a:rPr>
              <a:t>FROM </a:t>
            </a:r>
          </a:p>
          <a:p>
            <a:pPr algn="ctr"/>
            <a:r>
              <a:rPr lang="en-US" sz="2000" smtClean="0">
                <a:solidFill>
                  <a:srgbClr val="00B0F0"/>
                </a:solidFill>
                <a:latin typeface="Arial Black" panose="020B0A04020102020204" pitchFamily="34" charset="0"/>
              </a:rPr>
              <a:t>HYDROGEN </a:t>
            </a:r>
            <a:r>
              <a:rPr lang="en-US" sz="2000">
                <a:solidFill>
                  <a:srgbClr val="00B0F0"/>
                </a:solidFill>
                <a:latin typeface="Arial Black" panose="020B0A04020102020204" pitchFamily="34" charset="0"/>
              </a:rPr>
              <a:t>SULFIDE (</a:t>
            </a:r>
            <a:r>
              <a:rPr lang="en-US" sz="20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US" sz="2000" baseline="-250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en-US" sz="20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5DFA48"/>
                </a:solidFill>
                <a:latin typeface="Arial Black" panose="020B0A04020102020204" pitchFamily="34" charset="0"/>
              </a:rPr>
              <a:t>S</a:t>
            </a:r>
            <a:r>
              <a:rPr lang="en-US" sz="2000">
                <a:solidFill>
                  <a:srgbClr val="00B0F0"/>
                </a:solidFill>
                <a:latin typeface="Arial Black" panose="020B0A04020102020204" pitchFamily="34" charset="0"/>
              </a:rPr>
              <a:t>) IN WASTEWATER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6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9193" y="413056"/>
            <a:ext cx="4269377" cy="1169551"/>
          </a:xfrm>
          <a:prstGeom prst="rect">
            <a:avLst/>
          </a:prstGeom>
          <a:solidFill>
            <a:srgbClr val="D0E4DA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William C. Knapp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en-US" sz="1400" b="1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Officer of BIO-H2-GEN Inc.</a:t>
            </a:r>
          </a:p>
          <a:p>
            <a:r>
              <a:rPr lang="en-US" sz="1400" b="1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Inventor, </a:t>
            </a:r>
            <a:r>
              <a:rPr lang="en-US" sz="1400" b="1" dirty="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Co-Founder</a:t>
            </a:r>
            <a:r>
              <a:rPr lang="en-US" sz="1400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, President, C.E.O </a:t>
            </a:r>
          </a:p>
          <a:p>
            <a:r>
              <a:rPr lang="en-US" sz="1400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Retired  from DUPONT CANADA’S Research &amp; Development Centre,  Kingston, Ontario, 8 Patents,  </a:t>
            </a:r>
            <a:r>
              <a:rPr lang="en-US" sz="1400" dirty="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co-authored paper in Polymer </a:t>
            </a:r>
            <a:r>
              <a:rPr lang="en-US" sz="1400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Science </a:t>
            </a:r>
            <a:r>
              <a:rPr lang="en-US" sz="1400" dirty="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Journal</a:t>
            </a:r>
            <a:endParaRPr lang="en-US" sz="1400" dirty="0">
              <a:solidFill>
                <a:srgbClr val="046B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9193" y="1834236"/>
            <a:ext cx="4269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William A. Spurr</a:t>
            </a:r>
            <a:r>
              <a:rPr lang="en-US" sz="1400" b="1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,   Officer of BIO-H2-GEN Inc.</a:t>
            </a:r>
          </a:p>
          <a:p>
            <a:r>
              <a:rPr lang="en-US" sz="1400" b="1" dirty="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C0-Founder</a:t>
            </a:r>
            <a:r>
              <a:rPr lang="en-US" sz="1400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, Chairman</a:t>
            </a:r>
          </a:p>
          <a:p>
            <a:r>
              <a:rPr lang="en-US" sz="1400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Retired as  President of </a:t>
            </a:r>
            <a:r>
              <a:rPr lang="en-US" sz="1400" dirty="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Bombardier Corporation’s</a:t>
            </a:r>
          </a:p>
          <a:p>
            <a:r>
              <a:rPr lang="en-US" sz="1400" dirty="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1400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American Land Transportation Division , </a:t>
            </a:r>
          </a:p>
          <a:p>
            <a:r>
              <a:rPr lang="en-US" sz="1400" dirty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Montreal, Quebec  </a:t>
            </a:r>
            <a:r>
              <a:rPr lang="en-US" sz="1400" dirty="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EMAIL:waspurr@bioh2gen.com</a:t>
            </a:r>
            <a:endParaRPr lang="en-US" sz="1400" dirty="0">
              <a:solidFill>
                <a:srgbClr val="046B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9193" y="3255416"/>
            <a:ext cx="4269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Santo P. Mazzeo,   </a:t>
            </a:r>
            <a:r>
              <a:rPr lang="en-US" sz="1400" b="1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Officer of BIO-H2-GEN Inc.</a:t>
            </a:r>
            <a:br>
              <a:rPr lang="en-US" sz="1400" b="1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Chief Financial Officer, CFO</a:t>
            </a:r>
            <a:br>
              <a:rPr lang="en-US" sz="140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CPA Kingston</a:t>
            </a:r>
            <a:r>
              <a:rPr lang="en-US" sz="140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, ON  EMAIL:  </a:t>
            </a:r>
            <a:r>
              <a:rPr lang="en-US" sz="1400" smtClean="0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spm@spmca.ca</a:t>
            </a:r>
            <a:endParaRPr lang="en-US" sz="1400">
              <a:solidFill>
                <a:srgbClr val="046B8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81226" y="2276831"/>
            <a:ext cx="3014929" cy="2707542"/>
            <a:chOff x="-470993" y="472424"/>
            <a:chExt cx="4277543" cy="4029914"/>
          </a:xfrm>
        </p:grpSpPr>
        <p:sp>
          <p:nvSpPr>
            <p:cNvPr id="3" name="TextBox 2"/>
            <p:cNvSpPr txBox="1"/>
            <p:nvPr/>
          </p:nvSpPr>
          <p:spPr>
            <a:xfrm>
              <a:off x="-470993" y="2182354"/>
              <a:ext cx="4277543" cy="1374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cap="all">
                  <a:ln w="28575" cmpd="sng">
                    <a:solidFill>
                      <a:srgbClr val="0A9BFF"/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Rounded MT Bold" pitchFamily="34" charset="0"/>
                </a:rPr>
                <a:t>MANAGEMENT </a:t>
              </a:r>
            </a:p>
            <a:p>
              <a:pPr algn="ctr"/>
              <a:r>
                <a:rPr lang="en-US" sz="2700" b="1" cap="all">
                  <a:ln w="28575" cmpd="sng">
                    <a:solidFill>
                      <a:srgbClr val="0A9BFF"/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Rounded MT Bold" pitchFamily="34" charset="0"/>
                </a:rPr>
                <a:t>TEAM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8660" y="3271231"/>
              <a:ext cx="1839308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  <a:latin typeface="Arial Narrow" panose="020B0606020202030204" pitchFamily="34" charset="0"/>
                </a:rPr>
                <a:t>&amp;</a:t>
              </a:r>
            </a:p>
            <a:p>
              <a:pPr algn="ctr"/>
              <a:r>
                <a:rPr lang="en-US" b="1">
                  <a:solidFill>
                    <a:srgbClr val="046B8C"/>
                  </a:solidFill>
                  <a:latin typeface="Arial Narrow" panose="020B0606020202030204" pitchFamily="34" charset="0"/>
                </a:rPr>
                <a:t>CORPORATE</a:t>
              </a:r>
            </a:p>
            <a:p>
              <a:pPr algn="ctr"/>
              <a:r>
                <a:rPr lang="en-US" b="1">
                  <a:solidFill>
                    <a:srgbClr val="046B8C"/>
                  </a:solidFill>
                  <a:latin typeface="Arial Narrow" panose="020B0606020202030204" pitchFamily="34" charset="0"/>
                </a:rPr>
                <a:t>OFFICERS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125" y="472424"/>
              <a:ext cx="1948376" cy="167820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439193" y="5236002"/>
            <a:ext cx="4269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Ms.  Margaret E. Knapp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en-US" sz="1400" b="1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Executive Assistant</a:t>
            </a:r>
          </a:p>
          <a:p>
            <a:r>
              <a:rPr lang="en-CA" sz="1400" b="1">
                <a:solidFill>
                  <a:srgbClr val="046B8C"/>
                </a:solidFill>
                <a:latin typeface="Arial" pitchFamily="34" charset="0"/>
              </a:rPr>
              <a:t>BIO-H2-GEN Inc. </a:t>
            </a:r>
            <a:br>
              <a:rPr lang="en-CA" sz="1400" b="1">
                <a:solidFill>
                  <a:srgbClr val="046B8C"/>
                </a:solidFill>
                <a:latin typeface="Arial" pitchFamily="34" charset="0"/>
              </a:rPr>
            </a:br>
            <a:r>
              <a:rPr lang="en-CA" sz="1400" b="1">
                <a:solidFill>
                  <a:srgbClr val="046B8C"/>
                </a:solidFill>
                <a:latin typeface="Arial" pitchFamily="34" charset="0"/>
              </a:rPr>
              <a:t>Kingston, ON   EMAIL: </a:t>
            </a:r>
            <a:r>
              <a:rPr lang="en-CA" sz="1400" b="1" smtClean="0">
                <a:solidFill>
                  <a:srgbClr val="046B8C"/>
                </a:solidFill>
                <a:latin typeface="Arial" pitchFamily="34" charset="0"/>
              </a:rPr>
              <a:t>marknapp@bioh2gen.com</a:t>
            </a:r>
            <a:endParaRPr lang="en-CA" sz="1400" b="1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092-A855-4974-966C-C450C01F759E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226" y="1105661"/>
            <a:ext cx="32812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700" b="1">
                <a:solidFill>
                  <a:srgbClr val="00B050"/>
                </a:solidFill>
                <a:latin typeface="Arial Rounded MT Bold"/>
              </a:rPr>
              <a:t>BIO-H2-GEN Inc.</a:t>
            </a:r>
          </a:p>
          <a:p>
            <a:pPr algn="ctr"/>
            <a:r>
              <a:rPr lang="en-CA" sz="1350">
                <a:solidFill>
                  <a:srgbClr val="00B050"/>
                </a:solidFill>
                <a:latin typeface="Arial Rounded MT Bold"/>
              </a:rPr>
              <a:t>An Ontario Canada corporation</a:t>
            </a:r>
          </a:p>
        </p:txBody>
      </p:sp>
      <p:pic>
        <p:nvPicPr>
          <p:cNvPr id="20" name="Picture 19" descr="Bill with logo  BandW photo in blue 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40" y="722421"/>
            <a:ext cx="712751" cy="680658"/>
          </a:xfrm>
          <a:prstGeom prst="rect">
            <a:avLst/>
          </a:prstGeom>
        </p:spPr>
      </p:pic>
      <p:pic>
        <p:nvPicPr>
          <p:cNvPr id="21" name="Picture 20" descr="William S  BandW photo in blue 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940" y="1858594"/>
            <a:ext cx="712751" cy="682373"/>
          </a:xfrm>
          <a:prstGeom prst="rect">
            <a:avLst/>
          </a:prstGeom>
        </p:spPr>
      </p:pic>
      <p:pic>
        <p:nvPicPr>
          <p:cNvPr id="22" name="Picture 21" descr="Santo  BandW photo in blue circ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58" y="3150224"/>
            <a:ext cx="712751" cy="685802"/>
          </a:xfrm>
          <a:prstGeom prst="rect">
            <a:avLst/>
          </a:prstGeom>
        </p:spPr>
      </p:pic>
      <p:pic>
        <p:nvPicPr>
          <p:cNvPr id="23" name="Picture 22" descr="Margaret  BandW photo in blue circ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730" y="5182385"/>
            <a:ext cx="746606" cy="718377"/>
          </a:xfrm>
          <a:prstGeom prst="rect">
            <a:avLst/>
          </a:prstGeom>
        </p:spPr>
      </p:pic>
      <p:pic>
        <p:nvPicPr>
          <p:cNvPr id="24" name="Picture 23" descr="Sean BandW photo in blue circ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940" y="4163358"/>
            <a:ext cx="712751" cy="6858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39193" y="4245709"/>
            <a:ext cx="4269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Sean  Fitzpatrick, </a:t>
            </a:r>
            <a:r>
              <a:rPr lang="en-US" sz="1400" b="1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Officer of BIO-H2-GEN Inc.</a:t>
            </a:r>
          </a:p>
          <a:p>
            <a:r>
              <a:rPr lang="en-US" sz="1400" b="1">
                <a:solidFill>
                  <a:srgbClr val="046B8C"/>
                </a:solidFill>
                <a:latin typeface="Arial" pitchFamily="34" charset="0"/>
                <a:cs typeface="Arial" pitchFamily="34" charset="0"/>
              </a:rPr>
              <a:t>Chief Information Officer, CIO   EMAIL: dnsguru@gmail.com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182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2960" y="3246206"/>
            <a:ext cx="6393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William C. Knapp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President and C.E.O.</a:t>
            </a:r>
          </a:p>
          <a:p>
            <a:pPr defTabSz="1034654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Email:</a:t>
            </a:r>
            <a:r>
              <a:rPr lang="en-CA" dirty="0"/>
              <a:t>	</a:t>
            </a:r>
            <a:r>
              <a:rPr lang="en-CA" dirty="0">
                <a:hlinkClick r:id="rId3"/>
              </a:rPr>
              <a:t>wcknapp@bioh2gen.com</a:t>
            </a:r>
            <a:endParaRPr lang="en-CA" dirty="0"/>
          </a:p>
          <a:p>
            <a:pPr defTabSz="1034654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LinkedIn:	</a:t>
            </a:r>
            <a:r>
              <a:rPr lang="en-CA" dirty="0">
                <a:hlinkClick r:id="rId4"/>
              </a:rPr>
              <a:t>https://ca.linkedin.com/in/william-knapp-445a3084</a:t>
            </a:r>
            <a:endParaRPr lang="en-CA" dirty="0"/>
          </a:p>
          <a:p>
            <a:pPr>
              <a:tabLst>
                <a:tab pos="1034654" algn="l"/>
              </a:tabLst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Web site:	</a:t>
            </a:r>
            <a:r>
              <a:rPr lang="en-CA" dirty="0">
                <a:hlinkClick r:id="rId5"/>
              </a:rPr>
              <a:t>http://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www.bioh2gen.com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 (to be edited, and updated)</a:t>
            </a:r>
          </a:p>
          <a:p>
            <a:pPr defTabSz="1034654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Address:	BIO-H2-GEN Inc.</a:t>
            </a:r>
          </a:p>
          <a:p>
            <a:pPr defTabSz="1034654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	1687 Harten Lane</a:t>
            </a:r>
          </a:p>
          <a:p>
            <a:pPr defTabSz="1034654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	Kingston, Ontario</a:t>
            </a:r>
          </a:p>
          <a:p>
            <a:pPr defTabSz="1034654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	Canada  K7L 4V1</a:t>
            </a:r>
          </a:p>
          <a:p>
            <a:pPr defTabSz="1034654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Phone:	+1-613-767-7099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A55-06A0-4D2C-BC73-4379901AB015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7007" y="6356351"/>
            <a:ext cx="3086100" cy="365125"/>
          </a:xfrm>
        </p:spPr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7800" y="6356350"/>
            <a:ext cx="2057400" cy="365125"/>
          </a:xfrm>
        </p:spPr>
        <p:txBody>
          <a:bodyPr/>
          <a:lstStyle/>
          <a:p>
            <a:fld id="{E1B7FC59-CC60-B54A-8FD5-381EBCCA7BA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2960" y="1896030"/>
            <a:ext cx="3781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Bio-H</a:t>
            </a:r>
            <a:r>
              <a:rPr lang="en-US" sz="4400" b="1" baseline="-25000" dirty="0">
                <a:solidFill>
                  <a:srgbClr val="00B0F0"/>
                </a:solidFill>
              </a:rPr>
              <a:t>2</a:t>
            </a:r>
            <a:r>
              <a:rPr lang="en-US" sz="4400" b="1" dirty="0">
                <a:solidFill>
                  <a:srgbClr val="00B0F0"/>
                </a:solidFill>
              </a:rPr>
              <a:t>-Gen Inc. </a:t>
            </a:r>
          </a:p>
          <a:p>
            <a:r>
              <a:rPr lang="en-CA" sz="2800" b="1" dirty="0">
                <a:solidFill>
                  <a:srgbClr val="00B0F0"/>
                </a:solidFill>
              </a:rPr>
              <a:t>CONTACT: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229" y="1319586"/>
            <a:ext cx="3294742" cy="204130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32114" y="1319586"/>
            <a:ext cx="3497943" cy="584775"/>
          </a:xfrm>
          <a:prstGeom prst="rect">
            <a:avLst/>
          </a:prstGeom>
          <a:solidFill>
            <a:srgbClr val="414A49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b="1" i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THANK  YOU</a:t>
            </a:r>
            <a:endParaRPr lang="en-US" sz="3200" b="1" i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971" y="5890387"/>
            <a:ext cx="680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THIS “ROCKET” STILL</a:t>
            </a:r>
            <a:r>
              <a:rPr lang="en-CA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HAS </a:t>
            </a:r>
            <a:r>
              <a:rPr lang="en-CA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SOME BOARD</a:t>
            </a:r>
            <a:r>
              <a:rPr lang="en-CA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4593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Opportunity for </a:t>
            </a:r>
            <a:r>
              <a:rPr lang="en-US" sz="3200" b="1" u="sng" dirty="0" smtClean="0">
                <a:solidFill>
                  <a:srgbClr val="00B050"/>
                </a:solidFill>
              </a:rPr>
              <a:t>EQUITY PARTNERSHIP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40" y="1271346"/>
            <a:ext cx="8151839" cy="508500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Wastewater treatment plants are under increasing pressure to become “energy positive” in addition to facing increasing environmental regulations.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Current solutions are based on recovering biogas from digestion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Unfortunately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that produces methane CH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plus equal amounts of CO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 That is followed with combustion of the CH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which creates CO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emissions; negating any energy benefit for the community.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Hydrogen Sulfide (H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S) is a naturally-occurring gas produced by bacteria in anaerobic environments .  When oxygen is present H</a:t>
            </a:r>
            <a:r>
              <a:rPr lang="en-US" sz="2000" baseline="-2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 forms sulphur dioxide SO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which in three steps forms sulphuric acid  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that destroys wastewater infrastructure.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  New approach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The Knapp Process will enable a wastewater plant to extract hydrogen directly from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</a:rPr>
              <a:t>dissolved hydrogen sulphide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(H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aq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  in the wastewater stream while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simultaneously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improving the treatment process and, by reforming 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before it forms 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and thereby significantly reduces costly infrastructure replacement.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55D-F114-4666-9A14-4F07A8B3C48B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A55-06A0-4D2C-BC73-4379901AB015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9550" y="6356351"/>
            <a:ext cx="2057400" cy="365125"/>
          </a:xfrm>
        </p:spPr>
        <p:txBody>
          <a:bodyPr/>
          <a:lstStyle/>
          <a:p>
            <a:fld id="{E1B7FC59-CC60-B54A-8FD5-381EBCCA7BA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4190" y="1207177"/>
            <a:ext cx="78867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Electrolysis is typically used to extract hydrogen from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water (H</a:t>
            </a:r>
            <a:r>
              <a:rPr lang="en-US" b="1" baseline="-2000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O). 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However, renewable energy required to break the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000" b="1" baseline="-2000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bond is lower (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381 kJ/mol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). than renewable  energy required to break the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000" b="1" baseline="-2000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bond  being  (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486 kJ/mol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). 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Net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positive energy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yields by targeting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000" b="1" baseline="-2500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than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negative energy H</a:t>
            </a:r>
            <a:r>
              <a:rPr lang="en-US" b="1" baseline="-2500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4190" y="2530317"/>
            <a:ext cx="7441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In addition to applying the proven process of electrolysis to his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target </a:t>
            </a:r>
            <a:r>
              <a:rPr lang="en-CA" i="1" dirty="0" smtClean="0">
                <a:solidFill>
                  <a:schemeClr val="accent1">
                    <a:lumMod val="50000"/>
                  </a:schemeClr>
                </a:solidFill>
              </a:rPr>
              <a:t>Dissolved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hydrogen sulfide (H</a:t>
            </a:r>
            <a:r>
              <a:rPr lang="en-CA" b="1" baseline="-2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S) he subjected the cathode to a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NOVEL TECHNIQUE which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significantly increased the yield of hydrogen.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190" y="3484125"/>
            <a:ext cx="6947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The “Knapp Process (patent pending) applies the demonstrated process of a combined electrolysis &amp;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novel technique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to extract hydrogen from dissolved hydrogen sulfide (H2S). The inventor Knapp is a retired 35-year veteran  of Dupont Canada’s Research &amp; Development Centre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2024" y="453761"/>
            <a:ext cx="5168447" cy="7089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smtClean="0">
                <a:solidFill>
                  <a:srgbClr val="00B050"/>
                </a:solidFill>
              </a:rPr>
              <a:t>A Novel Approach</a:t>
            </a:r>
            <a:r>
              <a:rPr lang="mr-IN" smtClean="0">
                <a:solidFill>
                  <a:srgbClr val="00B050"/>
                </a:solidFill>
              </a:rPr>
              <a:t>…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190" y="4991930"/>
            <a:ext cx="73063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This patent pending “Knapp Process” is able to produce Hydrogen from ubiquitous dissolved hydrogen sulfide, yielding both a zero-carbon fuel for fuel cells while also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simultaneously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reducing H</a:t>
            </a:r>
            <a:r>
              <a:rPr lang="en-US" b="1" baseline="-2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 to a benign by-product which renders an overall reduction in wastewater treatment costs.</a:t>
            </a:r>
          </a:p>
        </p:txBody>
      </p:sp>
    </p:spTree>
    <p:extLst>
      <p:ext uri="{BB962C8B-B14F-4D97-AF65-F5344CB8AC3E}">
        <p14:creationId xmlns:p14="http://schemas.microsoft.com/office/powerpoint/2010/main" val="2245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57506"/>
            <a:ext cx="7733654" cy="528413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Proprietary Technology:  The “Knapp Process”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8763-961D-440D-860B-1E076B684967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243884"/>
            <a:ext cx="5730369" cy="384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008354"/>
            <a:ext cx="1944069" cy="2592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1099" y="972767"/>
            <a:ext cx="610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NOVEL BATCH  EXPERIMENT  APPARATUS  THAT  VALIDATED KNAPP’S HYPOTHESIS 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USING A NOVEL TECHNIQUE.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49" y="3651571"/>
            <a:ext cx="2533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The proprietary modification, to a conventional electrolysis process, uses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a novel technique to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improve process yield by 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over 38%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ZERO-CARBON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4533" y="1519211"/>
            <a:ext cx="607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result of the novel technique was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depicted in a batch experiment using a twinned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glass apparatus shown on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left.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5086"/>
            <a:ext cx="8147265" cy="175622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B050"/>
                </a:solidFill>
              </a:rPr>
              <a:t>Electrolysis of </a:t>
            </a:r>
            <a:r>
              <a:rPr lang="en-US" sz="36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H</a:t>
            </a:r>
            <a:r>
              <a:rPr lang="en-US" sz="3600" b="1" u="sng" baseline="-20000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en-US" sz="36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  <a:r>
              <a:rPr lang="en-CA" sz="3600" u="sng" dirty="0" smtClean="0">
                <a:solidFill>
                  <a:srgbClr val="00B050"/>
                </a:solidFill>
              </a:rPr>
              <a:t> </a:t>
            </a:r>
            <a:r>
              <a:rPr lang="en-CA" sz="3600" b="1" u="sng" dirty="0">
                <a:solidFill>
                  <a:srgbClr val="00B050"/>
                </a:solidFill>
              </a:rPr>
              <a:t>i</a:t>
            </a:r>
            <a:r>
              <a:rPr lang="en-CA" sz="3600" b="1" u="sng" dirty="0" smtClean="0">
                <a:solidFill>
                  <a:srgbClr val="00B050"/>
                </a:solidFill>
              </a:rPr>
              <a:t>s a</a:t>
            </a:r>
            <a:r>
              <a:rPr lang="en-US" sz="3600" b="1" u="sng" dirty="0" smtClean="0">
                <a:solidFill>
                  <a:srgbClr val="00B050"/>
                </a:solidFill>
              </a:rPr>
              <a:t> “Game </a:t>
            </a:r>
            <a:r>
              <a:rPr lang="en-US" sz="3600" b="1" u="sng" dirty="0">
                <a:solidFill>
                  <a:srgbClr val="00B050"/>
                </a:solidFill>
              </a:rPr>
              <a:t>C</a:t>
            </a:r>
            <a:r>
              <a:rPr lang="en-US" sz="3600" b="1" u="sng" dirty="0" smtClean="0">
                <a:solidFill>
                  <a:srgbClr val="00B050"/>
                </a:solidFill>
              </a:rPr>
              <a:t>hanger”</a:t>
            </a:r>
            <a:r>
              <a:rPr lang="en-US" sz="3600" u="sng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2700" dirty="0">
                <a:solidFill>
                  <a:srgbClr val="00B050"/>
                </a:solidFill>
                <a:latin typeface="Arial Narrow" panose="020B0606020202030204" pitchFamily="34" charset="0"/>
              </a:rPr>
              <a:t>U</a:t>
            </a:r>
            <a:r>
              <a:rPr lang="en-US" sz="27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tilities can reduce biological &amp; chemical oxidation costs (BOD &amp; COD) while simultaneously adding the benefit of producing </a:t>
            </a:r>
            <a:br>
              <a:rPr lang="en-US" sz="2700" dirty="0" smtClean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hydrogen</a:t>
            </a:r>
            <a:r>
              <a:rPr lang="en-US" sz="27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the </a:t>
            </a:r>
            <a:r>
              <a:rPr lang="en-US" sz="2700" dirty="0">
                <a:solidFill>
                  <a:srgbClr val="00B050"/>
                </a:solidFill>
                <a:latin typeface="Arial Narrow" panose="020B0606020202030204" pitchFamily="34" charset="0"/>
              </a:rPr>
              <a:t>“zero-carbon” energy </a:t>
            </a:r>
            <a:r>
              <a:rPr lang="en-US" sz="27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carrier</a:t>
            </a:r>
            <a:r>
              <a:rPr lang="en-US" sz="2700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2821"/>
            <a:ext cx="8050655" cy="35016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C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Rapidly develop an on-site energy generation capability </a:t>
            </a:r>
            <a:r>
              <a:rPr lang="mr-IN" sz="36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 produced energy can meet other utility needs including zero-carbon electric vehicle fuel.</a:t>
            </a:r>
            <a:endParaRPr lang="en-CA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Potential for reduction of H</a:t>
            </a:r>
            <a:r>
              <a:rPr lang="en-CA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S formation in wastewater collection network where corrosion is a major issue and cost.</a:t>
            </a:r>
            <a:endParaRPr lang="en-CA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Leverage incentives provided by carbon cap-and-trade and emission reduction programs.</a:t>
            </a:r>
            <a:endParaRPr lang="en-CA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Reduce downstream treatment energy consumption due to lower aeration energy costs.</a:t>
            </a:r>
            <a:endParaRPr lang="en-CA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Reduce potential for corrosion damage to expensive wastewater collection infrastructure by locating electrolysis points within the collection network.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1614-E172-4B35-9E8B-EC3B8C36EA19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537072"/>
            <a:ext cx="4262664" cy="539817"/>
          </a:xfrm>
        </p:spPr>
        <p:txBody>
          <a:bodyPr>
            <a:noAutofit/>
          </a:bodyPr>
          <a:lstStyle/>
          <a:p>
            <a:r>
              <a:rPr lang="en-US" b="1" u="sng" smtClean="0">
                <a:solidFill>
                  <a:srgbClr val="00B050"/>
                </a:solidFill>
              </a:rPr>
              <a:t>Progress to Date</a:t>
            </a:r>
            <a:endParaRPr lang="en-US" b="1" u="sng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7" y="5412753"/>
            <a:ext cx="8350459" cy="6728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000" smtClean="0">
                <a:solidFill>
                  <a:schemeClr val="accent1">
                    <a:lumMod val="50000"/>
                  </a:schemeClr>
                </a:solidFill>
              </a:rPr>
              <a:t>Receipt of the “turn-key” tested pilot plant will greatly facilitate country-wide implementation of the added “Knapp Process”.</a:t>
            </a:r>
            <a:endParaRPr lang="en-CA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219E-6ADF-45F4-AB1C-C4FE8E6F3796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03745" y="6356351"/>
            <a:ext cx="2057400" cy="365125"/>
          </a:xfrm>
        </p:spPr>
        <p:txBody>
          <a:bodyPr/>
          <a:lstStyle/>
          <a:p>
            <a:fld id="{E1B7FC59-CC60-B54A-8FD5-381EBCCA7B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29" y="1057707"/>
            <a:ext cx="1709816" cy="137396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1067593"/>
            <a:ext cx="1831946" cy="137396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58630" y="2432162"/>
            <a:ext cx="3929260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SMALL LABORATORY  BUILT TO CONDUCT THE EXPERIMENT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487" y="1243366"/>
            <a:ext cx="4455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Lab-scale prototype developed:</a:t>
            </a:r>
          </a:p>
          <a:p>
            <a:pPr lvl="1"/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A twinned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simultaneous experiment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provided a successful comparison of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“Knapp Process”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novel technique influence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the identical control side.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487" y="2795677"/>
            <a:ext cx="8067658" cy="123110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</a:rPr>
              <a:t>Patent applications </a:t>
            </a: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</a:rPr>
              <a:t>filed: </a:t>
            </a:r>
            <a:endParaRPr lang="en-CA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</a:rPr>
              <a:t>“Method for Producing Hydrogen Gas from Aqueous Hydrogen Sulfide”  </a:t>
            </a:r>
            <a:endParaRPr lang="en-C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  <a:t>US 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Provisional </a:t>
            </a: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  <a:t>patent application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:  Date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of filing: June 19</a:t>
            </a:r>
            <a:r>
              <a:rPr lang="en-CA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r>
              <a:rPr lang="en-CA" sz="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C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Patent Cooperation Treaty Application (PCT</a:t>
            </a: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Filed. 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487" y="4253167"/>
            <a:ext cx="7820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mtClean="0">
                <a:solidFill>
                  <a:schemeClr val="accent1">
                    <a:lumMod val="50000"/>
                  </a:schemeClr>
                </a:solidFill>
              </a:rPr>
              <a:t>Next step is an </a:t>
            </a:r>
            <a:r>
              <a:rPr lang="en-CA">
                <a:solidFill>
                  <a:schemeClr val="accent1">
                    <a:lumMod val="50000"/>
                  </a:schemeClr>
                </a:solidFill>
              </a:rPr>
              <a:t>engineering firm will be engaged for our </a:t>
            </a:r>
            <a:r>
              <a:rPr lang="en-CA" smtClean="0">
                <a:solidFill>
                  <a:schemeClr val="accent1">
                    <a:lumMod val="50000"/>
                  </a:schemeClr>
                </a:solidFill>
              </a:rPr>
              <a:t>modular pilot plant that </a:t>
            </a:r>
            <a:r>
              <a:rPr lang="en-CA">
                <a:solidFill>
                  <a:schemeClr val="accent1">
                    <a:lumMod val="50000"/>
                  </a:schemeClr>
                </a:solidFill>
              </a:rPr>
              <a:t>will include in-line process design and package pilot plant design.  They provide a “turn-key” operation that includes testing as well as </a:t>
            </a:r>
            <a:r>
              <a:rPr lang="en-CA" smtClean="0">
                <a:solidFill>
                  <a:schemeClr val="accent1">
                    <a:lumMod val="50000"/>
                  </a:schemeClr>
                </a:solidFill>
              </a:rPr>
              <a:t>delivery, set-up and training.</a:t>
            </a:r>
            <a:endParaRPr lang="en-C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365126"/>
            <a:ext cx="8050893" cy="1325563"/>
          </a:xfrm>
        </p:spPr>
        <p:txBody>
          <a:bodyPr/>
          <a:lstStyle/>
          <a:p>
            <a:r>
              <a:rPr lang="en-US" sz="3200" b="1" u="sng" smtClean="0">
                <a:solidFill>
                  <a:srgbClr val="00B050"/>
                </a:solidFill>
              </a:rPr>
              <a:t>Market</a:t>
            </a:r>
            <a:r>
              <a:rPr lang="en-US" b="1" u="sng" smtClean="0">
                <a:solidFill>
                  <a:srgbClr val="00B050"/>
                </a:solidFill>
              </a:rPr>
              <a:t> </a:t>
            </a:r>
            <a:r>
              <a:rPr lang="en-US" sz="3600" b="1" u="sng" smtClean="0">
                <a:solidFill>
                  <a:srgbClr val="00B050"/>
                </a:solidFill>
              </a:rPr>
              <a:t>Opportunity for the “Knapp Process”</a:t>
            </a:r>
            <a:endParaRPr lang="en-US" sz="3600" b="1" u="sng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31"/>
            <a:ext cx="7886700" cy="48126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US alone has 14,748 wastewater treatment plants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and Canada, in 1992, was known to have 2,800.  The worldwide market would add tens of thousands more.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Additional markets include: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Industrial wastewater treatment facilities.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Large scale animal farming waste lagoons.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Breweries, commercial juice production and food processing wastewater.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Centralized  locations of </a:t>
            </a:r>
            <a:r>
              <a:rPr lang="en-CA" sz="1600" i="1" dirty="0" smtClean="0">
                <a:solidFill>
                  <a:schemeClr val="accent1">
                    <a:lumMod val="50000"/>
                  </a:schemeClr>
                </a:solidFill>
              </a:rPr>
              <a:t>massive sources of H</a:t>
            </a:r>
            <a:r>
              <a:rPr lang="en-CA" sz="1600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CA" sz="1600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;  e.g. The Dead Sea contains trillions of kilograms of dissolved H</a:t>
            </a:r>
            <a:r>
              <a:rPr lang="en-CA" sz="16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S in its anaerobic depths.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Source of 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differentiation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for wastewater treatment system concession operators </a:t>
            </a:r>
            <a:r>
              <a:rPr lang="mr-IN" sz="22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They are able to offer: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greenhouse gas reduction impact,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reduce vehicle fleet carbon emissions,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reduce energy consumption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and dramatically reduce infrastructure repair costs.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Reduction in biological &amp; chemical oxygen demand. (COD &amp; BOD costs)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59-440B-449B-8CF5-5513EAD3331B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24778"/>
          </a:xfrm>
        </p:spPr>
        <p:txBody>
          <a:bodyPr>
            <a:normAutofit/>
          </a:bodyPr>
          <a:lstStyle/>
          <a:p>
            <a:r>
              <a:rPr lang="en-US" sz="3200" b="1" u="sng" smtClean="0">
                <a:solidFill>
                  <a:srgbClr val="00B050"/>
                </a:solidFill>
              </a:rPr>
              <a:t>Development Strategy</a:t>
            </a:r>
            <a:endParaRPr lang="en-US" sz="3200" b="1" u="sng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9585"/>
            <a:ext cx="8036378" cy="100549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esign a standardized modular ”package plant” that can be deployed at even small wastewater treatment facilities to support waste-to-energy extraction with simultaneous reduction in H</a:t>
            </a:r>
            <a:r>
              <a:rPr lang="en-US" baseline="-2500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S treatment costs.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E00-8E41-421D-B20D-73114343FF92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914" y="2689483"/>
            <a:ext cx="4806400" cy="289943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95299" y="5718720"/>
            <a:ext cx="56641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350">
                <a:solidFill>
                  <a:schemeClr val="accent1">
                    <a:lumMod val="50000"/>
                  </a:schemeClr>
                </a:solidFill>
              </a:rPr>
              <a:t>An example of a  modular pilot plant. Our selected Canadian engineering firm </a:t>
            </a:r>
          </a:p>
          <a:p>
            <a:pPr algn="ctr"/>
            <a:r>
              <a:rPr lang="en-CA" sz="1350">
                <a:solidFill>
                  <a:schemeClr val="accent1">
                    <a:lumMod val="50000"/>
                  </a:schemeClr>
                </a:solidFill>
              </a:rPr>
              <a:t>designs them to fit on a flat bed transport for delivery.</a:t>
            </a:r>
            <a:endParaRPr 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9483"/>
            <a:ext cx="4044950" cy="868588"/>
          </a:xfrm>
        </p:spPr>
        <p:txBody>
          <a:bodyPr>
            <a:normAutofit/>
          </a:bodyPr>
          <a:lstStyle/>
          <a:p>
            <a:r>
              <a:rPr lang="en-US" sz="3600" b="1" u="sng" smtClean="0">
                <a:solidFill>
                  <a:srgbClr val="00B050"/>
                </a:solidFill>
              </a:rPr>
              <a:t>Future Requirements</a:t>
            </a:r>
            <a:endParaRPr lang="en-US" sz="3600" b="1" u="sng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14" y="1716542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 require a strategic partnership/investment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 prototype modular packaged pilot plant to demonstrate batch-to-inline scale-up, process yield increase, lower effluent treatment costs.  Can leverage potential grants from several organizations.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Capital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operating expenditures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CapEx &amp; OpEx] are estimated at ~$3.5M (USD) for delivery and operation for 2 to 3 years.  Marketing engineering data, for scale-up, expected within that timeframe.</a:t>
            </a:r>
            <a:b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OpEx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support will also enable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international-phase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patent filings.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We will select countries for patent application filings 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receive  patent cooperation treaty (PCT) date protection from June 19</a:t>
            </a:r>
            <a:r>
              <a:rPr lang="en-CA" sz="23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, 2015. 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23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egal 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fees estimated to be ~$ </a:t>
            </a:r>
            <a:r>
              <a:rPr lang="en-CA" sz="23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0K </a:t>
            </a: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(USD).</a:t>
            </a:r>
            <a:endParaRPr lang="en-US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Select initial pilot plant demonstration site(s).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300" dirty="0" smtClean="0">
                <a:solidFill>
                  <a:schemeClr val="accent1">
                    <a:lumMod val="50000"/>
                  </a:schemeClr>
                </a:solidFill>
              </a:rPr>
              <a:t>The selection could also serve as a research and development centre for process optimization and the incorporation of further cost cutting innovations.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Design-build-operate (DBO) of package plants in staged global rollout.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D52-966A-48BF-BAD3-D411567D7847}" type="datetime1">
              <a:rPr lang="en-US" smtClean="0"/>
              <a:pPr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BIO-H2-GEN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FC59-CC60-B54A-8FD5-381EBCCA7B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>
        <p14:gallery dir="l"/>
      </p:transition>
    </mc:Choice>
    <mc:Fallback xmlns=""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4844</TotalTime>
  <Words>1218</Words>
  <Application>Microsoft Office PowerPoint</Application>
  <PresentationFormat>On-screen Show (4:3)</PresentationFormat>
  <Paragraphs>136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 Narrow</vt:lpstr>
      <vt:lpstr>Arial Rounded MT Bold</vt:lpstr>
      <vt:lpstr>Calibri</vt:lpstr>
      <vt:lpstr>Calibri Light</vt:lpstr>
      <vt:lpstr>Mangal</vt:lpstr>
      <vt:lpstr>Wingdings</vt:lpstr>
      <vt:lpstr>Office Theme</vt:lpstr>
      <vt:lpstr>PowerPoint Presentation</vt:lpstr>
      <vt:lpstr>Opportunity for EQUITY PARTNERSHIP</vt:lpstr>
      <vt:lpstr>PowerPoint Presentation</vt:lpstr>
      <vt:lpstr>Proprietary Technology:  The “Knapp Process”</vt:lpstr>
      <vt:lpstr>Electrolysis of H2S is a “Game Changer”  Utilities can reduce biological &amp; chemical oxidation costs (BOD &amp; COD) while simultaneously adding the benefit of producing  hydrogen the “zero-carbon” energy carrier.</vt:lpstr>
      <vt:lpstr>Progress to Date</vt:lpstr>
      <vt:lpstr>Market Opportunity for the “Knapp Process”</vt:lpstr>
      <vt:lpstr>Development Strategy</vt:lpstr>
      <vt:lpstr>Future Requirements</vt:lpstr>
      <vt:lpstr>PowerPoint Presentation</vt:lpstr>
      <vt:lpstr>PowerPoint Presentation</vt:lpstr>
    </vt:vector>
  </TitlesOfParts>
  <Company>BIO-H2-GEN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BIO-H2-GEN Inc.</dc:title>
  <dc:subject>Reduced BOD &amp; COD costs and H2</dc:subject>
  <dc:creator>William C.  Knapp;Peter Gallant</dc:creator>
  <cp:keywords>zero-carbon; BOD; COD; H2S; H2SO4; wastewater; WW treatment</cp:keywords>
  <cp:lastModifiedBy>William C.  Knapp</cp:lastModifiedBy>
  <cp:revision>27</cp:revision>
  <dcterms:created xsi:type="dcterms:W3CDTF">2017-07-04T23:41:00Z</dcterms:created>
  <dcterms:modified xsi:type="dcterms:W3CDTF">2018-01-01T12:57:57Z</dcterms:modified>
</cp:coreProperties>
</file>