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75" r:id="rId4"/>
    <p:sldId id="276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10693400" cy="7561263"/>
  <p:notesSz cx="6858000" cy="9144000"/>
  <p:defaultTextStyle>
    <a:defPPr>
      <a:defRPr lang="ko-KR"/>
    </a:defPPr>
    <a:lvl1pPr marL="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E0D0"/>
    <a:srgbClr val="ADE5D8"/>
    <a:srgbClr val="C8EEE5"/>
    <a:srgbClr val="6BBE9E"/>
    <a:srgbClr val="A8EAE2"/>
    <a:srgbClr val="4ABABA"/>
    <a:srgbClr val="6BA62E"/>
    <a:srgbClr val="E6CB26"/>
    <a:srgbClr val="5ED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howGuides="1">
      <p:cViewPr varScale="1">
        <p:scale>
          <a:sx n="79" d="100"/>
          <a:sy n="79" d="100"/>
        </p:scale>
        <p:origin x="1219" y="7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081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139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87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73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283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63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120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44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551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632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71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6E589-2196-43D2-B77A-8A7463BE860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58A9E-A3C9-4615-AD22-36942BDED8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4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0" y="0"/>
            <a:ext cx="10693400" cy="7560000"/>
            <a:chOff x="0" y="0"/>
            <a:chExt cx="10693400" cy="75600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687580" cy="75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09" t="29203" r="1233" b="55678"/>
            <a:stretch>
              <a:fillRect/>
            </a:stretch>
          </p:blipFill>
          <p:spPr bwMode="auto">
            <a:xfrm>
              <a:off x="9693268" y="3031200"/>
              <a:ext cx="1000132" cy="114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474492" y="3464529"/>
            <a:ext cx="91385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Natural Inorganic</a:t>
            </a:r>
            <a:r>
              <a:rPr lang="ko-KR" alt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Cohesive agent</a:t>
            </a:r>
            <a:endParaRPr lang="ko-KR" altLang="en-US" sz="35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-12288" y="4646829"/>
            <a:ext cx="10699868" cy="2950226"/>
          </a:xfrm>
          <a:prstGeom prst="rect">
            <a:avLst/>
          </a:prstGeom>
          <a:solidFill>
            <a:srgbClr val="ADE5D8"/>
          </a:solidFill>
          <a:ln>
            <a:solidFill>
              <a:srgbClr val="9CE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2" y="6292962"/>
            <a:ext cx="41910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4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6" y="1283467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670" y="684287"/>
            <a:ext cx="1620592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Actual Use Cases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1008255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672748" y="1184377"/>
            <a:ext cx="2596871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Cleansing waste water processing in petroleum tank</a:t>
            </a:r>
          </a:p>
        </p:txBody>
      </p:sp>
      <p:pic>
        <p:nvPicPr>
          <p:cNvPr id="19" name="그림 18" descr="QScan10192011_104420.BMP"/>
          <p:cNvPicPr>
            <a:picLocks noChangeAspect="1"/>
          </p:cNvPicPr>
          <p:nvPr/>
        </p:nvPicPr>
        <p:blipFill>
          <a:blip r:embed="rId3" cstate="print"/>
          <a:srcRect l="10110" t="20890" r="54963" b="62263"/>
          <a:stretch>
            <a:fillRect/>
          </a:stretch>
        </p:blipFill>
        <p:spPr>
          <a:xfrm>
            <a:off x="631793" y="1569221"/>
            <a:ext cx="2363916" cy="1714510"/>
          </a:xfrm>
          <a:prstGeom prst="rect">
            <a:avLst/>
          </a:prstGeom>
          <a:ln w="19050">
            <a:noFill/>
          </a:ln>
        </p:spPr>
      </p:pic>
      <p:pic>
        <p:nvPicPr>
          <p:cNvPr id="26" name="그림 25" descr="QScan10192011_104420.BMP"/>
          <p:cNvPicPr>
            <a:picLocks noChangeAspect="1"/>
          </p:cNvPicPr>
          <p:nvPr/>
        </p:nvPicPr>
        <p:blipFill>
          <a:blip r:embed="rId4" cstate="print"/>
          <a:srcRect l="47724" t="22238" r="22864" b="62263"/>
          <a:stretch>
            <a:fillRect/>
          </a:stretch>
        </p:blipFill>
        <p:spPr>
          <a:xfrm>
            <a:off x="631792" y="4077834"/>
            <a:ext cx="2286016" cy="1811376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560354" y="3278316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For specific oil tanks regulated by Law on Fire, interior cleansing every 5 years is obligatory.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900" b="1" dirty="0">
                <a:solidFill>
                  <a:srgbClr val="00B05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맑은 고딕" pitchFamily="50" charset="-127"/>
              </a:rPr>
              <a:t>KA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is used in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cleansing waste water processing in the tanks.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0354" y="5900264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①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Cleansing waste water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treatment vessel in tank (8㎥)</a:t>
            </a:r>
          </a:p>
          <a:p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②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Air stirring after adding KA</a:t>
            </a:r>
          </a:p>
          <a:p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Floc floats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– collected through skimmer</a:t>
            </a:r>
          </a:p>
          <a:p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④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Treatment water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sampling</a:t>
            </a:r>
          </a:p>
          <a:p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(Left: Treatment water, right: Raw water)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88" y="1283467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3772136" y="1184377"/>
            <a:ext cx="2194297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Waste water in tunneling constructions</a:t>
            </a: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50" y="1283467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직사각형 35"/>
          <p:cNvSpPr/>
          <p:nvPr/>
        </p:nvSpPr>
        <p:spPr>
          <a:xfrm>
            <a:off x="7132650" y="1203650"/>
            <a:ext cx="2480049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Waste water processing by soil improvement in factory destruction</a:t>
            </a:r>
          </a:p>
        </p:txBody>
      </p:sp>
      <p:pic>
        <p:nvPicPr>
          <p:cNvPr id="37" name="그림 36" descr="QScan10192011_104420.BMP"/>
          <p:cNvPicPr>
            <a:picLocks noChangeAspect="1"/>
          </p:cNvPicPr>
          <p:nvPr/>
        </p:nvPicPr>
        <p:blipFill>
          <a:blip r:embed="rId5" cstate="print"/>
          <a:srcRect l="10040" t="43128" r="54114" b="40025"/>
          <a:stretch>
            <a:fillRect/>
          </a:stretch>
        </p:blipFill>
        <p:spPr>
          <a:xfrm>
            <a:off x="3815886" y="1569219"/>
            <a:ext cx="2388070" cy="1714512"/>
          </a:xfrm>
          <a:prstGeom prst="rect">
            <a:avLst/>
          </a:prstGeom>
          <a:ln w="19050">
            <a:noFill/>
          </a:ln>
        </p:spPr>
      </p:pic>
      <p:pic>
        <p:nvPicPr>
          <p:cNvPr id="38" name="그림 37" descr="그림3.png"/>
          <p:cNvPicPr>
            <a:picLocks noChangeAspect="1"/>
          </p:cNvPicPr>
          <p:nvPr/>
        </p:nvPicPr>
        <p:blipFill>
          <a:blip r:embed="rId6" cstate="print"/>
          <a:srcRect t="58456"/>
          <a:stretch>
            <a:fillRect/>
          </a:stretch>
        </p:blipFill>
        <p:spPr>
          <a:xfrm>
            <a:off x="7132651" y="1643507"/>
            <a:ext cx="2357453" cy="1630138"/>
          </a:xfrm>
          <a:prstGeom prst="rect">
            <a:avLst/>
          </a:prstGeom>
          <a:ln w="19050">
            <a:noFill/>
          </a:ln>
        </p:spPr>
      </p:pic>
      <p:pic>
        <p:nvPicPr>
          <p:cNvPr id="39" name="그림 38" descr="그림4.png"/>
          <p:cNvPicPr>
            <a:picLocks noChangeAspect="1"/>
          </p:cNvPicPr>
          <p:nvPr/>
        </p:nvPicPr>
        <p:blipFill>
          <a:blip r:embed="rId7" cstate="print"/>
          <a:srcRect t="36682" b="37792"/>
          <a:stretch>
            <a:fillRect/>
          </a:stretch>
        </p:blipFill>
        <p:spPr>
          <a:xfrm>
            <a:off x="3846502" y="4057487"/>
            <a:ext cx="2298002" cy="1811376"/>
          </a:xfrm>
          <a:prstGeom prst="rect">
            <a:avLst/>
          </a:prstGeom>
          <a:ln w="19050"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3762524" y="5898187"/>
            <a:ext cx="264320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①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Tunneling waste water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         </a:t>
            </a:r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②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Waste water containing </a:t>
            </a:r>
            <a:r>
              <a:rPr lang="en-US" altLang="ko-KR" sz="900" dirty="0" err="1">
                <a:latin typeface="맑은 고딕" pitchFamily="50" charset="-127"/>
                <a:ea typeface="맑은 고딕" pitchFamily="50" charset="-127"/>
              </a:rPr>
              <a:t>bentonite</a:t>
            </a:r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Waste water processing equipment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④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Treatment water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sampling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     (Left: Raw water, Right: Treatment water)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1" name="그림 40" descr="그림4.png"/>
          <p:cNvPicPr>
            <a:picLocks noChangeAspect="1"/>
          </p:cNvPicPr>
          <p:nvPr/>
        </p:nvPicPr>
        <p:blipFill>
          <a:blip r:embed="rId7" cstate="print"/>
          <a:srcRect t="74416"/>
          <a:stretch>
            <a:fillRect/>
          </a:stretch>
        </p:blipFill>
        <p:spPr>
          <a:xfrm>
            <a:off x="7132650" y="4053397"/>
            <a:ext cx="2298002" cy="1815466"/>
          </a:xfrm>
          <a:prstGeom prst="rect">
            <a:avLst/>
          </a:prstGeom>
          <a:ln w="19050"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7146899" y="5964678"/>
            <a:ext cx="2736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①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Waste water of asphalt and oils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\</a:t>
            </a:r>
          </a:p>
          <a:p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②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Asphalt cleansing waste water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Separated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sludge after processing</a:t>
            </a:r>
          </a:p>
          <a:p>
            <a:endParaRPr lang="en-US" altLang="ko-KR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④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Treatment water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sample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670" y="877195"/>
            <a:ext cx="1819364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>
                <a:latin typeface="나눔고딕" pitchFamily="50" charset="-127"/>
                <a:ea typeface="나눔고딕" pitchFamily="50" charset="-127"/>
              </a:rPr>
              <a:t>Certificate of Patent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1201163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 descr="특허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4998" y="1351739"/>
            <a:ext cx="4062336" cy="58579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1044257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670" y="540271"/>
            <a:ext cx="875196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Features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864239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622837" y="993725"/>
            <a:ext cx="9653085" cy="238925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Natural inorganic minerals are used as main material.</a:t>
            </a: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Treatment process can be shortened due to fast cohesion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reaction speed.</a:t>
            </a: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Cohesion of metal ions is excellent.</a:t>
            </a: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Cohesion is possible without adjusting pH as a single cohesive agent.</a:t>
            </a: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Neutral inorganic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cohesive agent.</a:t>
            </a: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Eco-friendly cohesive agent with high stability and low burden on the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environment.</a:t>
            </a: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Effective in removing waste water containing heavy metals.</a:t>
            </a: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Dehydration effect is increased due to little viscosity (The amount of generated dehydration cake is reduced by 20 % or more compared to conventional product)</a:t>
            </a: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0" y="1330009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0" y="1646042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0" y="1972951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0" y="2258703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0" y="2556842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0" y="2870042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0" y="3187397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8670" y="3565747"/>
            <a:ext cx="1766466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Field of Application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 flipV="1">
            <a:off x="375922" y="3889715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3032" y="4001879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PCB, semiconductor, dying, plating, iron processing, paper production, butchery paint, oil refinery factory, first cohesion processing in waste water processing factory for chemical factory</a:t>
            </a:r>
          </a:p>
          <a:p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Sewage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and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livestock waste, cohesion processing for dehydration of biological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sludge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Wastewater/sewage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flow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T-P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processing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Processing plating and glass grinding waste water containing heavy metals (</a:t>
            </a:r>
            <a:r>
              <a:rPr lang="en-US" altLang="ko-KR" sz="1000" dirty="0" err="1">
                <a:latin typeface="나눔고딕" pitchFamily="50" charset="-127"/>
                <a:ea typeface="나눔고딕" pitchFamily="50" charset="-127"/>
              </a:rPr>
              <a:t>Pb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, Cr, Cu, etc.)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When much chemical cohesive agent (ALUM, PAC, POLYMER, etc.) is used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When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cohesion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and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precipitation efficiency are low due to light 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FLOC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4063793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436304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465824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497864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5278239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559424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88670" y="6012879"/>
            <a:ext cx="1301595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Compositions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50" name="직선 연결선 49"/>
          <p:cNvCxnSpPr/>
          <p:nvPr/>
        </p:nvCxnSpPr>
        <p:spPr>
          <a:xfrm flipV="1">
            <a:off x="375922" y="6336847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표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881"/>
              </p:ext>
            </p:extLst>
          </p:nvPr>
        </p:nvGraphicFramePr>
        <p:xfrm>
          <a:off x="560354" y="6502169"/>
          <a:ext cx="7786744" cy="648072"/>
        </p:xfrm>
        <a:graphic>
          <a:graphicData uri="http://schemas.openxmlformats.org/drawingml/2006/table">
            <a:tbl>
              <a:tblPr/>
              <a:tblGrid>
                <a:gridCol w="753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7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76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76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76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76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Al</a:t>
                      </a:r>
                      <a:r>
                        <a:rPr lang="en-US" sz="1100" b="1" kern="100" baseline="-250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O</a:t>
                      </a:r>
                      <a:r>
                        <a:rPr lang="en-US" sz="1100" b="1" kern="100" baseline="-250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SO</a:t>
                      </a:r>
                      <a:r>
                        <a:rPr lang="en-US" sz="1100" b="1" kern="100" baseline="-250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K</a:t>
                      </a:r>
                      <a:r>
                        <a:rPr lang="en-US" sz="1100" b="1" kern="100" baseline="-250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O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CaO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SiO</a:t>
                      </a:r>
                      <a:r>
                        <a:rPr lang="en-US" sz="1100" b="1" kern="100" baseline="-250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Cl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FeO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Na</a:t>
                      </a:r>
                      <a:r>
                        <a:rPr lang="en-US" sz="1100" b="1" kern="100" baseline="-250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MgO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OH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%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4.7 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27.7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0.1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20.1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16.8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0.2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0.5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11.0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0.3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18.5</a:t>
                      </a:r>
                      <a:endParaRPr lang="ko-KR" sz="1100" b="1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" name="직사각형 52"/>
          <p:cNvSpPr/>
          <p:nvPr/>
        </p:nvSpPr>
        <p:spPr>
          <a:xfrm>
            <a:off x="8347096" y="6898890"/>
            <a:ext cx="20441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* pH 7.2 </a:t>
            </a:r>
            <a:r>
              <a:rPr lang="en-US" altLang="ko-KR" sz="1000">
                <a:latin typeface="나눔고딕" pitchFamily="50" charset="-127"/>
                <a:ea typeface="나눔고딕" pitchFamily="50" charset="-127"/>
                <a:cs typeface="Arial" pitchFamily="34" charset="0"/>
              </a:rPr>
              <a:t>/ specific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weight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0.84</a:t>
            </a:r>
            <a:endParaRPr lang="ko-KR" altLang="en-US" sz="1000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78148" y="662881"/>
            <a:ext cx="3371071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Application to water treatment process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986849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/>
          <p:cNvGrpSpPr/>
          <p:nvPr/>
        </p:nvGrpSpPr>
        <p:grpSpPr>
          <a:xfrm>
            <a:off x="365530" y="1471612"/>
            <a:ext cx="10055071" cy="1576051"/>
            <a:chOff x="365530" y="1471612"/>
            <a:chExt cx="10055071" cy="1576051"/>
          </a:xfrm>
        </p:grpSpPr>
        <p:pic>
          <p:nvPicPr>
            <p:cNvPr id="30" name="그림 29" descr="ffff.JPG"/>
            <p:cNvPicPr>
              <a:picLocks noChangeAspect="1"/>
            </p:cNvPicPr>
            <p:nvPr/>
          </p:nvPicPr>
          <p:blipFill>
            <a:blip r:embed="rId2" cstate="print"/>
            <a:srcRect l="41116" t="13720" r="35389" b="64329"/>
            <a:stretch>
              <a:fillRect/>
            </a:stretch>
          </p:blipFill>
          <p:spPr>
            <a:xfrm>
              <a:off x="5394893" y="1720977"/>
              <a:ext cx="1728192" cy="864096"/>
            </a:xfrm>
            <a:prstGeom prst="rect">
              <a:avLst/>
            </a:prstGeom>
          </p:spPr>
        </p:pic>
        <p:pic>
          <p:nvPicPr>
            <p:cNvPr id="31" name="Picture 2" descr="처리계통도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l="11653" t="43862" r="69666" b="20037"/>
            <a:stretch>
              <a:fillRect/>
            </a:stretch>
          </p:blipFill>
          <p:spPr bwMode="auto">
            <a:xfrm>
              <a:off x="1525513" y="1567433"/>
              <a:ext cx="173146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그림 39" descr="ffff.JPG"/>
            <p:cNvPicPr>
              <a:picLocks noChangeAspect="1"/>
            </p:cNvPicPr>
            <p:nvPr/>
          </p:nvPicPr>
          <p:blipFill>
            <a:blip r:embed="rId2" cstate="print"/>
            <a:srcRect l="65345" t="16463" r="14097" b="65701"/>
            <a:stretch>
              <a:fillRect/>
            </a:stretch>
          </p:blipFill>
          <p:spPr>
            <a:xfrm>
              <a:off x="3452336" y="1740592"/>
              <a:ext cx="1706036" cy="792088"/>
            </a:xfrm>
            <a:prstGeom prst="rect">
              <a:avLst/>
            </a:prstGeom>
          </p:spPr>
        </p:pic>
        <p:pic>
          <p:nvPicPr>
            <p:cNvPr id="51" name="Picture 2" descr="처리계통도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l="51550" t="41574" r="36976" b="19475"/>
            <a:stretch>
              <a:fillRect/>
            </a:stretch>
          </p:blipFill>
          <p:spPr bwMode="auto">
            <a:xfrm>
              <a:off x="9281237" y="1567435"/>
              <a:ext cx="1034015" cy="113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" name="TextBox 16"/>
            <p:cNvSpPr txBox="1">
              <a:spLocks noChangeArrowheads="1"/>
            </p:cNvSpPr>
            <p:nvPr/>
          </p:nvSpPr>
          <p:spPr bwMode="auto">
            <a:xfrm>
              <a:off x="1216844" y="1980431"/>
              <a:ext cx="44474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5" name="오른쪽 화살표 54"/>
            <p:cNvSpPr/>
            <p:nvPr/>
          </p:nvSpPr>
          <p:spPr bwMode="auto">
            <a:xfrm>
              <a:off x="1365052" y="2052439"/>
              <a:ext cx="216024" cy="144016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56" name="Picture 110" descr="UNI00000ad00004"/>
            <p:cNvPicPr>
              <a:picLocks noChangeAspect="1" noChangeArrowheads="1"/>
            </p:cNvPicPr>
            <p:nvPr/>
          </p:nvPicPr>
          <p:blipFill>
            <a:blip r:embed="rId4" cstate="print"/>
            <a:srcRect l="6658" t="11558" r="81671" b="69581"/>
            <a:stretch>
              <a:fillRect/>
            </a:stretch>
          </p:blipFill>
          <p:spPr bwMode="auto">
            <a:xfrm>
              <a:off x="408005" y="1719957"/>
              <a:ext cx="906247" cy="864096"/>
            </a:xfrm>
            <a:prstGeom prst="rect">
              <a:avLst/>
            </a:prstGeom>
            <a:solidFill>
              <a:srgbClr val="FFCC99"/>
            </a:solidFill>
          </p:spPr>
        </p:pic>
        <p:sp>
          <p:nvSpPr>
            <p:cNvPr id="57" name="TextBox 16"/>
            <p:cNvSpPr txBox="1">
              <a:spLocks noChangeArrowheads="1"/>
            </p:cNvSpPr>
            <p:nvPr/>
          </p:nvSpPr>
          <p:spPr bwMode="auto">
            <a:xfrm>
              <a:off x="3196549" y="2191692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3004340" y="1471612"/>
              <a:ext cx="124401" cy="293851"/>
              <a:chOff x="3004340" y="1471612"/>
              <a:chExt cx="124401" cy="293851"/>
            </a:xfrm>
          </p:grpSpPr>
          <p:sp>
            <p:nvSpPr>
              <p:cNvPr id="88" name="TextBox 16"/>
              <p:cNvSpPr txBox="1">
                <a:spLocks noChangeArrowheads="1"/>
              </p:cNvSpPr>
              <p:nvPr/>
            </p:nvSpPr>
            <p:spPr bwMode="auto">
              <a:xfrm>
                <a:off x="3037681" y="1519242"/>
                <a:ext cx="91060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ko-KR" altLang="en-US" sz="1000" b="1"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89" name="TextBox 16"/>
              <p:cNvSpPr txBox="1">
                <a:spLocks noChangeArrowheads="1"/>
              </p:cNvSpPr>
              <p:nvPr/>
            </p:nvSpPr>
            <p:spPr bwMode="auto">
              <a:xfrm>
                <a:off x="3004340" y="1471612"/>
                <a:ext cx="91060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ko-KR" altLang="en-US" sz="1000" b="1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2523536" y="1476375"/>
              <a:ext cx="124401" cy="293851"/>
              <a:chOff x="3004340" y="1471612"/>
              <a:chExt cx="124401" cy="293851"/>
            </a:xfrm>
          </p:grpSpPr>
          <p:sp>
            <p:nvSpPr>
              <p:cNvPr id="86" name="TextBox 16"/>
              <p:cNvSpPr txBox="1">
                <a:spLocks noChangeArrowheads="1"/>
              </p:cNvSpPr>
              <p:nvPr/>
            </p:nvSpPr>
            <p:spPr bwMode="auto">
              <a:xfrm>
                <a:off x="3037681" y="1519242"/>
                <a:ext cx="91060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ko-KR" altLang="en-US" sz="1000" b="1"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87" name="TextBox 16"/>
              <p:cNvSpPr txBox="1">
                <a:spLocks noChangeArrowheads="1"/>
              </p:cNvSpPr>
              <p:nvPr/>
            </p:nvSpPr>
            <p:spPr bwMode="auto">
              <a:xfrm>
                <a:off x="3004340" y="1471612"/>
                <a:ext cx="91060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ko-KR" altLang="en-US" sz="1000" b="1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2034332" y="1476375"/>
              <a:ext cx="124401" cy="293851"/>
              <a:chOff x="3004340" y="1471612"/>
              <a:chExt cx="124401" cy="293851"/>
            </a:xfrm>
          </p:grpSpPr>
          <p:sp>
            <p:nvSpPr>
              <p:cNvPr id="84" name="TextBox 16"/>
              <p:cNvSpPr txBox="1">
                <a:spLocks noChangeArrowheads="1"/>
              </p:cNvSpPr>
              <p:nvPr/>
            </p:nvSpPr>
            <p:spPr bwMode="auto">
              <a:xfrm>
                <a:off x="3037681" y="1519242"/>
                <a:ext cx="91060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ko-KR" altLang="en-US" sz="1000" b="1"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85" name="TextBox 16"/>
              <p:cNvSpPr txBox="1">
                <a:spLocks noChangeArrowheads="1"/>
              </p:cNvSpPr>
              <p:nvPr/>
            </p:nvSpPr>
            <p:spPr bwMode="auto">
              <a:xfrm>
                <a:off x="3004340" y="1471612"/>
                <a:ext cx="91060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ko-KR" altLang="en-US" sz="1000" b="1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sp>
          <p:nvSpPr>
            <p:cNvPr id="61" name="TextBox 16"/>
            <p:cNvSpPr txBox="1">
              <a:spLocks noChangeArrowheads="1"/>
            </p:cNvSpPr>
            <p:nvPr/>
          </p:nvSpPr>
          <p:spPr bwMode="auto">
            <a:xfrm>
              <a:off x="3358475" y="1908423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2" name="오른쪽 화살표 61"/>
            <p:cNvSpPr/>
            <p:nvPr/>
          </p:nvSpPr>
          <p:spPr bwMode="auto">
            <a:xfrm>
              <a:off x="3239416" y="2052439"/>
              <a:ext cx="216024" cy="144016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63" name="그림 62" descr="ffff.JPG"/>
            <p:cNvPicPr>
              <a:picLocks noChangeAspect="1"/>
            </p:cNvPicPr>
            <p:nvPr/>
          </p:nvPicPr>
          <p:blipFill>
            <a:blip r:embed="rId2" cstate="print"/>
            <a:srcRect l="65345" t="16463" r="14097" b="65701"/>
            <a:stretch>
              <a:fillRect/>
            </a:stretch>
          </p:blipFill>
          <p:spPr>
            <a:xfrm>
              <a:off x="7315294" y="1740029"/>
              <a:ext cx="1656184" cy="792088"/>
            </a:xfrm>
            <a:prstGeom prst="rect">
              <a:avLst/>
            </a:prstGeom>
          </p:spPr>
        </p:pic>
        <p:sp>
          <p:nvSpPr>
            <p:cNvPr id="64" name="TextBox 16"/>
            <p:cNvSpPr txBox="1">
              <a:spLocks noChangeArrowheads="1"/>
            </p:cNvSpPr>
            <p:nvPr/>
          </p:nvSpPr>
          <p:spPr bwMode="auto">
            <a:xfrm>
              <a:off x="5111624" y="1884608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5" name="TextBox 16"/>
            <p:cNvSpPr txBox="1">
              <a:spLocks noChangeArrowheads="1"/>
            </p:cNvSpPr>
            <p:nvPr/>
          </p:nvSpPr>
          <p:spPr bwMode="auto">
            <a:xfrm>
              <a:off x="5269366" y="1764407"/>
              <a:ext cx="144016" cy="55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ko-KR" sz="1000" b="1">
                <a:latin typeface="나눔고딕" pitchFamily="50" charset="-127"/>
                <a:ea typeface="나눔고딕" pitchFamily="50" charset="-127"/>
              </a:endParaRPr>
            </a:p>
            <a:p>
              <a:pPr algn="ctr"/>
              <a:endParaRPr lang="en-US" altLang="ko-KR" sz="1000" b="1">
                <a:latin typeface="나눔고딕" pitchFamily="50" charset="-127"/>
                <a:ea typeface="나눔고딕" pitchFamily="50" charset="-127"/>
              </a:endParaRPr>
            </a:p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6" name="TextBox 16"/>
            <p:cNvSpPr txBox="1">
              <a:spLocks noChangeArrowheads="1"/>
            </p:cNvSpPr>
            <p:nvPr/>
          </p:nvSpPr>
          <p:spPr bwMode="auto">
            <a:xfrm>
              <a:off x="4554612" y="2412479"/>
              <a:ext cx="648072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7" name="오른쪽 화살표 66"/>
            <p:cNvSpPr/>
            <p:nvPr/>
          </p:nvSpPr>
          <p:spPr bwMode="auto">
            <a:xfrm>
              <a:off x="5159254" y="2061965"/>
              <a:ext cx="216024" cy="144016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8" name="TextBox 16"/>
            <p:cNvSpPr txBox="1">
              <a:spLocks noChangeArrowheads="1"/>
            </p:cNvSpPr>
            <p:nvPr/>
          </p:nvSpPr>
          <p:spPr bwMode="auto">
            <a:xfrm>
              <a:off x="7065366" y="1838156"/>
              <a:ext cx="297558" cy="707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ko-KR" sz="1000" b="1">
                <a:latin typeface="나눔고딕" pitchFamily="50" charset="-127"/>
                <a:ea typeface="나눔고딕" pitchFamily="50" charset="-127"/>
              </a:endParaRPr>
            </a:p>
            <a:p>
              <a:pPr algn="ctr"/>
              <a:endParaRPr lang="en-US" altLang="ko-KR" sz="1000" b="1">
                <a:latin typeface="나눔고딕" pitchFamily="50" charset="-127"/>
                <a:ea typeface="나눔고딕" pitchFamily="50" charset="-127"/>
              </a:endParaRPr>
            </a:p>
            <a:p>
              <a:pPr algn="ctr"/>
              <a:endParaRPr lang="en-US" altLang="ko-KR" sz="1000" b="1">
                <a:latin typeface="나눔고딕" pitchFamily="50" charset="-127"/>
                <a:ea typeface="나눔고딕" pitchFamily="50" charset="-127"/>
              </a:endParaRPr>
            </a:p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9" name="오른쪽 화살표 68"/>
            <p:cNvSpPr/>
            <p:nvPr/>
          </p:nvSpPr>
          <p:spPr bwMode="auto">
            <a:xfrm>
              <a:off x="7112996" y="2052439"/>
              <a:ext cx="216024" cy="144016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0" name="TextBox 16"/>
            <p:cNvSpPr txBox="1">
              <a:spLocks noChangeArrowheads="1"/>
            </p:cNvSpPr>
            <p:nvPr/>
          </p:nvSpPr>
          <p:spPr bwMode="auto">
            <a:xfrm>
              <a:off x="8928048" y="1866500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1" name="TextBox 16"/>
            <p:cNvSpPr txBox="1">
              <a:spLocks noChangeArrowheads="1"/>
            </p:cNvSpPr>
            <p:nvPr/>
          </p:nvSpPr>
          <p:spPr bwMode="auto">
            <a:xfrm>
              <a:off x="9177413" y="2018900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2" name="TextBox 16"/>
            <p:cNvSpPr txBox="1">
              <a:spLocks noChangeArrowheads="1"/>
            </p:cNvSpPr>
            <p:nvPr/>
          </p:nvSpPr>
          <p:spPr bwMode="auto">
            <a:xfrm>
              <a:off x="10276585" y="1980431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3" name="TextBox 16"/>
            <p:cNvSpPr txBox="1">
              <a:spLocks noChangeArrowheads="1"/>
            </p:cNvSpPr>
            <p:nvPr/>
          </p:nvSpPr>
          <p:spPr bwMode="auto">
            <a:xfrm>
              <a:off x="9686232" y="1980431"/>
              <a:ext cx="216024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4" name="오른쪽 화살표 73"/>
            <p:cNvSpPr/>
            <p:nvPr/>
          </p:nvSpPr>
          <p:spPr bwMode="auto">
            <a:xfrm>
              <a:off x="9038160" y="2052439"/>
              <a:ext cx="216024" cy="144016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5" name="TextBox 16"/>
            <p:cNvSpPr txBox="1">
              <a:spLocks noChangeArrowheads="1"/>
            </p:cNvSpPr>
            <p:nvPr/>
          </p:nvSpPr>
          <p:spPr bwMode="auto">
            <a:xfrm>
              <a:off x="8371036" y="2412479"/>
              <a:ext cx="648072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6" name="TextBox 16"/>
            <p:cNvSpPr txBox="1">
              <a:spLocks noChangeArrowheads="1"/>
            </p:cNvSpPr>
            <p:nvPr/>
          </p:nvSpPr>
          <p:spPr bwMode="auto">
            <a:xfrm>
              <a:off x="9457506" y="2459087"/>
              <a:ext cx="8470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TextBox 16"/>
            <p:cNvSpPr txBox="1">
              <a:spLocks noChangeArrowheads="1"/>
            </p:cNvSpPr>
            <p:nvPr/>
          </p:nvSpPr>
          <p:spPr bwMode="auto">
            <a:xfrm>
              <a:off x="10048428" y="2465437"/>
              <a:ext cx="8470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8" name="TextBox 16"/>
            <p:cNvSpPr txBox="1">
              <a:spLocks noChangeArrowheads="1"/>
            </p:cNvSpPr>
            <p:nvPr/>
          </p:nvSpPr>
          <p:spPr bwMode="auto">
            <a:xfrm>
              <a:off x="365530" y="2611707"/>
              <a:ext cx="10080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000" b="1" dirty="0">
                  <a:latin typeface="나눔고딕" pitchFamily="50" charset="-127"/>
                  <a:ea typeface="나눔고딕" pitchFamily="50" charset="-127"/>
                </a:rPr>
                <a:t>Wastewater/sewage inflow</a:t>
              </a:r>
              <a:endParaRPr lang="ko-KR" altLang="en-US" sz="10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9" name="TextBox 16"/>
            <p:cNvSpPr txBox="1">
              <a:spLocks noChangeArrowheads="1"/>
            </p:cNvSpPr>
            <p:nvPr/>
          </p:nvSpPr>
          <p:spPr bwMode="auto">
            <a:xfrm>
              <a:off x="1456973" y="2611707"/>
              <a:ext cx="1920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b="1" dirty="0">
                  <a:latin typeface="나눔고딕" pitchFamily="50" charset="-127"/>
                  <a:ea typeface="나눔고딕" pitchFamily="50" charset="-127"/>
                </a:rPr>
                <a:t>Chemical treatment process</a:t>
              </a:r>
            </a:p>
            <a:p>
              <a:pPr algn="ctr"/>
              <a:r>
                <a:rPr lang="en-US" altLang="ko-KR" sz="1000" b="1" dirty="0">
                  <a:latin typeface="나눔고딕" pitchFamily="50" charset="-127"/>
                  <a:ea typeface="나눔고딕" pitchFamily="50" charset="-127"/>
                </a:rPr>
                <a:t>(cohesion reaction tank)</a:t>
              </a:r>
              <a:endParaRPr lang="ko-KR" altLang="en-US" sz="10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TextBox 16"/>
            <p:cNvSpPr txBox="1">
              <a:spLocks noChangeArrowheads="1"/>
            </p:cNvSpPr>
            <p:nvPr/>
          </p:nvSpPr>
          <p:spPr bwMode="auto">
            <a:xfrm>
              <a:off x="3637725" y="2605357"/>
              <a:ext cx="13555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b="1" dirty="0">
                  <a:latin typeface="나눔고딕" pitchFamily="50" charset="-127"/>
                  <a:ea typeface="나눔고딕" pitchFamily="50" charset="-127"/>
                </a:rPr>
                <a:t>First precipitation tank</a:t>
              </a:r>
              <a:endParaRPr lang="ko-KR" altLang="en-US" sz="10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>
              <a:off x="5569156" y="2599007"/>
              <a:ext cx="144007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b="1" dirty="0">
                  <a:latin typeface="나눔고딕" pitchFamily="50" charset="-127"/>
                  <a:ea typeface="나눔고딕" pitchFamily="50" charset="-127"/>
                </a:rPr>
                <a:t>Biological treatment process</a:t>
              </a:r>
              <a:endParaRPr lang="ko-KR" altLang="en-US" sz="10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2" name="TextBox 16"/>
            <p:cNvSpPr txBox="1">
              <a:spLocks noChangeArrowheads="1"/>
            </p:cNvSpPr>
            <p:nvPr/>
          </p:nvSpPr>
          <p:spPr bwMode="auto">
            <a:xfrm>
              <a:off x="7450365" y="2605357"/>
              <a:ext cx="13720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b="1" dirty="0">
                  <a:latin typeface="나눔고딕" pitchFamily="50" charset="-127"/>
                  <a:ea typeface="나눔고딕" pitchFamily="50" charset="-127"/>
                </a:rPr>
                <a:t>Second precipitation tank</a:t>
              </a:r>
              <a:endParaRPr lang="ko-KR" altLang="en-US" sz="10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3" name="TextBox 16"/>
            <p:cNvSpPr txBox="1">
              <a:spLocks noChangeArrowheads="1"/>
            </p:cNvSpPr>
            <p:nvPr/>
          </p:nvSpPr>
          <p:spPr bwMode="auto">
            <a:xfrm>
              <a:off x="9084553" y="2647553"/>
              <a:ext cx="12179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b="1" dirty="0">
                  <a:latin typeface="나눔고딕" pitchFamily="50" charset="-127"/>
                  <a:ea typeface="나눔고딕" pitchFamily="50" charset="-127"/>
                </a:rPr>
                <a:t>Post treatment process</a:t>
              </a:r>
              <a:endParaRPr lang="ko-KR" altLang="en-US" sz="10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90" name="Text Box 100"/>
          <p:cNvSpPr txBox="1">
            <a:spLocks noChangeArrowheads="1"/>
          </p:cNvSpPr>
          <p:nvPr/>
        </p:nvSpPr>
        <p:spPr bwMode="auto">
          <a:xfrm>
            <a:off x="378147" y="1137821"/>
            <a:ext cx="33710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latinLnBrk="1" hangingPunct="1"/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Waste water sewage treatment process</a:t>
            </a:r>
            <a:endParaRPr lang="ko-KR" altLang="en-US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8005" y="5284231"/>
            <a:ext cx="601881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Processing time is drastically reduced due to fast precipitation sped, minimizing the area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of site.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When capacity of existing facility is exceeded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and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when there is little area for further construction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Control of contaminants that is difficult to form cohesion through general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cohesion precipitation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Secure excellent treatment rate through small amount of agents in controlling heavy metals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and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toxics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From the perspective of economics, the effect if increased biological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treatment capacity when installed on the front</a:t>
            </a:r>
          </a:p>
        </p:txBody>
      </p:sp>
      <p:sp>
        <p:nvSpPr>
          <p:cNvPr id="97" name="TextBox 16"/>
          <p:cNvSpPr txBox="1">
            <a:spLocks noChangeArrowheads="1"/>
          </p:cNvSpPr>
          <p:nvPr/>
        </p:nvSpPr>
        <p:spPr bwMode="auto">
          <a:xfrm>
            <a:off x="1458268" y="4727756"/>
            <a:ext cx="23762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Fast</a:t>
            </a:r>
            <a:r>
              <a:rPr lang="ko-KR" altLang="en-US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slow reaction tank</a:t>
            </a:r>
            <a:endParaRPr lang="ko-KR" altLang="en-US" sz="10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8" name="TextBox 16"/>
          <p:cNvSpPr txBox="1">
            <a:spLocks noChangeArrowheads="1"/>
          </p:cNvSpPr>
          <p:nvPr/>
        </p:nvSpPr>
        <p:spPr bwMode="auto">
          <a:xfrm>
            <a:off x="522164" y="4398506"/>
            <a:ext cx="11221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TSC</a:t>
            </a:r>
            <a:r>
              <a:rPr lang="ko-KR" altLang="en-US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particulate inserter</a:t>
            </a:r>
            <a:endParaRPr lang="ko-KR" altLang="en-US" sz="10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09" name="직선 화살표 연결선 108"/>
          <p:cNvCxnSpPr/>
          <p:nvPr/>
        </p:nvCxnSpPr>
        <p:spPr bwMode="auto">
          <a:xfrm flipV="1">
            <a:off x="7206497" y="2484487"/>
            <a:ext cx="0" cy="86409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직선 연결선 109"/>
          <p:cNvCxnSpPr/>
          <p:nvPr/>
        </p:nvCxnSpPr>
        <p:spPr bwMode="auto">
          <a:xfrm flipH="1">
            <a:off x="3122391" y="3341227"/>
            <a:ext cx="409522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직선 화살표 연결선 111"/>
          <p:cNvCxnSpPr/>
          <p:nvPr/>
        </p:nvCxnSpPr>
        <p:spPr bwMode="auto">
          <a:xfrm flipV="1">
            <a:off x="2989488" y="2753467"/>
            <a:ext cx="0" cy="86409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" name="직사각형 112"/>
          <p:cNvSpPr/>
          <p:nvPr/>
        </p:nvSpPr>
        <p:spPr>
          <a:xfrm>
            <a:off x="6642844" y="3674439"/>
            <a:ext cx="3672408" cy="250208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ko-KR" altLang="en-US" sz="1100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■ </a:t>
            </a:r>
            <a:r>
              <a:rPr lang="en-US" altLang="ko-KR" sz="1100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Types of cohesive agents</a:t>
            </a:r>
            <a:r>
              <a:rPr lang="ko-KR" altLang="en-US" sz="1100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and</a:t>
            </a:r>
            <a:r>
              <a:rPr lang="ko-KR" altLang="en-US" sz="1100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field of application</a:t>
            </a:r>
          </a:p>
        </p:txBody>
      </p:sp>
      <p:graphicFrame>
        <p:nvGraphicFramePr>
          <p:cNvPr id="114" name="표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708879"/>
              </p:ext>
            </p:extLst>
          </p:nvPr>
        </p:nvGraphicFramePr>
        <p:xfrm>
          <a:off x="6467081" y="3960709"/>
          <a:ext cx="3992187" cy="3204298"/>
        </p:xfrm>
        <a:graphic>
          <a:graphicData uri="http://schemas.openxmlformats.org/drawingml/2006/table">
            <a:tbl>
              <a:tblPr/>
              <a:tblGrid>
                <a:gridCol w="861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1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5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Item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Field of application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TSC-</a:t>
                      </a:r>
                      <a:r>
                        <a:rPr lang="en-US" sz="1100" b="1" i="0" u="none" strike="noStrike" dirty="0">
                          <a:solidFill>
                            <a:srgbClr val="00B05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Green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algae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wastewater, paint wastewater, tunneling wastewater, dredging wastewater,</a:t>
                      </a:r>
                    </a:p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plating wastewater, paper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production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wastewater, sewage flow, oil wastewater,</a:t>
                      </a:r>
                    </a:p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dying wastewater, painting wastewater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59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TSC-</a:t>
                      </a:r>
                      <a:r>
                        <a:rPr lang="en-US" altLang="ko-KR" sz="1100" b="1" i="0" u="none" strike="noStrike" dirty="0">
                          <a:solidFill>
                            <a:srgbClr val="00B05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Sewage sludge, and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sludge dehydration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41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TSC-</a:t>
                      </a:r>
                      <a:r>
                        <a:rPr lang="en-US" altLang="ko-KR" sz="1100" b="1" i="0" u="none" strike="noStrike" dirty="0">
                          <a:solidFill>
                            <a:srgbClr val="00B05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Oil wastewater, semiconductor wastewater,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PCB wastewater, paint wastewater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14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TSC-</a:t>
                      </a:r>
                      <a:r>
                        <a:rPr lang="en-US" altLang="ko-KR" sz="1100" b="1" i="0" u="none" strike="noStrike" dirty="0">
                          <a:solidFill>
                            <a:srgbClr val="00B05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Semiconductor, PCB wastewater, grinding wastewater, livestock wastewater, </a:t>
                      </a: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chicken wastewater, plating wastewater,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dying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wastewater, painting wastewater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TSC-</a:t>
                      </a:r>
                      <a:r>
                        <a:rPr lang="en-US" altLang="ko-KR" sz="1100" b="1" i="0" u="none" strike="noStrike" dirty="0">
                          <a:solidFill>
                            <a:srgbClr val="00B05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Floating, chicken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wastewater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TSC-</a:t>
                      </a:r>
                      <a:r>
                        <a:rPr lang="en-US" altLang="ko-KR" sz="1100" b="1" i="0" u="none" strike="noStrike" dirty="0">
                          <a:solidFill>
                            <a:srgbClr val="00B050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Emulsion oil, releaser wastewater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5" name="직사각형 114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3420591"/>
            <a:ext cx="1685773" cy="948247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013124" y="3331912"/>
            <a:ext cx="1264394" cy="1414894"/>
            <a:chOff x="2013124" y="3331912"/>
            <a:chExt cx="1264394" cy="1414894"/>
          </a:xfrm>
        </p:grpSpPr>
        <p:pic>
          <p:nvPicPr>
            <p:cNvPr id="107" name="Picture 2" descr="처리계통도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l="23763" t="43862" r="69666" b="20037"/>
            <a:stretch>
              <a:fillRect/>
            </a:stretch>
          </p:blipFill>
          <p:spPr bwMode="auto">
            <a:xfrm>
              <a:off x="2618605" y="3594678"/>
              <a:ext cx="565697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8" name="Picture 2" descr="처리계통도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l="11653" t="43862" r="81283" b="20037"/>
            <a:stretch>
              <a:fillRect/>
            </a:stretch>
          </p:blipFill>
          <p:spPr bwMode="auto">
            <a:xfrm>
              <a:off x="2032174" y="3594678"/>
              <a:ext cx="608150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5" name="TextBox 16"/>
            <p:cNvSpPr txBox="1">
              <a:spLocks noChangeArrowheads="1"/>
            </p:cNvSpPr>
            <p:nvPr/>
          </p:nvSpPr>
          <p:spPr bwMode="auto">
            <a:xfrm>
              <a:off x="3133502" y="4314758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6" name="TextBox 16"/>
            <p:cNvSpPr txBox="1">
              <a:spLocks noChangeArrowheads="1"/>
            </p:cNvSpPr>
            <p:nvPr/>
          </p:nvSpPr>
          <p:spPr bwMode="auto">
            <a:xfrm>
              <a:off x="2013124" y="3954718"/>
              <a:ext cx="14401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1000" b="1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74246" y="3420591"/>
              <a:ext cx="720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511718" y="3420591"/>
              <a:ext cx="720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cxnSp>
          <p:nvCxnSpPr>
            <p:cNvPr id="111" name="직선 연결선 110"/>
            <p:cNvCxnSpPr/>
            <p:nvPr/>
          </p:nvCxnSpPr>
          <p:spPr bwMode="auto">
            <a:xfrm>
              <a:off x="3133504" y="3331912"/>
              <a:ext cx="0" cy="28803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직사각형 6"/>
            <p:cNvSpPr/>
            <p:nvPr/>
          </p:nvSpPr>
          <p:spPr>
            <a:xfrm>
              <a:off x="2106340" y="3420591"/>
              <a:ext cx="124964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아래쪽 화살표 7"/>
            <p:cNvSpPr/>
            <p:nvPr/>
          </p:nvSpPr>
          <p:spPr>
            <a:xfrm>
              <a:off x="2231006" y="3420591"/>
              <a:ext cx="91358" cy="21602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523537" y="3492599"/>
              <a:ext cx="86860" cy="300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2963010" y="3666812"/>
              <a:ext cx="86860" cy="150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3826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78148" y="662881"/>
            <a:ext cx="2030961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Principles of Cohesion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986849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직사각형 114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116" name="object 5"/>
          <p:cNvSpPr txBox="1"/>
          <p:nvPr/>
        </p:nvSpPr>
        <p:spPr>
          <a:xfrm>
            <a:off x="393594" y="1139292"/>
            <a:ext cx="9868504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indent="1539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0" algn="just"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Surface compositions react with water molecules along with permanent minus charges through “ion exchange function” of natural minerals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and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charges are generated on the attached surface, absorbing plus and minus material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at the same time. Furthermore, since charges are changed by positive features under the condition of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pH 7, stronger cohesion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effects can be generated when conditions are met.</a:t>
            </a:r>
          </a:p>
          <a:p>
            <a:pPr indent="0" algn="just">
              <a:lnSpc>
                <a:spcPct val="150000"/>
              </a:lnSpc>
            </a:pPr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pPr indent="0" algn="just"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TSC is produced by special technology using features of natural minerals, and </a:t>
            </a:r>
          </a:p>
          <a:p>
            <a:pPr indent="0" algn="just"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Since </a:t>
            </a:r>
            <a:r>
              <a:rPr lang="en-US" altLang="ko-KR" sz="1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it has much more +</a:t>
            </a:r>
            <a:r>
              <a:rPr lang="ko-KR" altLang="en-US" sz="1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charges than general cohesive agents,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floc with large </a:t>
            </a:r>
          </a:p>
          <a:p>
            <a:pPr indent="0" algn="just"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cohesive force is formed through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ion bond with multiple – charges in wastewater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indent="0" algn="just">
              <a:lnSpc>
                <a:spcPct val="150000"/>
              </a:lnSpc>
            </a:pPr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pPr indent="0" algn="just"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When TSC is inserted into wastewater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containing colloid particles, cohesion is </a:t>
            </a:r>
          </a:p>
          <a:p>
            <a:pPr indent="0" algn="just"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formed through ion bond, and remaining + charges attract – charges on colloid</a:t>
            </a:r>
          </a:p>
          <a:p>
            <a:pPr indent="0" algn="just">
              <a:lnSpc>
                <a:spcPct val="150000"/>
              </a:lnSpc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particles, forming floc through direct bond. </a:t>
            </a:r>
            <a:endParaRPr lang="ko-KR" altLang="ko-KR" sz="1000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17" name="그룹 116"/>
          <p:cNvGrpSpPr/>
          <p:nvPr/>
        </p:nvGrpSpPr>
        <p:grpSpPr>
          <a:xfrm>
            <a:off x="2483272" y="4212679"/>
            <a:ext cx="7168182" cy="1144687"/>
            <a:chOff x="2483272" y="4788742"/>
            <a:chExt cx="7168182" cy="1144687"/>
          </a:xfrm>
        </p:grpSpPr>
        <p:sp>
          <p:nvSpPr>
            <p:cNvPr id="118" name="object 10"/>
            <p:cNvSpPr txBox="1"/>
            <p:nvPr/>
          </p:nvSpPr>
          <p:spPr>
            <a:xfrm>
              <a:off x="2483272" y="5252199"/>
              <a:ext cx="1728192" cy="50013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52388" indent="-4127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275"/>
                </a:lnSpc>
              </a:pPr>
              <a:r>
                <a:rPr lang="en-US" altLang="ko-KR" sz="1100" dirty="0">
                  <a:latin typeface="나눔고딕" pitchFamily="50" charset="-127"/>
                  <a:ea typeface="나눔고딕" pitchFamily="50" charset="-127"/>
                </a:rPr>
                <a:t>Ion exchange by stirring after adding cohesive agent</a:t>
              </a:r>
              <a:endParaRPr lang="ko-KR" altLang="ko-KR" sz="1100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9" name="object 11"/>
            <p:cNvSpPr txBox="1"/>
            <p:nvPr/>
          </p:nvSpPr>
          <p:spPr>
            <a:xfrm>
              <a:off x="4476254" y="5266580"/>
              <a:ext cx="1368152" cy="666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 indent="8413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indent="0" algn="ctr">
                <a:lnSpc>
                  <a:spcPts val="1275"/>
                </a:lnSpc>
              </a:pPr>
              <a:r>
                <a:rPr lang="en-US" altLang="ko-KR" sz="1100" dirty="0">
                  <a:latin typeface="나눔고딕" pitchFamily="50" charset="-127"/>
                  <a:ea typeface="나눔고딕" pitchFamily="50" charset="-127"/>
                </a:rPr>
                <a:t>Absorption of contaminants by condensation and cohesion</a:t>
              </a:r>
              <a:endParaRPr lang="ko-KR" altLang="ko-KR" sz="1100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0" name="object 12"/>
            <p:cNvSpPr txBox="1"/>
            <p:nvPr/>
          </p:nvSpPr>
          <p:spPr>
            <a:xfrm>
              <a:off x="6134287" y="5257055"/>
              <a:ext cx="1654335" cy="3334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01600" indent="-8890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275"/>
                </a:lnSpc>
              </a:pPr>
              <a:r>
                <a:rPr lang="en-US" altLang="ko-KR" sz="1100" dirty="0">
                  <a:latin typeface="나눔고딕" pitchFamily="50" charset="-127"/>
                  <a:ea typeface="나눔고딕" pitchFamily="50" charset="-127"/>
                </a:rPr>
                <a:t>Rapid precipitation while forming flocs</a:t>
              </a:r>
              <a:endParaRPr lang="ko-KR" altLang="ko-KR" sz="1100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1" name="object 13"/>
            <p:cNvSpPr txBox="1"/>
            <p:nvPr/>
          </p:nvSpPr>
          <p:spPr>
            <a:xfrm>
              <a:off x="8102054" y="5257055"/>
              <a:ext cx="1549400" cy="666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320675" indent="-309563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275"/>
                </a:lnSpc>
              </a:pPr>
              <a:r>
                <a:rPr lang="en-US" altLang="ko-KR" sz="1100" dirty="0">
                  <a:latin typeface="나눔고딕" pitchFamily="50" charset="-127"/>
                  <a:ea typeface="나눔고딕" pitchFamily="50" charset="-127"/>
                </a:rPr>
                <a:t>Formation of sludge</a:t>
              </a:r>
              <a:r>
                <a:rPr lang="ko-KR" altLang="en-US" sz="1100" dirty="0"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en-US" altLang="ko-KR" sz="1100" dirty="0">
                  <a:latin typeface="나눔고딕" pitchFamily="50" charset="-127"/>
                  <a:ea typeface="나눔고딕" pitchFamily="50" charset="-127"/>
                </a:rPr>
                <a:t>that does not elute again after separation</a:t>
              </a:r>
              <a:endParaRPr lang="ko-KR" altLang="ko-KR" sz="1100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2" name="object 19"/>
            <p:cNvSpPr txBox="1"/>
            <p:nvPr/>
          </p:nvSpPr>
          <p:spPr>
            <a:xfrm>
              <a:off x="2754412" y="4788743"/>
              <a:ext cx="1190303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ko-KR" sz="1100" b="1" dirty="0">
                  <a:solidFill>
                    <a:srgbClr val="7030A0"/>
                  </a:solidFill>
                  <a:latin typeface="나눔고딕" pitchFamily="50" charset="-127"/>
                  <a:ea typeface="나눔고딕" pitchFamily="50" charset="-127"/>
                </a:rPr>
                <a:t>Addition</a:t>
              </a:r>
              <a:r>
                <a:rPr lang="ko-KR" altLang="ko-KR" sz="1100" b="1" dirty="0">
                  <a:solidFill>
                    <a:srgbClr val="7030A0"/>
                  </a:solidFill>
                  <a:latin typeface="나눔고딕" pitchFamily="50" charset="-127"/>
                  <a:ea typeface="나눔고딕" pitchFamily="50" charset="-127"/>
                  <a:cs typeface="Georgia" pitchFamily="18" charset="0"/>
                </a:rPr>
                <a:t>/</a:t>
              </a:r>
              <a:r>
                <a:rPr lang="en-US" altLang="ko-KR" sz="1100" b="1" dirty="0">
                  <a:solidFill>
                    <a:srgbClr val="7030A0"/>
                  </a:solidFill>
                  <a:latin typeface="나눔고딕" pitchFamily="50" charset="-127"/>
                  <a:ea typeface="나눔고딕" pitchFamily="50" charset="-127"/>
                  <a:cs typeface="Georgia" pitchFamily="18" charset="0"/>
                </a:rPr>
                <a:t>stirring</a:t>
              </a:r>
              <a:endParaRPr lang="ko-KR" altLang="ko-KR" sz="1100" b="1" dirty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3" name="object 21"/>
            <p:cNvSpPr txBox="1"/>
            <p:nvPr/>
          </p:nvSpPr>
          <p:spPr>
            <a:xfrm>
              <a:off x="4770636" y="4788743"/>
              <a:ext cx="666775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ko-KR" sz="1100" b="1" dirty="0">
                  <a:solidFill>
                    <a:srgbClr val="7030A0"/>
                  </a:solidFill>
                  <a:latin typeface="나눔고딕" pitchFamily="50" charset="-127"/>
                  <a:ea typeface="나눔고딕" pitchFamily="50" charset="-127"/>
                </a:rPr>
                <a:t>Cohesion</a:t>
              </a:r>
              <a:endParaRPr lang="ko-KR" altLang="ko-KR" sz="1100" b="1" dirty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4" name="object 23"/>
            <p:cNvSpPr txBox="1"/>
            <p:nvPr/>
          </p:nvSpPr>
          <p:spPr>
            <a:xfrm>
              <a:off x="6426820" y="4788742"/>
              <a:ext cx="923655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ko-KR" sz="1100" b="1" dirty="0">
                  <a:solidFill>
                    <a:srgbClr val="7030A0"/>
                  </a:solidFill>
                  <a:latin typeface="나눔고딕" pitchFamily="50" charset="-127"/>
                  <a:ea typeface="나눔고딕" pitchFamily="50" charset="-127"/>
                </a:rPr>
                <a:t>Precipitation</a:t>
              </a:r>
              <a:endParaRPr lang="ko-KR" altLang="ko-KR" sz="1100" b="1" dirty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5" name="object 25"/>
            <p:cNvSpPr txBox="1"/>
            <p:nvPr/>
          </p:nvSpPr>
          <p:spPr>
            <a:xfrm>
              <a:off x="8338333" y="4788743"/>
              <a:ext cx="955956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ko-KR" sz="1100" b="1" dirty="0">
                  <a:solidFill>
                    <a:srgbClr val="7030A0"/>
                  </a:solidFill>
                  <a:latin typeface="나눔고딕" pitchFamily="50" charset="-127"/>
                  <a:ea typeface="나눔고딕" pitchFamily="50" charset="-127"/>
                </a:rPr>
                <a:t>Separation</a:t>
              </a:r>
              <a:endParaRPr lang="ko-KR" altLang="ko-KR" sz="1100" b="1" dirty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1064069" y="5284424"/>
            <a:ext cx="8603111" cy="1539717"/>
            <a:chOff x="1064069" y="5769306"/>
            <a:chExt cx="8603111" cy="1539717"/>
          </a:xfrm>
        </p:grpSpPr>
        <p:sp>
          <p:nvSpPr>
            <p:cNvPr id="127" name="object 7"/>
            <p:cNvSpPr>
              <a:spLocks noChangeAspect="1" noChangeArrowheads="1"/>
            </p:cNvSpPr>
            <p:nvPr/>
          </p:nvSpPr>
          <p:spPr bwMode="auto">
            <a:xfrm>
              <a:off x="4530502" y="6143957"/>
              <a:ext cx="1232293" cy="1000125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ko-KR" altLang="ko-KR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8" name="object 8"/>
            <p:cNvSpPr>
              <a:spLocks noChangeAspect="1" noChangeArrowheads="1"/>
            </p:cNvSpPr>
            <p:nvPr/>
          </p:nvSpPr>
          <p:spPr bwMode="auto">
            <a:xfrm>
              <a:off x="6320653" y="6129673"/>
              <a:ext cx="1260079" cy="1019969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ko-KR" altLang="ko-KR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9" name="object 29"/>
            <p:cNvSpPr>
              <a:spLocks noChangeAspect="1" noChangeArrowheads="1"/>
            </p:cNvSpPr>
            <p:nvPr/>
          </p:nvSpPr>
          <p:spPr bwMode="auto">
            <a:xfrm>
              <a:off x="2719164" y="5769306"/>
              <a:ext cx="1266029" cy="1474390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ko-KR" altLang="ko-KR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0" name="object 30"/>
            <p:cNvSpPr>
              <a:spLocks noChangeAspect="1"/>
            </p:cNvSpPr>
            <p:nvPr/>
          </p:nvSpPr>
          <p:spPr bwMode="auto">
            <a:xfrm>
              <a:off x="3652387" y="5857030"/>
              <a:ext cx="132959" cy="136916"/>
            </a:xfrm>
            <a:custGeom>
              <a:avLst/>
              <a:gdLst>
                <a:gd name="T0" fmla="*/ 53309 w 107314"/>
                <a:gd name="T1" fmla="*/ 0 h 109220"/>
                <a:gd name="T2" fmla="*/ 15607 w 107314"/>
                <a:gd name="T3" fmla="*/ 16041 h 109220"/>
                <a:gd name="T4" fmla="*/ 0 w 107314"/>
                <a:gd name="T5" fmla="*/ 54497 h 109220"/>
                <a:gd name="T6" fmla="*/ 1 w 107314"/>
                <a:gd name="T7" fmla="*/ 54961 h 109220"/>
                <a:gd name="T8" fmla="*/ 15862 w 107314"/>
                <a:gd name="T9" fmla="*/ 93206 h 109220"/>
                <a:gd name="T10" fmla="*/ 53787 w 107314"/>
                <a:gd name="T11" fmla="*/ 109025 h 109220"/>
                <a:gd name="T12" fmla="*/ 67962 w 107314"/>
                <a:gd name="T13" fmla="*/ 107023 h 109220"/>
                <a:gd name="T14" fmla="*/ 99804 w 107314"/>
                <a:gd name="T15" fmla="*/ 81949 h 109220"/>
                <a:gd name="T16" fmla="*/ 107073 w 107314"/>
                <a:gd name="T17" fmla="*/ 54497 h 109220"/>
                <a:gd name="T18" fmla="*/ 107071 w 107314"/>
                <a:gd name="T19" fmla="*/ 54079 h 109220"/>
                <a:gd name="T20" fmla="*/ 91229 w 107314"/>
                <a:gd name="T21" fmla="*/ 15830 h 109220"/>
                <a:gd name="T22" fmla="*/ 53309 w 107314"/>
                <a:gd name="T23" fmla="*/ 0 h 109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314" h="109220">
                  <a:moveTo>
                    <a:pt x="53309" y="0"/>
                  </a:moveTo>
                  <a:lnTo>
                    <a:pt x="15607" y="16041"/>
                  </a:lnTo>
                  <a:lnTo>
                    <a:pt x="0" y="54497"/>
                  </a:lnTo>
                  <a:lnTo>
                    <a:pt x="1" y="54961"/>
                  </a:lnTo>
                  <a:lnTo>
                    <a:pt x="15862" y="93206"/>
                  </a:lnTo>
                  <a:lnTo>
                    <a:pt x="53787" y="109025"/>
                  </a:lnTo>
                  <a:lnTo>
                    <a:pt x="67962" y="107023"/>
                  </a:lnTo>
                  <a:lnTo>
                    <a:pt x="99804" y="81949"/>
                  </a:lnTo>
                  <a:lnTo>
                    <a:pt x="107073" y="54497"/>
                  </a:lnTo>
                  <a:lnTo>
                    <a:pt x="107071" y="54079"/>
                  </a:lnTo>
                  <a:lnTo>
                    <a:pt x="91229" y="15830"/>
                  </a:lnTo>
                  <a:lnTo>
                    <a:pt x="5330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1" name="object 31"/>
            <p:cNvSpPr>
              <a:spLocks noChangeAspect="1"/>
            </p:cNvSpPr>
            <p:nvPr/>
          </p:nvSpPr>
          <p:spPr bwMode="auto">
            <a:xfrm>
              <a:off x="3663491" y="5922975"/>
              <a:ext cx="105166" cy="0"/>
            </a:xfrm>
            <a:custGeom>
              <a:avLst/>
              <a:gdLst>
                <a:gd name="T0" fmla="*/ 0 w 83819"/>
                <a:gd name="T1" fmla="*/ 83272 w 838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83819">
                  <a:moveTo>
                    <a:pt x="0" y="0"/>
                  </a:moveTo>
                  <a:lnTo>
                    <a:pt x="83272" y="0"/>
                  </a:lnTo>
                </a:path>
              </a:pathLst>
            </a:custGeom>
            <a:noFill/>
            <a:ln w="2091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2" name="object 32"/>
            <p:cNvSpPr>
              <a:spLocks noChangeAspect="1"/>
            </p:cNvSpPr>
            <p:nvPr/>
          </p:nvSpPr>
          <p:spPr bwMode="auto">
            <a:xfrm>
              <a:off x="2913258" y="6095157"/>
              <a:ext cx="132958" cy="134934"/>
            </a:xfrm>
            <a:custGeom>
              <a:avLst/>
              <a:gdLst>
                <a:gd name="T0" fmla="*/ 53309 w 107314"/>
                <a:gd name="T1" fmla="*/ 0 h 109220"/>
                <a:gd name="T2" fmla="*/ 15605 w 107314"/>
                <a:gd name="T3" fmla="*/ 16030 h 109220"/>
                <a:gd name="T4" fmla="*/ 0 w 107314"/>
                <a:gd name="T5" fmla="*/ 54497 h 109220"/>
                <a:gd name="T6" fmla="*/ 1 w 107314"/>
                <a:gd name="T7" fmla="*/ 54961 h 109220"/>
                <a:gd name="T8" fmla="*/ 15860 w 107314"/>
                <a:gd name="T9" fmla="*/ 93206 h 109220"/>
                <a:gd name="T10" fmla="*/ 53787 w 107314"/>
                <a:gd name="T11" fmla="*/ 109025 h 109220"/>
                <a:gd name="T12" fmla="*/ 67958 w 107314"/>
                <a:gd name="T13" fmla="*/ 107023 h 109220"/>
                <a:gd name="T14" fmla="*/ 99801 w 107314"/>
                <a:gd name="T15" fmla="*/ 81949 h 109220"/>
                <a:gd name="T16" fmla="*/ 107073 w 107314"/>
                <a:gd name="T17" fmla="*/ 54497 h 109220"/>
                <a:gd name="T18" fmla="*/ 107071 w 107314"/>
                <a:gd name="T19" fmla="*/ 54079 h 109220"/>
                <a:gd name="T20" fmla="*/ 91225 w 107314"/>
                <a:gd name="T21" fmla="*/ 15818 h 109220"/>
                <a:gd name="T22" fmla="*/ 53309 w 107314"/>
                <a:gd name="T23" fmla="*/ 0 h 109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314" h="109220">
                  <a:moveTo>
                    <a:pt x="53309" y="0"/>
                  </a:moveTo>
                  <a:lnTo>
                    <a:pt x="15605" y="16030"/>
                  </a:lnTo>
                  <a:lnTo>
                    <a:pt x="0" y="54497"/>
                  </a:lnTo>
                  <a:lnTo>
                    <a:pt x="1" y="54961"/>
                  </a:lnTo>
                  <a:lnTo>
                    <a:pt x="15860" y="93206"/>
                  </a:lnTo>
                  <a:lnTo>
                    <a:pt x="53787" y="109025"/>
                  </a:lnTo>
                  <a:lnTo>
                    <a:pt x="67958" y="107023"/>
                  </a:lnTo>
                  <a:lnTo>
                    <a:pt x="99801" y="81949"/>
                  </a:lnTo>
                  <a:lnTo>
                    <a:pt x="107073" y="54497"/>
                  </a:lnTo>
                  <a:lnTo>
                    <a:pt x="107071" y="54079"/>
                  </a:lnTo>
                  <a:lnTo>
                    <a:pt x="91225" y="15818"/>
                  </a:lnTo>
                  <a:lnTo>
                    <a:pt x="5330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3" name="object 33"/>
            <p:cNvSpPr>
              <a:spLocks noChangeAspect="1"/>
            </p:cNvSpPr>
            <p:nvPr/>
          </p:nvSpPr>
          <p:spPr bwMode="auto">
            <a:xfrm>
              <a:off x="2924362" y="6159512"/>
              <a:ext cx="105167" cy="0"/>
            </a:xfrm>
            <a:custGeom>
              <a:avLst/>
              <a:gdLst>
                <a:gd name="T0" fmla="*/ 0 w 83819"/>
                <a:gd name="T1" fmla="*/ 83284 w 838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83819">
                  <a:moveTo>
                    <a:pt x="0" y="0"/>
                  </a:moveTo>
                  <a:lnTo>
                    <a:pt x="83284" y="0"/>
                  </a:lnTo>
                </a:path>
              </a:pathLst>
            </a:custGeom>
            <a:noFill/>
            <a:ln w="2091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4" name="object 34"/>
            <p:cNvSpPr>
              <a:spLocks noChangeAspect="1"/>
            </p:cNvSpPr>
            <p:nvPr/>
          </p:nvSpPr>
          <p:spPr bwMode="auto">
            <a:xfrm>
              <a:off x="3033962" y="5915768"/>
              <a:ext cx="132959" cy="136914"/>
            </a:xfrm>
            <a:custGeom>
              <a:avLst/>
              <a:gdLst>
                <a:gd name="T0" fmla="*/ 53308 w 107314"/>
                <a:gd name="T1" fmla="*/ 0 h 109220"/>
                <a:gd name="T2" fmla="*/ 15606 w 107314"/>
                <a:gd name="T3" fmla="*/ 16040 h 109220"/>
                <a:gd name="T4" fmla="*/ 0 w 107314"/>
                <a:gd name="T5" fmla="*/ 54497 h 109220"/>
                <a:gd name="T6" fmla="*/ 4 w 107314"/>
                <a:gd name="T7" fmla="*/ 55246 h 109220"/>
                <a:gd name="T8" fmla="*/ 15997 w 107314"/>
                <a:gd name="T9" fmla="*/ 93299 h 109220"/>
                <a:gd name="T10" fmla="*/ 54132 w 107314"/>
                <a:gd name="T11" fmla="*/ 109023 h 109220"/>
                <a:gd name="T12" fmla="*/ 68222 w 107314"/>
                <a:gd name="T13" fmla="*/ 106944 h 109220"/>
                <a:gd name="T14" fmla="*/ 99855 w 107314"/>
                <a:gd name="T15" fmla="*/ 81728 h 109220"/>
                <a:gd name="T16" fmla="*/ 107071 w 107314"/>
                <a:gd name="T17" fmla="*/ 54079 h 109220"/>
                <a:gd name="T18" fmla="*/ 105071 w 107314"/>
                <a:gd name="T19" fmla="*/ 39694 h 109220"/>
                <a:gd name="T20" fmla="*/ 80373 w 107314"/>
                <a:gd name="T21" fmla="*/ 7377 h 109220"/>
                <a:gd name="T22" fmla="*/ 53308 w 107314"/>
                <a:gd name="T23" fmla="*/ 0 h 109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314" h="109220">
                  <a:moveTo>
                    <a:pt x="53308" y="0"/>
                  </a:moveTo>
                  <a:lnTo>
                    <a:pt x="15606" y="16040"/>
                  </a:lnTo>
                  <a:lnTo>
                    <a:pt x="0" y="54497"/>
                  </a:lnTo>
                  <a:lnTo>
                    <a:pt x="4" y="55246"/>
                  </a:lnTo>
                  <a:lnTo>
                    <a:pt x="15997" y="93299"/>
                  </a:lnTo>
                  <a:lnTo>
                    <a:pt x="54132" y="109023"/>
                  </a:lnTo>
                  <a:lnTo>
                    <a:pt x="68222" y="106944"/>
                  </a:lnTo>
                  <a:lnTo>
                    <a:pt x="99855" y="81728"/>
                  </a:lnTo>
                  <a:lnTo>
                    <a:pt x="107071" y="54079"/>
                  </a:lnTo>
                  <a:lnTo>
                    <a:pt x="105071" y="39694"/>
                  </a:lnTo>
                  <a:lnTo>
                    <a:pt x="80373" y="7377"/>
                  </a:lnTo>
                  <a:lnTo>
                    <a:pt x="53308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5" name="object 35"/>
            <p:cNvSpPr>
              <a:spLocks noChangeAspect="1"/>
            </p:cNvSpPr>
            <p:nvPr/>
          </p:nvSpPr>
          <p:spPr bwMode="auto">
            <a:xfrm>
              <a:off x="3045066" y="5980125"/>
              <a:ext cx="105166" cy="0"/>
            </a:xfrm>
            <a:custGeom>
              <a:avLst/>
              <a:gdLst>
                <a:gd name="T0" fmla="*/ 0 w 83819"/>
                <a:gd name="T1" fmla="*/ 83272 w 838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83819">
                  <a:moveTo>
                    <a:pt x="0" y="0"/>
                  </a:moveTo>
                  <a:lnTo>
                    <a:pt x="83272" y="0"/>
                  </a:lnTo>
                </a:path>
              </a:pathLst>
            </a:custGeom>
            <a:noFill/>
            <a:ln w="2091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6" name="object 36"/>
            <p:cNvSpPr>
              <a:spLocks noChangeAspect="1"/>
            </p:cNvSpPr>
            <p:nvPr/>
          </p:nvSpPr>
          <p:spPr bwMode="auto">
            <a:xfrm>
              <a:off x="3531796" y="6038007"/>
              <a:ext cx="134934" cy="134934"/>
            </a:xfrm>
            <a:custGeom>
              <a:avLst/>
              <a:gdLst>
                <a:gd name="T0" fmla="*/ 53283 w 107314"/>
                <a:gd name="T1" fmla="*/ 0 h 109220"/>
                <a:gd name="T2" fmla="*/ 15598 w 107314"/>
                <a:gd name="T3" fmla="*/ 16053 h 109220"/>
                <a:gd name="T4" fmla="*/ 0 w 107314"/>
                <a:gd name="T5" fmla="*/ 54528 h 109220"/>
                <a:gd name="T6" fmla="*/ 4 w 107314"/>
                <a:gd name="T7" fmla="*/ 55262 h 109220"/>
                <a:gd name="T8" fmla="*/ 15995 w 107314"/>
                <a:gd name="T9" fmla="*/ 93298 h 109220"/>
                <a:gd name="T10" fmla="*/ 54145 w 107314"/>
                <a:gd name="T11" fmla="*/ 109022 h 109220"/>
                <a:gd name="T12" fmla="*/ 68232 w 107314"/>
                <a:gd name="T13" fmla="*/ 106941 h 109220"/>
                <a:gd name="T14" fmla="*/ 99857 w 107314"/>
                <a:gd name="T15" fmla="*/ 81719 h 109220"/>
                <a:gd name="T16" fmla="*/ 107071 w 107314"/>
                <a:gd name="T17" fmla="*/ 54062 h 109220"/>
                <a:gd name="T18" fmla="*/ 105061 w 107314"/>
                <a:gd name="T19" fmla="*/ 39676 h 109220"/>
                <a:gd name="T20" fmla="*/ 80353 w 107314"/>
                <a:gd name="T21" fmla="*/ 7371 h 109220"/>
                <a:gd name="T22" fmla="*/ 53283 w 107314"/>
                <a:gd name="T23" fmla="*/ 0 h 109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314" h="109220">
                  <a:moveTo>
                    <a:pt x="53283" y="0"/>
                  </a:moveTo>
                  <a:lnTo>
                    <a:pt x="15598" y="16053"/>
                  </a:lnTo>
                  <a:lnTo>
                    <a:pt x="0" y="54528"/>
                  </a:lnTo>
                  <a:lnTo>
                    <a:pt x="4" y="55262"/>
                  </a:lnTo>
                  <a:lnTo>
                    <a:pt x="15995" y="93298"/>
                  </a:lnTo>
                  <a:lnTo>
                    <a:pt x="54145" y="109022"/>
                  </a:lnTo>
                  <a:lnTo>
                    <a:pt x="68232" y="106941"/>
                  </a:lnTo>
                  <a:lnTo>
                    <a:pt x="99857" y="81719"/>
                  </a:lnTo>
                  <a:lnTo>
                    <a:pt x="107071" y="54062"/>
                  </a:lnTo>
                  <a:lnTo>
                    <a:pt x="105061" y="39676"/>
                  </a:lnTo>
                  <a:lnTo>
                    <a:pt x="80353" y="7371"/>
                  </a:lnTo>
                  <a:lnTo>
                    <a:pt x="5328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7" name="object 37"/>
            <p:cNvSpPr>
              <a:spLocks noChangeAspect="1"/>
            </p:cNvSpPr>
            <p:nvPr/>
          </p:nvSpPr>
          <p:spPr bwMode="auto">
            <a:xfrm>
              <a:off x="3542906" y="6102362"/>
              <a:ext cx="105167" cy="0"/>
            </a:xfrm>
            <a:custGeom>
              <a:avLst/>
              <a:gdLst>
                <a:gd name="T0" fmla="*/ 0 w 83819"/>
                <a:gd name="T1" fmla="*/ 83272 w 838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83819">
                  <a:moveTo>
                    <a:pt x="0" y="0"/>
                  </a:moveTo>
                  <a:lnTo>
                    <a:pt x="83272" y="0"/>
                  </a:lnTo>
                </a:path>
              </a:pathLst>
            </a:custGeom>
            <a:noFill/>
            <a:ln w="2091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8" name="object 38"/>
            <p:cNvSpPr>
              <a:spLocks noChangeAspect="1"/>
            </p:cNvSpPr>
            <p:nvPr/>
          </p:nvSpPr>
          <p:spPr bwMode="auto">
            <a:xfrm>
              <a:off x="3412163" y="5852268"/>
              <a:ext cx="134934" cy="136914"/>
            </a:xfrm>
            <a:custGeom>
              <a:avLst/>
              <a:gdLst>
                <a:gd name="T0" fmla="*/ 53283 w 107314"/>
                <a:gd name="T1" fmla="*/ 0 h 109220"/>
                <a:gd name="T2" fmla="*/ 15593 w 107314"/>
                <a:gd name="T3" fmla="*/ 16053 h 109220"/>
                <a:gd name="T4" fmla="*/ 0 w 107314"/>
                <a:gd name="T5" fmla="*/ 54528 h 109220"/>
                <a:gd name="T6" fmla="*/ 1 w 107314"/>
                <a:gd name="T7" fmla="*/ 54942 h 109220"/>
                <a:gd name="T8" fmla="*/ 15836 w 107314"/>
                <a:gd name="T9" fmla="*/ 93205 h 109220"/>
                <a:gd name="T10" fmla="*/ 53759 w 107314"/>
                <a:gd name="T11" fmla="*/ 109025 h 109220"/>
                <a:gd name="T12" fmla="*/ 67936 w 107314"/>
                <a:gd name="T13" fmla="*/ 107031 h 109220"/>
                <a:gd name="T14" fmla="*/ 99794 w 107314"/>
                <a:gd name="T15" fmla="*/ 81978 h 109220"/>
                <a:gd name="T16" fmla="*/ 107070 w 107314"/>
                <a:gd name="T17" fmla="*/ 54528 h 109220"/>
                <a:gd name="T18" fmla="*/ 107068 w 107314"/>
                <a:gd name="T19" fmla="*/ 54065 h 109220"/>
                <a:gd name="T20" fmla="*/ 91204 w 107314"/>
                <a:gd name="T21" fmla="*/ 15819 h 109220"/>
                <a:gd name="T22" fmla="*/ 53283 w 107314"/>
                <a:gd name="T23" fmla="*/ 0 h 109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314" h="109220">
                  <a:moveTo>
                    <a:pt x="53283" y="0"/>
                  </a:moveTo>
                  <a:lnTo>
                    <a:pt x="15593" y="16053"/>
                  </a:lnTo>
                  <a:lnTo>
                    <a:pt x="0" y="54528"/>
                  </a:lnTo>
                  <a:lnTo>
                    <a:pt x="1" y="54942"/>
                  </a:lnTo>
                  <a:lnTo>
                    <a:pt x="15836" y="93205"/>
                  </a:lnTo>
                  <a:lnTo>
                    <a:pt x="53759" y="109025"/>
                  </a:lnTo>
                  <a:lnTo>
                    <a:pt x="67936" y="107031"/>
                  </a:lnTo>
                  <a:lnTo>
                    <a:pt x="99794" y="81978"/>
                  </a:lnTo>
                  <a:lnTo>
                    <a:pt x="107070" y="54528"/>
                  </a:lnTo>
                  <a:lnTo>
                    <a:pt x="107068" y="54065"/>
                  </a:lnTo>
                  <a:lnTo>
                    <a:pt x="91204" y="15819"/>
                  </a:lnTo>
                  <a:lnTo>
                    <a:pt x="5328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9" name="object 39"/>
            <p:cNvSpPr>
              <a:spLocks noChangeAspect="1"/>
            </p:cNvSpPr>
            <p:nvPr/>
          </p:nvSpPr>
          <p:spPr bwMode="auto">
            <a:xfrm>
              <a:off x="3423273" y="5918212"/>
              <a:ext cx="105167" cy="0"/>
            </a:xfrm>
            <a:custGeom>
              <a:avLst/>
              <a:gdLst>
                <a:gd name="T0" fmla="*/ 0 w 83819"/>
                <a:gd name="T1" fmla="*/ 83272 w 838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83819">
                  <a:moveTo>
                    <a:pt x="0" y="0"/>
                  </a:moveTo>
                  <a:lnTo>
                    <a:pt x="83272" y="0"/>
                  </a:lnTo>
                </a:path>
              </a:pathLst>
            </a:custGeom>
            <a:noFill/>
            <a:ln w="2091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40" name="object 40"/>
            <p:cNvSpPr>
              <a:spLocks noChangeAspect="1"/>
            </p:cNvSpPr>
            <p:nvPr/>
          </p:nvSpPr>
          <p:spPr bwMode="auto">
            <a:xfrm>
              <a:off x="3153149" y="6093175"/>
              <a:ext cx="134934" cy="136916"/>
            </a:xfrm>
            <a:custGeom>
              <a:avLst/>
              <a:gdLst>
                <a:gd name="T0" fmla="*/ 53283 w 107314"/>
                <a:gd name="T1" fmla="*/ 0 h 109220"/>
                <a:gd name="T2" fmla="*/ 15598 w 107314"/>
                <a:gd name="T3" fmla="*/ 16053 h 109220"/>
                <a:gd name="T4" fmla="*/ 0 w 107314"/>
                <a:gd name="T5" fmla="*/ 54528 h 109220"/>
                <a:gd name="T6" fmla="*/ 1 w 107314"/>
                <a:gd name="T7" fmla="*/ 54944 h 109220"/>
                <a:gd name="T8" fmla="*/ 15842 w 107314"/>
                <a:gd name="T9" fmla="*/ 93206 h 109220"/>
                <a:gd name="T10" fmla="*/ 53761 w 107314"/>
                <a:gd name="T11" fmla="*/ 109025 h 109220"/>
                <a:gd name="T12" fmla="*/ 67938 w 107314"/>
                <a:gd name="T13" fmla="*/ 107030 h 109220"/>
                <a:gd name="T14" fmla="*/ 99797 w 107314"/>
                <a:gd name="T15" fmla="*/ 81977 h 109220"/>
                <a:gd name="T16" fmla="*/ 107073 w 107314"/>
                <a:gd name="T17" fmla="*/ 54528 h 109220"/>
                <a:gd name="T18" fmla="*/ 107071 w 107314"/>
                <a:gd name="T19" fmla="*/ 54062 h 109220"/>
                <a:gd name="T20" fmla="*/ 91205 w 107314"/>
                <a:gd name="T21" fmla="*/ 15818 h 109220"/>
                <a:gd name="T22" fmla="*/ 53283 w 107314"/>
                <a:gd name="T23" fmla="*/ 0 h 109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314" h="109220">
                  <a:moveTo>
                    <a:pt x="53283" y="0"/>
                  </a:moveTo>
                  <a:lnTo>
                    <a:pt x="15598" y="16053"/>
                  </a:lnTo>
                  <a:lnTo>
                    <a:pt x="0" y="54528"/>
                  </a:lnTo>
                  <a:lnTo>
                    <a:pt x="1" y="54944"/>
                  </a:lnTo>
                  <a:lnTo>
                    <a:pt x="15842" y="93206"/>
                  </a:lnTo>
                  <a:lnTo>
                    <a:pt x="53761" y="109025"/>
                  </a:lnTo>
                  <a:lnTo>
                    <a:pt x="67938" y="107030"/>
                  </a:lnTo>
                  <a:lnTo>
                    <a:pt x="99797" y="81977"/>
                  </a:lnTo>
                  <a:lnTo>
                    <a:pt x="107073" y="54528"/>
                  </a:lnTo>
                  <a:lnTo>
                    <a:pt x="107071" y="54062"/>
                  </a:lnTo>
                  <a:lnTo>
                    <a:pt x="91205" y="15818"/>
                  </a:lnTo>
                  <a:lnTo>
                    <a:pt x="5328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41" name="object 41"/>
            <p:cNvSpPr>
              <a:spLocks noChangeAspect="1"/>
            </p:cNvSpPr>
            <p:nvPr/>
          </p:nvSpPr>
          <p:spPr bwMode="auto">
            <a:xfrm>
              <a:off x="3164259" y="6159120"/>
              <a:ext cx="105167" cy="0"/>
            </a:xfrm>
            <a:custGeom>
              <a:avLst/>
              <a:gdLst>
                <a:gd name="T0" fmla="*/ 0 w 83819"/>
                <a:gd name="T1" fmla="*/ 83272 w 838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83819">
                  <a:moveTo>
                    <a:pt x="0" y="0"/>
                  </a:moveTo>
                  <a:lnTo>
                    <a:pt x="83272" y="0"/>
                  </a:lnTo>
                </a:path>
              </a:pathLst>
            </a:custGeom>
            <a:noFill/>
            <a:ln w="2091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 sz="1000">
                <a:latin typeface="나눔고딕" pitchFamily="50" charset="-127"/>
                <a:ea typeface="나눔고딕" pitchFamily="50" charset="-127"/>
              </a:endParaRPr>
            </a:p>
          </p:txBody>
        </p:sp>
        <p:grpSp>
          <p:nvGrpSpPr>
            <p:cNvPr id="142" name="그룹 141"/>
            <p:cNvGrpSpPr>
              <a:grpSpLocks noChangeAspect="1"/>
            </p:cNvGrpSpPr>
            <p:nvPr/>
          </p:nvGrpSpPr>
          <p:grpSpPr>
            <a:xfrm>
              <a:off x="7976837" y="5913649"/>
              <a:ext cx="1690343" cy="1395374"/>
              <a:chOff x="3604260" y="4864184"/>
              <a:chExt cx="2012312" cy="1661160"/>
            </a:xfrm>
          </p:grpSpPr>
          <p:grpSp>
            <p:nvGrpSpPr>
              <p:cNvPr id="144" name="グループ化 80"/>
              <p:cNvGrpSpPr/>
              <p:nvPr/>
            </p:nvGrpSpPr>
            <p:grpSpPr>
              <a:xfrm>
                <a:off x="3688532" y="4899910"/>
                <a:ext cx="915692" cy="752556"/>
                <a:chOff x="3499324" y="4493880"/>
                <a:chExt cx="1967252" cy="1555166"/>
              </a:xfrm>
            </p:grpSpPr>
            <p:sp>
              <p:nvSpPr>
                <p:cNvPr id="185" name="円/楕円 81"/>
                <p:cNvSpPr/>
                <p:nvPr/>
              </p:nvSpPr>
              <p:spPr bwMode="auto">
                <a:xfrm>
                  <a:off x="3995936" y="449388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86" name="円/楕円 82"/>
                <p:cNvSpPr/>
                <p:nvPr/>
              </p:nvSpPr>
              <p:spPr bwMode="auto">
                <a:xfrm>
                  <a:off x="3499324" y="501108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87" name="円/楕円 83"/>
                <p:cNvSpPr/>
                <p:nvPr/>
              </p:nvSpPr>
              <p:spPr bwMode="auto">
                <a:xfrm>
                  <a:off x="4732940" y="4596368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88" name="円/楕円 84"/>
                <p:cNvSpPr/>
                <p:nvPr/>
              </p:nvSpPr>
              <p:spPr bwMode="auto">
                <a:xfrm>
                  <a:off x="4916212" y="497486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89" name="円/楕円 85"/>
                <p:cNvSpPr/>
                <p:nvPr/>
              </p:nvSpPr>
              <p:spPr bwMode="auto">
                <a:xfrm>
                  <a:off x="5023636" y="568900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90" name="円/楕円 86"/>
                <p:cNvSpPr/>
                <p:nvPr/>
              </p:nvSpPr>
              <p:spPr bwMode="auto">
                <a:xfrm>
                  <a:off x="3847728" y="520824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91" name="円/楕円 87"/>
                <p:cNvSpPr/>
                <p:nvPr/>
              </p:nvSpPr>
              <p:spPr bwMode="auto">
                <a:xfrm>
                  <a:off x="3799324" y="4812392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92" name="円/楕円 88"/>
                <p:cNvSpPr/>
                <p:nvPr/>
              </p:nvSpPr>
              <p:spPr bwMode="auto">
                <a:xfrm>
                  <a:off x="4371216" y="455180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93" name="円/楕円 89"/>
                <p:cNvSpPr/>
                <p:nvPr/>
              </p:nvSpPr>
              <p:spPr bwMode="auto">
                <a:xfrm>
                  <a:off x="3882792" y="558142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94" name="円/楕円 90"/>
                <p:cNvSpPr/>
                <p:nvPr/>
              </p:nvSpPr>
              <p:spPr bwMode="auto">
                <a:xfrm>
                  <a:off x="4635056" y="5654960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95" name="円/楕円 91"/>
                <p:cNvSpPr/>
                <p:nvPr/>
              </p:nvSpPr>
              <p:spPr bwMode="auto">
                <a:xfrm>
                  <a:off x="4204340" y="5293588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96" name="円/楕円 92"/>
                <p:cNvSpPr/>
                <p:nvPr/>
              </p:nvSpPr>
              <p:spPr bwMode="auto">
                <a:xfrm>
                  <a:off x="5106536" y="465276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97" name="円/楕円 93"/>
                <p:cNvSpPr/>
                <p:nvPr/>
              </p:nvSpPr>
              <p:spPr bwMode="auto">
                <a:xfrm>
                  <a:off x="4965928" y="5335880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98" name="円/楕円 94"/>
                <p:cNvSpPr/>
                <p:nvPr/>
              </p:nvSpPr>
              <p:spPr bwMode="auto">
                <a:xfrm>
                  <a:off x="4166984" y="4925928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99" name="円/楕円 95"/>
                <p:cNvSpPr/>
                <p:nvPr/>
              </p:nvSpPr>
              <p:spPr bwMode="auto">
                <a:xfrm>
                  <a:off x="4246828" y="566275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200" name="円/楕円 96"/>
                <p:cNvSpPr/>
                <p:nvPr/>
              </p:nvSpPr>
              <p:spPr bwMode="auto">
                <a:xfrm>
                  <a:off x="4589336" y="527756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201" name="円/楕円 97"/>
                <p:cNvSpPr/>
                <p:nvPr/>
              </p:nvSpPr>
              <p:spPr bwMode="auto">
                <a:xfrm>
                  <a:off x="4545300" y="4918092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202" name="円/楕円 98"/>
                <p:cNvSpPr/>
                <p:nvPr/>
              </p:nvSpPr>
              <p:spPr bwMode="auto">
                <a:xfrm>
                  <a:off x="3522360" y="537664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</p:grpSp>
          <p:grpSp>
            <p:nvGrpSpPr>
              <p:cNvPr id="145" name="グループ化 99"/>
              <p:cNvGrpSpPr/>
              <p:nvPr/>
            </p:nvGrpSpPr>
            <p:grpSpPr>
              <a:xfrm>
                <a:off x="4644008" y="4928084"/>
                <a:ext cx="915692" cy="752556"/>
                <a:chOff x="3499324" y="4493880"/>
                <a:chExt cx="1967252" cy="1555166"/>
              </a:xfrm>
            </p:grpSpPr>
            <p:sp>
              <p:nvSpPr>
                <p:cNvPr id="167" name="円/楕円 100"/>
                <p:cNvSpPr/>
                <p:nvPr/>
              </p:nvSpPr>
              <p:spPr bwMode="auto">
                <a:xfrm>
                  <a:off x="3995936" y="449388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68" name="円/楕円 101"/>
                <p:cNvSpPr/>
                <p:nvPr/>
              </p:nvSpPr>
              <p:spPr bwMode="auto">
                <a:xfrm>
                  <a:off x="3499324" y="501108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69" name="円/楕円 102"/>
                <p:cNvSpPr/>
                <p:nvPr/>
              </p:nvSpPr>
              <p:spPr bwMode="auto">
                <a:xfrm>
                  <a:off x="4732940" y="4596368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70" name="円/楕円 103"/>
                <p:cNvSpPr/>
                <p:nvPr/>
              </p:nvSpPr>
              <p:spPr bwMode="auto">
                <a:xfrm>
                  <a:off x="4916212" y="497486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71" name="円/楕円 104"/>
                <p:cNvSpPr/>
                <p:nvPr/>
              </p:nvSpPr>
              <p:spPr bwMode="auto">
                <a:xfrm>
                  <a:off x="5023636" y="568900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72" name="円/楕円 105"/>
                <p:cNvSpPr/>
                <p:nvPr/>
              </p:nvSpPr>
              <p:spPr bwMode="auto">
                <a:xfrm>
                  <a:off x="3847728" y="520824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73" name="円/楕円 106"/>
                <p:cNvSpPr/>
                <p:nvPr/>
              </p:nvSpPr>
              <p:spPr bwMode="auto">
                <a:xfrm>
                  <a:off x="3799324" y="4812392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74" name="円/楕円 107"/>
                <p:cNvSpPr/>
                <p:nvPr/>
              </p:nvSpPr>
              <p:spPr bwMode="auto">
                <a:xfrm>
                  <a:off x="4371216" y="455180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75" name="円/楕円 108"/>
                <p:cNvSpPr/>
                <p:nvPr/>
              </p:nvSpPr>
              <p:spPr bwMode="auto">
                <a:xfrm>
                  <a:off x="3882792" y="558142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76" name="円/楕円 109"/>
                <p:cNvSpPr/>
                <p:nvPr/>
              </p:nvSpPr>
              <p:spPr bwMode="auto">
                <a:xfrm>
                  <a:off x="4635056" y="5654960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77" name="円/楕円 110"/>
                <p:cNvSpPr/>
                <p:nvPr/>
              </p:nvSpPr>
              <p:spPr bwMode="auto">
                <a:xfrm>
                  <a:off x="4204340" y="5293588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78" name="円/楕円 111"/>
                <p:cNvSpPr/>
                <p:nvPr/>
              </p:nvSpPr>
              <p:spPr bwMode="auto">
                <a:xfrm>
                  <a:off x="5106536" y="465276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79" name="円/楕円 112"/>
                <p:cNvSpPr/>
                <p:nvPr/>
              </p:nvSpPr>
              <p:spPr bwMode="auto">
                <a:xfrm>
                  <a:off x="4965928" y="5335880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80" name="円/楕円 113"/>
                <p:cNvSpPr/>
                <p:nvPr/>
              </p:nvSpPr>
              <p:spPr bwMode="auto">
                <a:xfrm>
                  <a:off x="4166984" y="4925928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81" name="円/楕円 114"/>
                <p:cNvSpPr/>
                <p:nvPr/>
              </p:nvSpPr>
              <p:spPr bwMode="auto">
                <a:xfrm>
                  <a:off x="4246828" y="566275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82" name="円/楕円 115"/>
                <p:cNvSpPr/>
                <p:nvPr/>
              </p:nvSpPr>
              <p:spPr bwMode="auto">
                <a:xfrm>
                  <a:off x="4589336" y="527756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83" name="円/楕円 116"/>
                <p:cNvSpPr/>
                <p:nvPr/>
              </p:nvSpPr>
              <p:spPr bwMode="auto">
                <a:xfrm>
                  <a:off x="4545300" y="4918092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84" name="円/楕円 117"/>
                <p:cNvSpPr/>
                <p:nvPr/>
              </p:nvSpPr>
              <p:spPr bwMode="auto">
                <a:xfrm>
                  <a:off x="3522360" y="537664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</p:grpSp>
          <p:grpSp>
            <p:nvGrpSpPr>
              <p:cNvPr id="146" name="グループ化 118"/>
              <p:cNvGrpSpPr/>
              <p:nvPr/>
            </p:nvGrpSpPr>
            <p:grpSpPr>
              <a:xfrm>
                <a:off x="4221412" y="5693120"/>
                <a:ext cx="915692" cy="752556"/>
                <a:chOff x="3499324" y="4493880"/>
                <a:chExt cx="1967252" cy="1555166"/>
              </a:xfrm>
            </p:grpSpPr>
            <p:sp>
              <p:nvSpPr>
                <p:cNvPr id="149" name="円/楕円 119"/>
                <p:cNvSpPr/>
                <p:nvPr/>
              </p:nvSpPr>
              <p:spPr bwMode="auto">
                <a:xfrm>
                  <a:off x="3995936" y="449388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50" name="円/楕円 120"/>
                <p:cNvSpPr/>
                <p:nvPr/>
              </p:nvSpPr>
              <p:spPr bwMode="auto">
                <a:xfrm>
                  <a:off x="3499324" y="501108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51" name="円/楕円 121"/>
                <p:cNvSpPr/>
                <p:nvPr/>
              </p:nvSpPr>
              <p:spPr bwMode="auto">
                <a:xfrm>
                  <a:off x="4732940" y="4596368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52" name="円/楕円 122"/>
                <p:cNvSpPr/>
                <p:nvPr/>
              </p:nvSpPr>
              <p:spPr bwMode="auto">
                <a:xfrm>
                  <a:off x="4916212" y="497486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53" name="円/楕円 123"/>
                <p:cNvSpPr/>
                <p:nvPr/>
              </p:nvSpPr>
              <p:spPr bwMode="auto">
                <a:xfrm>
                  <a:off x="5023636" y="568900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54" name="円/楕円 124"/>
                <p:cNvSpPr/>
                <p:nvPr/>
              </p:nvSpPr>
              <p:spPr bwMode="auto">
                <a:xfrm>
                  <a:off x="3847728" y="5208240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55" name="円/楕円 125"/>
                <p:cNvSpPr/>
                <p:nvPr/>
              </p:nvSpPr>
              <p:spPr bwMode="auto">
                <a:xfrm>
                  <a:off x="3799324" y="4812392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56" name="円/楕円 126"/>
                <p:cNvSpPr/>
                <p:nvPr/>
              </p:nvSpPr>
              <p:spPr bwMode="auto">
                <a:xfrm>
                  <a:off x="4371216" y="455180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57" name="円/楕円 127"/>
                <p:cNvSpPr/>
                <p:nvPr/>
              </p:nvSpPr>
              <p:spPr bwMode="auto">
                <a:xfrm>
                  <a:off x="3882792" y="558142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58" name="円/楕円 128"/>
                <p:cNvSpPr/>
                <p:nvPr/>
              </p:nvSpPr>
              <p:spPr bwMode="auto">
                <a:xfrm>
                  <a:off x="4635056" y="5654960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59" name="円/楕円 129"/>
                <p:cNvSpPr/>
                <p:nvPr/>
              </p:nvSpPr>
              <p:spPr bwMode="auto">
                <a:xfrm>
                  <a:off x="4204340" y="5293588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60" name="円/楕円 130"/>
                <p:cNvSpPr/>
                <p:nvPr/>
              </p:nvSpPr>
              <p:spPr bwMode="auto">
                <a:xfrm>
                  <a:off x="5106536" y="465276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61" name="円/楕円 131"/>
                <p:cNvSpPr/>
                <p:nvPr/>
              </p:nvSpPr>
              <p:spPr bwMode="auto">
                <a:xfrm>
                  <a:off x="4965928" y="5335880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62" name="円/楕円 132"/>
                <p:cNvSpPr/>
                <p:nvPr/>
              </p:nvSpPr>
              <p:spPr bwMode="auto">
                <a:xfrm>
                  <a:off x="4166984" y="4925928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63" name="円/楕円 133"/>
                <p:cNvSpPr/>
                <p:nvPr/>
              </p:nvSpPr>
              <p:spPr bwMode="auto">
                <a:xfrm>
                  <a:off x="4246828" y="566275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64" name="円/楕円 134"/>
                <p:cNvSpPr/>
                <p:nvPr/>
              </p:nvSpPr>
              <p:spPr bwMode="auto">
                <a:xfrm>
                  <a:off x="4589336" y="5277566"/>
                  <a:ext cx="360040" cy="360040"/>
                </a:xfrm>
                <a:prstGeom prst="ellipse">
                  <a:avLst/>
                </a:prstGeom>
                <a:solidFill>
                  <a:srgbClr val="1966FF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나눔고딕" pitchFamily="50" charset="-127"/>
                      <a:ea typeface="나눔고딕" pitchFamily="50" charset="-127"/>
                    </a:rPr>
                    <a:t>－</a:t>
                  </a:r>
                </a:p>
              </p:txBody>
            </p:sp>
            <p:sp>
              <p:nvSpPr>
                <p:cNvPr id="165" name="円/楕円 135"/>
                <p:cNvSpPr/>
                <p:nvPr/>
              </p:nvSpPr>
              <p:spPr bwMode="auto">
                <a:xfrm>
                  <a:off x="4545300" y="4918092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  <p:sp>
              <p:nvSpPr>
                <p:cNvPr id="166" name="円/楕円 136"/>
                <p:cNvSpPr/>
                <p:nvPr/>
              </p:nvSpPr>
              <p:spPr bwMode="auto">
                <a:xfrm>
                  <a:off x="3522360" y="5376644"/>
                  <a:ext cx="360040" cy="36004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19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ja-JP" altLang="en-US" sz="1000" b="1" dirty="0">
                      <a:solidFill>
                        <a:schemeClr val="bg1"/>
                      </a:solidFill>
                      <a:latin typeface="나눔고딕" pitchFamily="50" charset="-127"/>
                      <a:ea typeface="나눔고딕" pitchFamily="50" charset="-127"/>
                    </a:rPr>
                    <a:t>＋</a:t>
                  </a:r>
                  <a:endParaRPr kumimoji="0" lang="ja-JP" altLang="en-US" sz="1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나눔고딕" pitchFamily="50" charset="-127"/>
                    <a:ea typeface="나눔고딕" pitchFamily="50" charset="-127"/>
                  </a:endParaRPr>
                </a:p>
              </p:txBody>
            </p:sp>
          </p:grpSp>
          <p:sp>
            <p:nvSpPr>
              <p:cNvPr id="147" name="フリーフォーム 138"/>
              <p:cNvSpPr/>
              <p:nvPr/>
            </p:nvSpPr>
            <p:spPr bwMode="auto">
              <a:xfrm>
                <a:off x="3604260" y="4879424"/>
                <a:ext cx="1630778" cy="1645920"/>
              </a:xfrm>
              <a:custGeom>
                <a:avLst/>
                <a:gdLst>
                  <a:gd name="connsiteX0" fmla="*/ 1531620 w 1630778"/>
                  <a:gd name="connsiteY0" fmla="*/ 1554480 h 1645920"/>
                  <a:gd name="connsiteX1" fmla="*/ 1493520 w 1630778"/>
                  <a:gd name="connsiteY1" fmla="*/ 1562100 h 1645920"/>
                  <a:gd name="connsiteX2" fmla="*/ 1409700 w 1630778"/>
                  <a:gd name="connsiteY2" fmla="*/ 1584960 h 1645920"/>
                  <a:gd name="connsiteX3" fmla="*/ 1363980 w 1630778"/>
                  <a:gd name="connsiteY3" fmla="*/ 1592580 h 1645920"/>
                  <a:gd name="connsiteX4" fmla="*/ 1280160 w 1630778"/>
                  <a:gd name="connsiteY4" fmla="*/ 1607820 h 1645920"/>
                  <a:gd name="connsiteX5" fmla="*/ 1257300 w 1630778"/>
                  <a:gd name="connsiteY5" fmla="*/ 1615440 h 1645920"/>
                  <a:gd name="connsiteX6" fmla="*/ 1226820 w 1630778"/>
                  <a:gd name="connsiteY6" fmla="*/ 1623060 h 1645920"/>
                  <a:gd name="connsiteX7" fmla="*/ 1181100 w 1630778"/>
                  <a:gd name="connsiteY7" fmla="*/ 1638300 h 1645920"/>
                  <a:gd name="connsiteX8" fmla="*/ 1143000 w 1630778"/>
                  <a:gd name="connsiteY8" fmla="*/ 1645920 h 1645920"/>
                  <a:gd name="connsiteX9" fmla="*/ 1074420 w 1630778"/>
                  <a:gd name="connsiteY9" fmla="*/ 1638300 h 1645920"/>
                  <a:gd name="connsiteX10" fmla="*/ 1005840 w 1630778"/>
                  <a:gd name="connsiteY10" fmla="*/ 1615440 h 1645920"/>
                  <a:gd name="connsiteX11" fmla="*/ 967740 w 1630778"/>
                  <a:gd name="connsiteY11" fmla="*/ 1607820 h 1645920"/>
                  <a:gd name="connsiteX12" fmla="*/ 922020 w 1630778"/>
                  <a:gd name="connsiteY12" fmla="*/ 1577340 h 1645920"/>
                  <a:gd name="connsiteX13" fmla="*/ 853440 w 1630778"/>
                  <a:gd name="connsiteY13" fmla="*/ 1546860 h 1645920"/>
                  <a:gd name="connsiteX14" fmla="*/ 800100 w 1630778"/>
                  <a:gd name="connsiteY14" fmla="*/ 1478280 h 1645920"/>
                  <a:gd name="connsiteX15" fmla="*/ 754380 w 1630778"/>
                  <a:gd name="connsiteY15" fmla="*/ 1447800 h 1645920"/>
                  <a:gd name="connsiteX16" fmla="*/ 701040 w 1630778"/>
                  <a:gd name="connsiteY16" fmla="*/ 1432560 h 1645920"/>
                  <a:gd name="connsiteX17" fmla="*/ 571500 w 1630778"/>
                  <a:gd name="connsiteY17" fmla="*/ 1417320 h 1645920"/>
                  <a:gd name="connsiteX18" fmla="*/ 556260 w 1630778"/>
                  <a:gd name="connsiteY18" fmla="*/ 1394460 h 1645920"/>
                  <a:gd name="connsiteX19" fmla="*/ 541020 w 1630778"/>
                  <a:gd name="connsiteY19" fmla="*/ 1348740 h 1645920"/>
                  <a:gd name="connsiteX20" fmla="*/ 533400 w 1630778"/>
                  <a:gd name="connsiteY20" fmla="*/ 1325880 h 1645920"/>
                  <a:gd name="connsiteX21" fmla="*/ 525780 w 1630778"/>
                  <a:gd name="connsiteY21" fmla="*/ 1303020 h 1645920"/>
                  <a:gd name="connsiteX22" fmla="*/ 518160 w 1630778"/>
                  <a:gd name="connsiteY22" fmla="*/ 1280160 h 1645920"/>
                  <a:gd name="connsiteX23" fmla="*/ 525780 w 1630778"/>
                  <a:gd name="connsiteY23" fmla="*/ 1135380 h 1645920"/>
                  <a:gd name="connsiteX24" fmla="*/ 617220 w 1630778"/>
                  <a:gd name="connsiteY24" fmla="*/ 1059180 h 1645920"/>
                  <a:gd name="connsiteX25" fmla="*/ 640080 w 1630778"/>
                  <a:gd name="connsiteY25" fmla="*/ 1043940 h 1645920"/>
                  <a:gd name="connsiteX26" fmla="*/ 662940 w 1630778"/>
                  <a:gd name="connsiteY26" fmla="*/ 1028700 h 1645920"/>
                  <a:gd name="connsiteX27" fmla="*/ 678180 w 1630778"/>
                  <a:gd name="connsiteY27" fmla="*/ 1005840 h 1645920"/>
                  <a:gd name="connsiteX28" fmla="*/ 708660 w 1630778"/>
                  <a:gd name="connsiteY28" fmla="*/ 937260 h 1645920"/>
                  <a:gd name="connsiteX29" fmla="*/ 731520 w 1630778"/>
                  <a:gd name="connsiteY29" fmla="*/ 922020 h 1645920"/>
                  <a:gd name="connsiteX30" fmla="*/ 746760 w 1630778"/>
                  <a:gd name="connsiteY30" fmla="*/ 899160 h 1645920"/>
                  <a:gd name="connsiteX31" fmla="*/ 769620 w 1630778"/>
                  <a:gd name="connsiteY31" fmla="*/ 891540 h 1645920"/>
                  <a:gd name="connsiteX32" fmla="*/ 792480 w 1630778"/>
                  <a:gd name="connsiteY32" fmla="*/ 876300 h 1645920"/>
                  <a:gd name="connsiteX33" fmla="*/ 807720 w 1630778"/>
                  <a:gd name="connsiteY33" fmla="*/ 853440 h 1645920"/>
                  <a:gd name="connsiteX34" fmla="*/ 853440 w 1630778"/>
                  <a:gd name="connsiteY34" fmla="*/ 822960 h 1645920"/>
                  <a:gd name="connsiteX35" fmla="*/ 868680 w 1630778"/>
                  <a:gd name="connsiteY35" fmla="*/ 800100 h 1645920"/>
                  <a:gd name="connsiteX36" fmla="*/ 899160 w 1630778"/>
                  <a:gd name="connsiteY36" fmla="*/ 792480 h 1645920"/>
                  <a:gd name="connsiteX37" fmla="*/ 975360 w 1630778"/>
                  <a:gd name="connsiteY37" fmla="*/ 784860 h 1645920"/>
                  <a:gd name="connsiteX38" fmla="*/ 1005840 w 1630778"/>
                  <a:gd name="connsiteY38" fmla="*/ 777240 h 1645920"/>
                  <a:gd name="connsiteX39" fmla="*/ 1028700 w 1630778"/>
                  <a:gd name="connsiteY39" fmla="*/ 769620 h 1645920"/>
                  <a:gd name="connsiteX40" fmla="*/ 1082040 w 1630778"/>
                  <a:gd name="connsiteY40" fmla="*/ 762000 h 1645920"/>
                  <a:gd name="connsiteX41" fmla="*/ 1051560 w 1630778"/>
                  <a:gd name="connsiteY41" fmla="*/ 708660 h 1645920"/>
                  <a:gd name="connsiteX42" fmla="*/ 1036320 w 1630778"/>
                  <a:gd name="connsiteY42" fmla="*/ 609600 h 1645920"/>
                  <a:gd name="connsiteX43" fmla="*/ 1028700 w 1630778"/>
                  <a:gd name="connsiteY43" fmla="*/ 571500 h 1645920"/>
                  <a:gd name="connsiteX44" fmla="*/ 1021080 w 1630778"/>
                  <a:gd name="connsiteY44" fmla="*/ 502920 h 1645920"/>
                  <a:gd name="connsiteX45" fmla="*/ 1013460 w 1630778"/>
                  <a:gd name="connsiteY45" fmla="*/ 480060 h 1645920"/>
                  <a:gd name="connsiteX46" fmla="*/ 1005840 w 1630778"/>
                  <a:gd name="connsiteY46" fmla="*/ 441960 h 1645920"/>
                  <a:gd name="connsiteX47" fmla="*/ 990600 w 1630778"/>
                  <a:gd name="connsiteY47" fmla="*/ 396240 h 1645920"/>
                  <a:gd name="connsiteX48" fmla="*/ 998220 w 1630778"/>
                  <a:gd name="connsiteY48" fmla="*/ 251460 h 1645920"/>
                  <a:gd name="connsiteX49" fmla="*/ 1021080 w 1630778"/>
                  <a:gd name="connsiteY49" fmla="*/ 205740 h 1645920"/>
                  <a:gd name="connsiteX50" fmla="*/ 1043940 w 1630778"/>
                  <a:gd name="connsiteY50" fmla="*/ 121920 h 1645920"/>
                  <a:gd name="connsiteX51" fmla="*/ 1036320 w 1630778"/>
                  <a:gd name="connsiteY51" fmla="*/ 45720 h 1645920"/>
                  <a:gd name="connsiteX52" fmla="*/ 1005840 w 1630778"/>
                  <a:gd name="connsiteY52" fmla="*/ 38100 h 1645920"/>
                  <a:gd name="connsiteX53" fmla="*/ 982980 w 1630778"/>
                  <a:gd name="connsiteY53" fmla="*/ 30480 h 1645920"/>
                  <a:gd name="connsiteX54" fmla="*/ 937260 w 1630778"/>
                  <a:gd name="connsiteY54" fmla="*/ 0 h 1645920"/>
                  <a:gd name="connsiteX55" fmla="*/ 876300 w 1630778"/>
                  <a:gd name="connsiteY55" fmla="*/ 7620 h 1645920"/>
                  <a:gd name="connsiteX56" fmla="*/ 853440 w 1630778"/>
                  <a:gd name="connsiteY56" fmla="*/ 15240 h 1645920"/>
                  <a:gd name="connsiteX57" fmla="*/ 800100 w 1630778"/>
                  <a:gd name="connsiteY57" fmla="*/ 30480 h 1645920"/>
                  <a:gd name="connsiteX58" fmla="*/ 739140 w 1630778"/>
                  <a:gd name="connsiteY58" fmla="*/ 7620 h 1645920"/>
                  <a:gd name="connsiteX59" fmla="*/ 708660 w 1630778"/>
                  <a:gd name="connsiteY59" fmla="*/ 0 h 1645920"/>
                  <a:gd name="connsiteX60" fmla="*/ 434340 w 1630778"/>
                  <a:gd name="connsiteY60" fmla="*/ 7620 h 1645920"/>
                  <a:gd name="connsiteX61" fmla="*/ 388620 w 1630778"/>
                  <a:gd name="connsiteY61" fmla="*/ 22860 h 1645920"/>
                  <a:gd name="connsiteX62" fmla="*/ 259080 w 1630778"/>
                  <a:gd name="connsiteY62" fmla="*/ 30480 h 1645920"/>
                  <a:gd name="connsiteX63" fmla="*/ 190500 w 1630778"/>
                  <a:gd name="connsiteY63" fmla="*/ 83820 h 1645920"/>
                  <a:gd name="connsiteX64" fmla="*/ 167640 w 1630778"/>
                  <a:gd name="connsiteY64" fmla="*/ 99060 h 1645920"/>
                  <a:gd name="connsiteX65" fmla="*/ 144780 w 1630778"/>
                  <a:gd name="connsiteY65" fmla="*/ 121920 h 1645920"/>
                  <a:gd name="connsiteX66" fmla="*/ 121920 w 1630778"/>
                  <a:gd name="connsiteY66" fmla="*/ 129540 h 1645920"/>
                  <a:gd name="connsiteX67" fmla="*/ 76200 w 1630778"/>
                  <a:gd name="connsiteY67" fmla="*/ 152400 h 1645920"/>
                  <a:gd name="connsiteX68" fmla="*/ 30480 w 1630778"/>
                  <a:gd name="connsiteY68" fmla="*/ 220980 h 1645920"/>
                  <a:gd name="connsiteX69" fmla="*/ 15240 w 1630778"/>
                  <a:gd name="connsiteY69" fmla="*/ 243840 h 1645920"/>
                  <a:gd name="connsiteX70" fmla="*/ 0 w 1630778"/>
                  <a:gd name="connsiteY70" fmla="*/ 289560 h 1645920"/>
                  <a:gd name="connsiteX71" fmla="*/ 7620 w 1630778"/>
                  <a:gd name="connsiteY71" fmla="*/ 441960 h 1645920"/>
                  <a:gd name="connsiteX72" fmla="*/ 15240 w 1630778"/>
                  <a:gd name="connsiteY72" fmla="*/ 464820 h 1645920"/>
                  <a:gd name="connsiteX73" fmla="*/ 22860 w 1630778"/>
                  <a:gd name="connsiteY73" fmla="*/ 495300 h 1645920"/>
                  <a:gd name="connsiteX74" fmla="*/ 30480 w 1630778"/>
                  <a:gd name="connsiteY74" fmla="*/ 655320 h 1645920"/>
                  <a:gd name="connsiteX75" fmla="*/ 76200 w 1630778"/>
                  <a:gd name="connsiteY75" fmla="*/ 701040 h 1645920"/>
                  <a:gd name="connsiteX76" fmla="*/ 137160 w 1630778"/>
                  <a:gd name="connsiteY76" fmla="*/ 739140 h 1645920"/>
                  <a:gd name="connsiteX77" fmla="*/ 167640 w 1630778"/>
                  <a:gd name="connsiteY77" fmla="*/ 754380 h 1645920"/>
                  <a:gd name="connsiteX78" fmla="*/ 198120 w 1630778"/>
                  <a:gd name="connsiteY78" fmla="*/ 762000 h 1645920"/>
                  <a:gd name="connsiteX79" fmla="*/ 220980 w 1630778"/>
                  <a:gd name="connsiteY79" fmla="*/ 769620 h 1645920"/>
                  <a:gd name="connsiteX80" fmla="*/ 304800 w 1630778"/>
                  <a:gd name="connsiteY80" fmla="*/ 784860 h 1645920"/>
                  <a:gd name="connsiteX81" fmla="*/ 388620 w 1630778"/>
                  <a:gd name="connsiteY81" fmla="*/ 792480 h 1645920"/>
                  <a:gd name="connsiteX82" fmla="*/ 579120 w 1630778"/>
                  <a:gd name="connsiteY82" fmla="*/ 792480 h 1645920"/>
                  <a:gd name="connsiteX83" fmla="*/ 784860 w 1630778"/>
                  <a:gd name="connsiteY83" fmla="*/ 807720 h 1645920"/>
                  <a:gd name="connsiteX84" fmla="*/ 822960 w 1630778"/>
                  <a:gd name="connsiteY84" fmla="*/ 815340 h 1645920"/>
                  <a:gd name="connsiteX85" fmla="*/ 845820 w 1630778"/>
                  <a:gd name="connsiteY85" fmla="*/ 822960 h 1645920"/>
                  <a:gd name="connsiteX86" fmla="*/ 876300 w 1630778"/>
                  <a:gd name="connsiteY86" fmla="*/ 830580 h 1645920"/>
                  <a:gd name="connsiteX87" fmla="*/ 960120 w 1630778"/>
                  <a:gd name="connsiteY87" fmla="*/ 822960 h 1645920"/>
                  <a:gd name="connsiteX88" fmla="*/ 1005840 w 1630778"/>
                  <a:gd name="connsiteY88" fmla="*/ 807720 h 1645920"/>
                  <a:gd name="connsiteX89" fmla="*/ 1066800 w 1630778"/>
                  <a:gd name="connsiteY89" fmla="*/ 815340 h 1645920"/>
                  <a:gd name="connsiteX90" fmla="*/ 1135380 w 1630778"/>
                  <a:gd name="connsiteY90" fmla="*/ 822960 h 1645920"/>
                  <a:gd name="connsiteX91" fmla="*/ 1242060 w 1630778"/>
                  <a:gd name="connsiteY91" fmla="*/ 838200 h 1645920"/>
                  <a:gd name="connsiteX92" fmla="*/ 1424940 w 1630778"/>
                  <a:gd name="connsiteY92" fmla="*/ 845820 h 1645920"/>
                  <a:gd name="connsiteX93" fmla="*/ 1485900 w 1630778"/>
                  <a:gd name="connsiteY93" fmla="*/ 861060 h 1645920"/>
                  <a:gd name="connsiteX94" fmla="*/ 1600200 w 1630778"/>
                  <a:gd name="connsiteY94" fmla="*/ 876300 h 1645920"/>
                  <a:gd name="connsiteX95" fmla="*/ 1623060 w 1630778"/>
                  <a:gd name="connsiteY95" fmla="*/ 883920 h 1645920"/>
                  <a:gd name="connsiteX96" fmla="*/ 1623060 w 1630778"/>
                  <a:gd name="connsiteY96" fmla="*/ 960120 h 1645920"/>
                  <a:gd name="connsiteX97" fmla="*/ 1600200 w 1630778"/>
                  <a:gd name="connsiteY97" fmla="*/ 1028700 h 1645920"/>
                  <a:gd name="connsiteX98" fmla="*/ 1577340 w 1630778"/>
                  <a:gd name="connsiteY98" fmla="*/ 1097280 h 1645920"/>
                  <a:gd name="connsiteX99" fmla="*/ 1569720 w 1630778"/>
                  <a:gd name="connsiteY99" fmla="*/ 1120140 h 1645920"/>
                  <a:gd name="connsiteX100" fmla="*/ 1554480 w 1630778"/>
                  <a:gd name="connsiteY100" fmla="*/ 1143000 h 1645920"/>
                  <a:gd name="connsiteX101" fmla="*/ 1546860 w 1630778"/>
                  <a:gd name="connsiteY101" fmla="*/ 1181100 h 1645920"/>
                  <a:gd name="connsiteX102" fmla="*/ 1539240 w 1630778"/>
                  <a:gd name="connsiteY102" fmla="*/ 1203960 h 1645920"/>
                  <a:gd name="connsiteX103" fmla="*/ 1524000 w 1630778"/>
                  <a:gd name="connsiteY103" fmla="*/ 1409700 h 1645920"/>
                  <a:gd name="connsiteX104" fmla="*/ 1508760 w 1630778"/>
                  <a:gd name="connsiteY104" fmla="*/ 1485900 h 1645920"/>
                  <a:gd name="connsiteX105" fmla="*/ 1516380 w 1630778"/>
                  <a:gd name="connsiteY105" fmla="*/ 1524000 h 1645920"/>
                  <a:gd name="connsiteX106" fmla="*/ 1531620 w 1630778"/>
                  <a:gd name="connsiteY106" fmla="*/ 1554480 h 16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1630778" h="1645920">
                    <a:moveTo>
                      <a:pt x="1531620" y="1554480"/>
                    </a:moveTo>
                    <a:cubicBezTo>
                      <a:pt x="1527810" y="1560830"/>
                      <a:pt x="1506015" y="1558692"/>
                      <a:pt x="1493520" y="1562100"/>
                    </a:cubicBezTo>
                    <a:cubicBezTo>
                      <a:pt x="1410201" y="1584823"/>
                      <a:pt x="1483960" y="1571458"/>
                      <a:pt x="1409700" y="1584960"/>
                    </a:cubicBezTo>
                    <a:cubicBezTo>
                      <a:pt x="1394499" y="1587724"/>
                      <a:pt x="1379251" y="1590231"/>
                      <a:pt x="1363980" y="1592580"/>
                    </a:cubicBezTo>
                    <a:cubicBezTo>
                      <a:pt x="1317214" y="1599775"/>
                      <a:pt x="1318186" y="1596955"/>
                      <a:pt x="1280160" y="1607820"/>
                    </a:cubicBezTo>
                    <a:cubicBezTo>
                      <a:pt x="1272437" y="1610027"/>
                      <a:pt x="1265023" y="1613233"/>
                      <a:pt x="1257300" y="1615440"/>
                    </a:cubicBezTo>
                    <a:cubicBezTo>
                      <a:pt x="1247230" y="1618317"/>
                      <a:pt x="1236851" y="1620051"/>
                      <a:pt x="1226820" y="1623060"/>
                    </a:cubicBezTo>
                    <a:cubicBezTo>
                      <a:pt x="1211433" y="1627676"/>
                      <a:pt x="1196852" y="1635150"/>
                      <a:pt x="1181100" y="1638300"/>
                    </a:cubicBezTo>
                    <a:lnTo>
                      <a:pt x="1143000" y="1645920"/>
                    </a:lnTo>
                    <a:cubicBezTo>
                      <a:pt x="1120140" y="1643380"/>
                      <a:pt x="1097153" y="1641797"/>
                      <a:pt x="1074420" y="1638300"/>
                    </a:cubicBezTo>
                    <a:cubicBezTo>
                      <a:pt x="1034400" y="1632143"/>
                      <a:pt x="1048792" y="1628326"/>
                      <a:pt x="1005840" y="1615440"/>
                    </a:cubicBezTo>
                    <a:cubicBezTo>
                      <a:pt x="993435" y="1611718"/>
                      <a:pt x="980440" y="1610360"/>
                      <a:pt x="967740" y="1607820"/>
                    </a:cubicBezTo>
                    <a:cubicBezTo>
                      <a:pt x="952500" y="1597660"/>
                      <a:pt x="939396" y="1583132"/>
                      <a:pt x="922020" y="1577340"/>
                    </a:cubicBezTo>
                    <a:cubicBezTo>
                      <a:pt x="867612" y="1559204"/>
                      <a:pt x="889666" y="1571011"/>
                      <a:pt x="853440" y="1546860"/>
                    </a:cubicBezTo>
                    <a:cubicBezTo>
                      <a:pt x="835711" y="1520266"/>
                      <a:pt x="824893" y="1497563"/>
                      <a:pt x="800100" y="1478280"/>
                    </a:cubicBezTo>
                    <a:cubicBezTo>
                      <a:pt x="785642" y="1467035"/>
                      <a:pt x="771756" y="1453592"/>
                      <a:pt x="754380" y="1447800"/>
                    </a:cubicBezTo>
                    <a:cubicBezTo>
                      <a:pt x="736262" y="1441761"/>
                      <a:pt x="720176" y="1435749"/>
                      <a:pt x="701040" y="1432560"/>
                    </a:cubicBezTo>
                    <a:cubicBezTo>
                      <a:pt x="680094" y="1429069"/>
                      <a:pt x="589855" y="1419359"/>
                      <a:pt x="571500" y="1417320"/>
                    </a:cubicBezTo>
                    <a:cubicBezTo>
                      <a:pt x="566420" y="1409700"/>
                      <a:pt x="559979" y="1402829"/>
                      <a:pt x="556260" y="1394460"/>
                    </a:cubicBezTo>
                    <a:cubicBezTo>
                      <a:pt x="549736" y="1379780"/>
                      <a:pt x="546100" y="1363980"/>
                      <a:pt x="541020" y="1348740"/>
                    </a:cubicBezTo>
                    <a:lnTo>
                      <a:pt x="533400" y="1325880"/>
                    </a:lnTo>
                    <a:lnTo>
                      <a:pt x="525780" y="1303020"/>
                    </a:lnTo>
                    <a:lnTo>
                      <a:pt x="518160" y="1280160"/>
                    </a:lnTo>
                    <a:cubicBezTo>
                      <a:pt x="520700" y="1231900"/>
                      <a:pt x="512750" y="1181917"/>
                      <a:pt x="525780" y="1135380"/>
                    </a:cubicBezTo>
                    <a:cubicBezTo>
                      <a:pt x="532513" y="1111334"/>
                      <a:pt x="597707" y="1072189"/>
                      <a:pt x="617220" y="1059180"/>
                    </a:cubicBezTo>
                    <a:lnTo>
                      <a:pt x="640080" y="1043940"/>
                    </a:lnTo>
                    <a:lnTo>
                      <a:pt x="662940" y="1028700"/>
                    </a:lnTo>
                    <a:cubicBezTo>
                      <a:pt x="668020" y="1021080"/>
                      <a:pt x="674461" y="1014209"/>
                      <a:pt x="678180" y="1005840"/>
                    </a:cubicBezTo>
                    <a:cubicBezTo>
                      <a:pt x="690252" y="978677"/>
                      <a:pt x="687966" y="957954"/>
                      <a:pt x="708660" y="937260"/>
                    </a:cubicBezTo>
                    <a:cubicBezTo>
                      <a:pt x="715136" y="930784"/>
                      <a:pt x="723900" y="927100"/>
                      <a:pt x="731520" y="922020"/>
                    </a:cubicBezTo>
                    <a:cubicBezTo>
                      <a:pt x="736600" y="914400"/>
                      <a:pt x="739609" y="904881"/>
                      <a:pt x="746760" y="899160"/>
                    </a:cubicBezTo>
                    <a:cubicBezTo>
                      <a:pt x="753032" y="894142"/>
                      <a:pt x="762436" y="895132"/>
                      <a:pt x="769620" y="891540"/>
                    </a:cubicBezTo>
                    <a:cubicBezTo>
                      <a:pt x="777811" y="887444"/>
                      <a:pt x="784860" y="881380"/>
                      <a:pt x="792480" y="876300"/>
                    </a:cubicBezTo>
                    <a:cubicBezTo>
                      <a:pt x="797560" y="868680"/>
                      <a:pt x="800828" y="859471"/>
                      <a:pt x="807720" y="853440"/>
                    </a:cubicBezTo>
                    <a:cubicBezTo>
                      <a:pt x="821504" y="841379"/>
                      <a:pt x="853440" y="822960"/>
                      <a:pt x="853440" y="822960"/>
                    </a:cubicBezTo>
                    <a:cubicBezTo>
                      <a:pt x="858520" y="815340"/>
                      <a:pt x="861060" y="805180"/>
                      <a:pt x="868680" y="800100"/>
                    </a:cubicBezTo>
                    <a:cubicBezTo>
                      <a:pt x="877394" y="794291"/>
                      <a:pt x="888793" y="793961"/>
                      <a:pt x="899160" y="792480"/>
                    </a:cubicBezTo>
                    <a:cubicBezTo>
                      <a:pt x="924430" y="788870"/>
                      <a:pt x="949960" y="787400"/>
                      <a:pt x="975360" y="784860"/>
                    </a:cubicBezTo>
                    <a:cubicBezTo>
                      <a:pt x="985520" y="782320"/>
                      <a:pt x="995770" y="780117"/>
                      <a:pt x="1005840" y="777240"/>
                    </a:cubicBezTo>
                    <a:cubicBezTo>
                      <a:pt x="1013563" y="775033"/>
                      <a:pt x="1020824" y="771195"/>
                      <a:pt x="1028700" y="769620"/>
                    </a:cubicBezTo>
                    <a:cubicBezTo>
                      <a:pt x="1046312" y="766098"/>
                      <a:pt x="1064260" y="764540"/>
                      <a:pt x="1082040" y="762000"/>
                    </a:cubicBezTo>
                    <a:cubicBezTo>
                      <a:pt x="1070892" y="745277"/>
                      <a:pt x="1058005" y="727996"/>
                      <a:pt x="1051560" y="708660"/>
                    </a:cubicBezTo>
                    <a:cubicBezTo>
                      <a:pt x="1044072" y="686197"/>
                      <a:pt x="1038987" y="626938"/>
                      <a:pt x="1036320" y="609600"/>
                    </a:cubicBezTo>
                    <a:cubicBezTo>
                      <a:pt x="1034351" y="596799"/>
                      <a:pt x="1030532" y="584321"/>
                      <a:pt x="1028700" y="571500"/>
                    </a:cubicBezTo>
                    <a:cubicBezTo>
                      <a:pt x="1025447" y="548730"/>
                      <a:pt x="1024861" y="525608"/>
                      <a:pt x="1021080" y="502920"/>
                    </a:cubicBezTo>
                    <a:cubicBezTo>
                      <a:pt x="1019760" y="494997"/>
                      <a:pt x="1015408" y="487852"/>
                      <a:pt x="1013460" y="480060"/>
                    </a:cubicBezTo>
                    <a:cubicBezTo>
                      <a:pt x="1010319" y="467495"/>
                      <a:pt x="1009248" y="454455"/>
                      <a:pt x="1005840" y="441960"/>
                    </a:cubicBezTo>
                    <a:cubicBezTo>
                      <a:pt x="1001613" y="426462"/>
                      <a:pt x="990600" y="396240"/>
                      <a:pt x="990600" y="396240"/>
                    </a:cubicBezTo>
                    <a:cubicBezTo>
                      <a:pt x="993140" y="347980"/>
                      <a:pt x="993845" y="299588"/>
                      <a:pt x="998220" y="251460"/>
                    </a:cubicBezTo>
                    <a:cubicBezTo>
                      <a:pt x="1000602" y="225258"/>
                      <a:pt x="1010659" y="229188"/>
                      <a:pt x="1021080" y="205740"/>
                    </a:cubicBezTo>
                    <a:cubicBezTo>
                      <a:pt x="1035142" y="174100"/>
                      <a:pt x="1037421" y="154515"/>
                      <a:pt x="1043940" y="121920"/>
                    </a:cubicBezTo>
                    <a:cubicBezTo>
                      <a:pt x="1041400" y="96520"/>
                      <a:pt x="1046883" y="68959"/>
                      <a:pt x="1036320" y="45720"/>
                    </a:cubicBezTo>
                    <a:cubicBezTo>
                      <a:pt x="1031986" y="36186"/>
                      <a:pt x="1015910" y="40977"/>
                      <a:pt x="1005840" y="38100"/>
                    </a:cubicBezTo>
                    <a:cubicBezTo>
                      <a:pt x="998117" y="35893"/>
                      <a:pt x="990001" y="34381"/>
                      <a:pt x="982980" y="30480"/>
                    </a:cubicBezTo>
                    <a:cubicBezTo>
                      <a:pt x="966969" y="21585"/>
                      <a:pt x="937260" y="0"/>
                      <a:pt x="937260" y="0"/>
                    </a:cubicBezTo>
                    <a:cubicBezTo>
                      <a:pt x="916940" y="2540"/>
                      <a:pt x="896448" y="3957"/>
                      <a:pt x="876300" y="7620"/>
                    </a:cubicBezTo>
                    <a:cubicBezTo>
                      <a:pt x="868397" y="9057"/>
                      <a:pt x="861163" y="13033"/>
                      <a:pt x="853440" y="15240"/>
                    </a:cubicBezTo>
                    <a:cubicBezTo>
                      <a:pt x="786463" y="34376"/>
                      <a:pt x="854910" y="12210"/>
                      <a:pt x="800100" y="30480"/>
                    </a:cubicBezTo>
                    <a:cubicBezTo>
                      <a:pt x="721863" y="10921"/>
                      <a:pt x="818834" y="37505"/>
                      <a:pt x="739140" y="7620"/>
                    </a:cubicBezTo>
                    <a:cubicBezTo>
                      <a:pt x="729334" y="3943"/>
                      <a:pt x="718820" y="2540"/>
                      <a:pt x="708660" y="0"/>
                    </a:cubicBezTo>
                    <a:cubicBezTo>
                      <a:pt x="617220" y="2540"/>
                      <a:pt x="525583" y="1103"/>
                      <a:pt x="434340" y="7620"/>
                    </a:cubicBezTo>
                    <a:cubicBezTo>
                      <a:pt x="418316" y="8765"/>
                      <a:pt x="404657" y="21917"/>
                      <a:pt x="388620" y="22860"/>
                    </a:cubicBezTo>
                    <a:lnTo>
                      <a:pt x="259080" y="30480"/>
                    </a:lnTo>
                    <a:cubicBezTo>
                      <a:pt x="143526" y="107516"/>
                      <a:pt x="262123" y="24134"/>
                      <a:pt x="190500" y="83820"/>
                    </a:cubicBezTo>
                    <a:cubicBezTo>
                      <a:pt x="183465" y="89683"/>
                      <a:pt x="174675" y="93197"/>
                      <a:pt x="167640" y="99060"/>
                    </a:cubicBezTo>
                    <a:cubicBezTo>
                      <a:pt x="159361" y="105959"/>
                      <a:pt x="153746" y="115942"/>
                      <a:pt x="144780" y="121920"/>
                    </a:cubicBezTo>
                    <a:cubicBezTo>
                      <a:pt x="138097" y="126375"/>
                      <a:pt x="129104" y="125948"/>
                      <a:pt x="121920" y="129540"/>
                    </a:cubicBezTo>
                    <a:cubicBezTo>
                      <a:pt x="62834" y="159083"/>
                      <a:pt x="133659" y="133247"/>
                      <a:pt x="76200" y="152400"/>
                    </a:cubicBezTo>
                    <a:lnTo>
                      <a:pt x="30480" y="220980"/>
                    </a:lnTo>
                    <a:cubicBezTo>
                      <a:pt x="25400" y="228600"/>
                      <a:pt x="18136" y="235152"/>
                      <a:pt x="15240" y="243840"/>
                    </a:cubicBezTo>
                    <a:lnTo>
                      <a:pt x="0" y="289560"/>
                    </a:lnTo>
                    <a:cubicBezTo>
                      <a:pt x="2540" y="340360"/>
                      <a:pt x="3214" y="391288"/>
                      <a:pt x="7620" y="441960"/>
                    </a:cubicBezTo>
                    <a:cubicBezTo>
                      <a:pt x="8316" y="449962"/>
                      <a:pt x="13033" y="457097"/>
                      <a:pt x="15240" y="464820"/>
                    </a:cubicBezTo>
                    <a:cubicBezTo>
                      <a:pt x="18117" y="474890"/>
                      <a:pt x="20320" y="485140"/>
                      <a:pt x="22860" y="495300"/>
                    </a:cubicBezTo>
                    <a:cubicBezTo>
                      <a:pt x="25400" y="548640"/>
                      <a:pt x="17079" y="603629"/>
                      <a:pt x="30480" y="655320"/>
                    </a:cubicBezTo>
                    <a:cubicBezTo>
                      <a:pt x="35889" y="676183"/>
                      <a:pt x="64245" y="683107"/>
                      <a:pt x="76200" y="701040"/>
                    </a:cubicBezTo>
                    <a:cubicBezTo>
                      <a:pt x="105520" y="745021"/>
                      <a:pt x="73684" y="707402"/>
                      <a:pt x="137160" y="739140"/>
                    </a:cubicBezTo>
                    <a:cubicBezTo>
                      <a:pt x="147320" y="744220"/>
                      <a:pt x="157004" y="750392"/>
                      <a:pt x="167640" y="754380"/>
                    </a:cubicBezTo>
                    <a:cubicBezTo>
                      <a:pt x="177446" y="758057"/>
                      <a:pt x="188050" y="759123"/>
                      <a:pt x="198120" y="762000"/>
                    </a:cubicBezTo>
                    <a:cubicBezTo>
                      <a:pt x="205843" y="764207"/>
                      <a:pt x="213188" y="767672"/>
                      <a:pt x="220980" y="769620"/>
                    </a:cubicBezTo>
                    <a:cubicBezTo>
                      <a:pt x="235952" y="773363"/>
                      <a:pt x="291967" y="783350"/>
                      <a:pt x="304800" y="784860"/>
                    </a:cubicBezTo>
                    <a:cubicBezTo>
                      <a:pt x="332663" y="788138"/>
                      <a:pt x="360680" y="789940"/>
                      <a:pt x="388620" y="792480"/>
                    </a:cubicBezTo>
                    <a:cubicBezTo>
                      <a:pt x="483177" y="760961"/>
                      <a:pt x="409903" y="778379"/>
                      <a:pt x="579120" y="792480"/>
                    </a:cubicBezTo>
                    <a:cubicBezTo>
                      <a:pt x="708613" y="803271"/>
                      <a:pt x="640042" y="798065"/>
                      <a:pt x="784860" y="807720"/>
                    </a:cubicBezTo>
                    <a:cubicBezTo>
                      <a:pt x="797560" y="810260"/>
                      <a:pt x="810395" y="812199"/>
                      <a:pt x="822960" y="815340"/>
                    </a:cubicBezTo>
                    <a:cubicBezTo>
                      <a:pt x="830752" y="817288"/>
                      <a:pt x="838097" y="820753"/>
                      <a:pt x="845820" y="822960"/>
                    </a:cubicBezTo>
                    <a:cubicBezTo>
                      <a:pt x="855890" y="825837"/>
                      <a:pt x="866140" y="828040"/>
                      <a:pt x="876300" y="830580"/>
                    </a:cubicBezTo>
                    <a:cubicBezTo>
                      <a:pt x="904240" y="828040"/>
                      <a:pt x="932492" y="827836"/>
                      <a:pt x="960120" y="822960"/>
                    </a:cubicBezTo>
                    <a:cubicBezTo>
                      <a:pt x="975940" y="820168"/>
                      <a:pt x="1005840" y="807720"/>
                      <a:pt x="1005840" y="807720"/>
                    </a:cubicBezTo>
                    <a:lnTo>
                      <a:pt x="1066800" y="815340"/>
                    </a:lnTo>
                    <a:cubicBezTo>
                      <a:pt x="1089643" y="818027"/>
                      <a:pt x="1112647" y="819463"/>
                      <a:pt x="1135380" y="822960"/>
                    </a:cubicBezTo>
                    <a:cubicBezTo>
                      <a:pt x="1231127" y="837690"/>
                      <a:pt x="1056716" y="827297"/>
                      <a:pt x="1242060" y="838200"/>
                    </a:cubicBezTo>
                    <a:cubicBezTo>
                      <a:pt x="1302968" y="841783"/>
                      <a:pt x="1363980" y="843280"/>
                      <a:pt x="1424940" y="845820"/>
                    </a:cubicBezTo>
                    <a:cubicBezTo>
                      <a:pt x="1445260" y="850900"/>
                      <a:pt x="1465165" y="858098"/>
                      <a:pt x="1485900" y="861060"/>
                    </a:cubicBezTo>
                    <a:cubicBezTo>
                      <a:pt x="1559512" y="871576"/>
                      <a:pt x="1521418" y="866452"/>
                      <a:pt x="1600200" y="876300"/>
                    </a:cubicBezTo>
                    <a:cubicBezTo>
                      <a:pt x="1607820" y="878840"/>
                      <a:pt x="1617380" y="878240"/>
                      <a:pt x="1623060" y="883920"/>
                    </a:cubicBezTo>
                    <a:cubicBezTo>
                      <a:pt x="1639389" y="900249"/>
                      <a:pt x="1625042" y="951532"/>
                      <a:pt x="1623060" y="960120"/>
                    </a:cubicBezTo>
                    <a:lnTo>
                      <a:pt x="1600200" y="1028700"/>
                    </a:lnTo>
                    <a:lnTo>
                      <a:pt x="1577340" y="1097280"/>
                    </a:lnTo>
                    <a:cubicBezTo>
                      <a:pt x="1574800" y="1104900"/>
                      <a:pt x="1574175" y="1113457"/>
                      <a:pt x="1569720" y="1120140"/>
                    </a:cubicBezTo>
                    <a:lnTo>
                      <a:pt x="1554480" y="1143000"/>
                    </a:lnTo>
                    <a:cubicBezTo>
                      <a:pt x="1551940" y="1155700"/>
                      <a:pt x="1550001" y="1168535"/>
                      <a:pt x="1546860" y="1181100"/>
                    </a:cubicBezTo>
                    <a:cubicBezTo>
                      <a:pt x="1544912" y="1188892"/>
                      <a:pt x="1540002" y="1195964"/>
                      <a:pt x="1539240" y="1203960"/>
                    </a:cubicBezTo>
                    <a:cubicBezTo>
                      <a:pt x="1513751" y="1471589"/>
                      <a:pt x="1545011" y="1241610"/>
                      <a:pt x="1524000" y="1409700"/>
                    </a:cubicBezTo>
                    <a:cubicBezTo>
                      <a:pt x="1516995" y="1465738"/>
                      <a:pt x="1521276" y="1448351"/>
                      <a:pt x="1508760" y="1485900"/>
                    </a:cubicBezTo>
                    <a:cubicBezTo>
                      <a:pt x="1511300" y="1498600"/>
                      <a:pt x="1513239" y="1511435"/>
                      <a:pt x="1516380" y="1524000"/>
                    </a:cubicBezTo>
                    <a:cubicBezTo>
                      <a:pt x="1525606" y="1560906"/>
                      <a:pt x="1535430" y="1548130"/>
                      <a:pt x="1531620" y="1554480"/>
                    </a:cubicBezTo>
                    <a:close/>
                  </a:path>
                </a:pathLst>
              </a:cu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148" name="フリーフォーム 139"/>
              <p:cNvSpPr/>
              <p:nvPr/>
            </p:nvSpPr>
            <p:spPr bwMode="auto">
              <a:xfrm>
                <a:off x="4617720" y="4864184"/>
                <a:ext cx="998852" cy="868680"/>
              </a:xfrm>
              <a:custGeom>
                <a:avLst/>
                <a:gdLst>
                  <a:gd name="connsiteX0" fmla="*/ 99060 w 998852"/>
                  <a:gd name="connsiteY0" fmla="*/ 777240 h 868680"/>
                  <a:gd name="connsiteX1" fmla="*/ 182880 w 998852"/>
                  <a:gd name="connsiteY1" fmla="*/ 784860 h 868680"/>
                  <a:gd name="connsiteX2" fmla="*/ 228600 w 998852"/>
                  <a:gd name="connsiteY2" fmla="*/ 800100 h 868680"/>
                  <a:gd name="connsiteX3" fmla="*/ 251460 w 998852"/>
                  <a:gd name="connsiteY3" fmla="*/ 807720 h 868680"/>
                  <a:gd name="connsiteX4" fmla="*/ 274320 w 998852"/>
                  <a:gd name="connsiteY4" fmla="*/ 815340 h 868680"/>
                  <a:gd name="connsiteX5" fmla="*/ 472440 w 998852"/>
                  <a:gd name="connsiteY5" fmla="*/ 822960 h 868680"/>
                  <a:gd name="connsiteX6" fmla="*/ 548640 w 998852"/>
                  <a:gd name="connsiteY6" fmla="*/ 838200 h 868680"/>
                  <a:gd name="connsiteX7" fmla="*/ 640080 w 998852"/>
                  <a:gd name="connsiteY7" fmla="*/ 845820 h 868680"/>
                  <a:gd name="connsiteX8" fmla="*/ 685800 w 998852"/>
                  <a:gd name="connsiteY8" fmla="*/ 861060 h 868680"/>
                  <a:gd name="connsiteX9" fmla="*/ 708660 w 998852"/>
                  <a:gd name="connsiteY9" fmla="*/ 868680 h 868680"/>
                  <a:gd name="connsiteX10" fmla="*/ 876300 w 998852"/>
                  <a:gd name="connsiteY10" fmla="*/ 861060 h 868680"/>
                  <a:gd name="connsiteX11" fmla="*/ 899160 w 998852"/>
                  <a:gd name="connsiteY11" fmla="*/ 853440 h 868680"/>
                  <a:gd name="connsiteX12" fmla="*/ 937260 w 998852"/>
                  <a:gd name="connsiteY12" fmla="*/ 845820 h 868680"/>
                  <a:gd name="connsiteX13" fmla="*/ 960120 w 998852"/>
                  <a:gd name="connsiteY13" fmla="*/ 830580 h 868680"/>
                  <a:gd name="connsiteX14" fmla="*/ 967740 w 998852"/>
                  <a:gd name="connsiteY14" fmla="*/ 807720 h 868680"/>
                  <a:gd name="connsiteX15" fmla="*/ 982980 w 998852"/>
                  <a:gd name="connsiteY15" fmla="*/ 685800 h 868680"/>
                  <a:gd name="connsiteX16" fmla="*/ 975360 w 998852"/>
                  <a:gd name="connsiteY16" fmla="*/ 594360 h 868680"/>
                  <a:gd name="connsiteX17" fmla="*/ 967740 w 998852"/>
                  <a:gd name="connsiteY17" fmla="*/ 571500 h 868680"/>
                  <a:gd name="connsiteX18" fmla="*/ 944880 w 998852"/>
                  <a:gd name="connsiteY18" fmla="*/ 548640 h 868680"/>
                  <a:gd name="connsiteX19" fmla="*/ 937260 w 998852"/>
                  <a:gd name="connsiteY19" fmla="*/ 525780 h 868680"/>
                  <a:gd name="connsiteX20" fmla="*/ 922020 w 998852"/>
                  <a:gd name="connsiteY20" fmla="*/ 502920 h 868680"/>
                  <a:gd name="connsiteX21" fmla="*/ 906780 w 998852"/>
                  <a:gd name="connsiteY21" fmla="*/ 457200 h 868680"/>
                  <a:gd name="connsiteX22" fmla="*/ 929640 w 998852"/>
                  <a:gd name="connsiteY22" fmla="*/ 350520 h 868680"/>
                  <a:gd name="connsiteX23" fmla="*/ 944880 w 998852"/>
                  <a:gd name="connsiteY23" fmla="*/ 327660 h 868680"/>
                  <a:gd name="connsiteX24" fmla="*/ 960120 w 998852"/>
                  <a:gd name="connsiteY24" fmla="*/ 274320 h 868680"/>
                  <a:gd name="connsiteX25" fmla="*/ 982980 w 998852"/>
                  <a:gd name="connsiteY25" fmla="*/ 259080 h 868680"/>
                  <a:gd name="connsiteX26" fmla="*/ 990600 w 998852"/>
                  <a:gd name="connsiteY26" fmla="*/ 167640 h 868680"/>
                  <a:gd name="connsiteX27" fmla="*/ 975360 w 998852"/>
                  <a:gd name="connsiteY27" fmla="*/ 144780 h 868680"/>
                  <a:gd name="connsiteX28" fmla="*/ 967740 w 998852"/>
                  <a:gd name="connsiteY28" fmla="*/ 121920 h 868680"/>
                  <a:gd name="connsiteX29" fmla="*/ 929640 w 998852"/>
                  <a:gd name="connsiteY29" fmla="*/ 83820 h 868680"/>
                  <a:gd name="connsiteX30" fmla="*/ 777240 w 998852"/>
                  <a:gd name="connsiteY30" fmla="*/ 68580 h 868680"/>
                  <a:gd name="connsiteX31" fmla="*/ 655320 w 998852"/>
                  <a:gd name="connsiteY31" fmla="*/ 53340 h 868680"/>
                  <a:gd name="connsiteX32" fmla="*/ 609600 w 998852"/>
                  <a:gd name="connsiteY32" fmla="*/ 45720 h 868680"/>
                  <a:gd name="connsiteX33" fmla="*/ 556260 w 998852"/>
                  <a:gd name="connsiteY33" fmla="*/ 38100 h 868680"/>
                  <a:gd name="connsiteX34" fmla="*/ 525780 w 998852"/>
                  <a:gd name="connsiteY34" fmla="*/ 22860 h 868680"/>
                  <a:gd name="connsiteX35" fmla="*/ 449580 w 998852"/>
                  <a:gd name="connsiteY35" fmla="*/ 0 h 868680"/>
                  <a:gd name="connsiteX36" fmla="*/ 365760 w 998852"/>
                  <a:gd name="connsiteY36" fmla="*/ 7620 h 868680"/>
                  <a:gd name="connsiteX37" fmla="*/ 160020 w 998852"/>
                  <a:gd name="connsiteY37" fmla="*/ 22860 h 868680"/>
                  <a:gd name="connsiteX38" fmla="*/ 121920 w 998852"/>
                  <a:gd name="connsiteY38" fmla="*/ 76200 h 868680"/>
                  <a:gd name="connsiteX39" fmla="*/ 114300 w 998852"/>
                  <a:gd name="connsiteY39" fmla="*/ 99060 h 868680"/>
                  <a:gd name="connsiteX40" fmla="*/ 99060 w 998852"/>
                  <a:gd name="connsiteY40" fmla="*/ 213360 h 868680"/>
                  <a:gd name="connsiteX41" fmla="*/ 91440 w 998852"/>
                  <a:gd name="connsiteY41" fmla="*/ 236220 h 868680"/>
                  <a:gd name="connsiteX42" fmla="*/ 68580 w 998852"/>
                  <a:gd name="connsiteY42" fmla="*/ 266700 h 868680"/>
                  <a:gd name="connsiteX43" fmla="*/ 53340 w 998852"/>
                  <a:gd name="connsiteY43" fmla="*/ 312420 h 868680"/>
                  <a:gd name="connsiteX44" fmla="*/ 45720 w 998852"/>
                  <a:gd name="connsiteY44" fmla="*/ 335280 h 868680"/>
                  <a:gd name="connsiteX45" fmla="*/ 22860 w 998852"/>
                  <a:gd name="connsiteY45" fmla="*/ 381000 h 868680"/>
                  <a:gd name="connsiteX46" fmla="*/ 7620 w 998852"/>
                  <a:gd name="connsiteY46" fmla="*/ 457200 h 868680"/>
                  <a:gd name="connsiteX47" fmla="*/ 0 w 998852"/>
                  <a:gd name="connsiteY47" fmla="*/ 480060 h 868680"/>
                  <a:gd name="connsiteX48" fmla="*/ 7620 w 998852"/>
                  <a:gd name="connsiteY48" fmla="*/ 525780 h 868680"/>
                  <a:gd name="connsiteX49" fmla="*/ 15240 w 998852"/>
                  <a:gd name="connsiteY49" fmla="*/ 563880 h 868680"/>
                  <a:gd name="connsiteX50" fmla="*/ 15240 w 998852"/>
                  <a:gd name="connsiteY50" fmla="*/ 58674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98852" h="868680">
                    <a:moveTo>
                      <a:pt x="99060" y="777240"/>
                    </a:moveTo>
                    <a:cubicBezTo>
                      <a:pt x="127000" y="779780"/>
                      <a:pt x="155252" y="779984"/>
                      <a:pt x="182880" y="784860"/>
                    </a:cubicBezTo>
                    <a:cubicBezTo>
                      <a:pt x="198700" y="787652"/>
                      <a:pt x="213360" y="795020"/>
                      <a:pt x="228600" y="800100"/>
                    </a:cubicBezTo>
                    <a:lnTo>
                      <a:pt x="251460" y="807720"/>
                    </a:lnTo>
                    <a:cubicBezTo>
                      <a:pt x="259080" y="810260"/>
                      <a:pt x="266294" y="815031"/>
                      <a:pt x="274320" y="815340"/>
                    </a:cubicBezTo>
                    <a:lnTo>
                      <a:pt x="472440" y="822960"/>
                    </a:lnTo>
                    <a:cubicBezTo>
                      <a:pt x="502712" y="830528"/>
                      <a:pt x="515010" y="834463"/>
                      <a:pt x="548640" y="838200"/>
                    </a:cubicBezTo>
                    <a:cubicBezTo>
                      <a:pt x="579039" y="841578"/>
                      <a:pt x="609600" y="843280"/>
                      <a:pt x="640080" y="845820"/>
                    </a:cubicBezTo>
                    <a:lnTo>
                      <a:pt x="685800" y="861060"/>
                    </a:lnTo>
                    <a:lnTo>
                      <a:pt x="708660" y="868680"/>
                    </a:lnTo>
                    <a:cubicBezTo>
                      <a:pt x="764540" y="866140"/>
                      <a:pt x="820540" y="865521"/>
                      <a:pt x="876300" y="861060"/>
                    </a:cubicBezTo>
                    <a:cubicBezTo>
                      <a:pt x="884307" y="860419"/>
                      <a:pt x="891368" y="855388"/>
                      <a:pt x="899160" y="853440"/>
                    </a:cubicBezTo>
                    <a:cubicBezTo>
                      <a:pt x="911725" y="850299"/>
                      <a:pt x="924560" y="848360"/>
                      <a:pt x="937260" y="845820"/>
                    </a:cubicBezTo>
                    <a:cubicBezTo>
                      <a:pt x="944880" y="840740"/>
                      <a:pt x="954399" y="837731"/>
                      <a:pt x="960120" y="830580"/>
                    </a:cubicBezTo>
                    <a:cubicBezTo>
                      <a:pt x="965138" y="824308"/>
                      <a:pt x="966744" y="815690"/>
                      <a:pt x="967740" y="807720"/>
                    </a:cubicBezTo>
                    <a:cubicBezTo>
                      <a:pt x="984212" y="675943"/>
                      <a:pt x="962890" y="746071"/>
                      <a:pt x="982980" y="685800"/>
                    </a:cubicBezTo>
                    <a:cubicBezTo>
                      <a:pt x="980440" y="655320"/>
                      <a:pt x="979402" y="624677"/>
                      <a:pt x="975360" y="594360"/>
                    </a:cubicBezTo>
                    <a:cubicBezTo>
                      <a:pt x="974298" y="586398"/>
                      <a:pt x="972195" y="578183"/>
                      <a:pt x="967740" y="571500"/>
                    </a:cubicBezTo>
                    <a:cubicBezTo>
                      <a:pt x="961762" y="562534"/>
                      <a:pt x="952500" y="556260"/>
                      <a:pt x="944880" y="548640"/>
                    </a:cubicBezTo>
                    <a:cubicBezTo>
                      <a:pt x="942340" y="541020"/>
                      <a:pt x="940852" y="532964"/>
                      <a:pt x="937260" y="525780"/>
                    </a:cubicBezTo>
                    <a:cubicBezTo>
                      <a:pt x="933164" y="517589"/>
                      <a:pt x="925739" y="511289"/>
                      <a:pt x="922020" y="502920"/>
                    </a:cubicBezTo>
                    <a:cubicBezTo>
                      <a:pt x="915496" y="488240"/>
                      <a:pt x="906780" y="457200"/>
                      <a:pt x="906780" y="457200"/>
                    </a:cubicBezTo>
                    <a:cubicBezTo>
                      <a:pt x="910004" y="431405"/>
                      <a:pt x="912936" y="375577"/>
                      <a:pt x="929640" y="350520"/>
                    </a:cubicBezTo>
                    <a:lnTo>
                      <a:pt x="944880" y="327660"/>
                    </a:lnTo>
                    <a:cubicBezTo>
                      <a:pt x="945378" y="325669"/>
                      <a:pt x="956145" y="279289"/>
                      <a:pt x="960120" y="274320"/>
                    </a:cubicBezTo>
                    <a:cubicBezTo>
                      <a:pt x="965841" y="267169"/>
                      <a:pt x="975360" y="264160"/>
                      <a:pt x="982980" y="259080"/>
                    </a:cubicBezTo>
                    <a:cubicBezTo>
                      <a:pt x="997771" y="214706"/>
                      <a:pt x="1005991" y="213814"/>
                      <a:pt x="990600" y="167640"/>
                    </a:cubicBezTo>
                    <a:cubicBezTo>
                      <a:pt x="987704" y="158952"/>
                      <a:pt x="979456" y="152971"/>
                      <a:pt x="975360" y="144780"/>
                    </a:cubicBezTo>
                    <a:cubicBezTo>
                      <a:pt x="971768" y="137596"/>
                      <a:pt x="971332" y="129104"/>
                      <a:pt x="967740" y="121920"/>
                    </a:cubicBezTo>
                    <a:cubicBezTo>
                      <a:pt x="957580" y="101600"/>
                      <a:pt x="949960" y="93980"/>
                      <a:pt x="929640" y="83820"/>
                    </a:cubicBezTo>
                    <a:cubicBezTo>
                      <a:pt x="889883" y="63942"/>
                      <a:pt x="784811" y="69025"/>
                      <a:pt x="777240" y="68580"/>
                    </a:cubicBezTo>
                    <a:lnTo>
                      <a:pt x="655320" y="53340"/>
                    </a:lnTo>
                    <a:cubicBezTo>
                      <a:pt x="640011" y="51252"/>
                      <a:pt x="624871" y="48069"/>
                      <a:pt x="609600" y="45720"/>
                    </a:cubicBezTo>
                    <a:cubicBezTo>
                      <a:pt x="591848" y="42989"/>
                      <a:pt x="574040" y="40640"/>
                      <a:pt x="556260" y="38100"/>
                    </a:cubicBezTo>
                    <a:cubicBezTo>
                      <a:pt x="546100" y="33020"/>
                      <a:pt x="536327" y="27079"/>
                      <a:pt x="525780" y="22860"/>
                    </a:cubicBezTo>
                    <a:cubicBezTo>
                      <a:pt x="494860" y="10492"/>
                      <a:pt x="479519" y="7485"/>
                      <a:pt x="449580" y="0"/>
                    </a:cubicBezTo>
                    <a:lnTo>
                      <a:pt x="365760" y="7620"/>
                    </a:lnTo>
                    <a:lnTo>
                      <a:pt x="160020" y="22860"/>
                    </a:lnTo>
                    <a:cubicBezTo>
                      <a:pt x="154843" y="29763"/>
                      <a:pt x="127491" y="65058"/>
                      <a:pt x="121920" y="76200"/>
                    </a:cubicBezTo>
                    <a:cubicBezTo>
                      <a:pt x="118328" y="83384"/>
                      <a:pt x="116840" y="91440"/>
                      <a:pt x="114300" y="99060"/>
                    </a:cubicBezTo>
                    <a:cubicBezTo>
                      <a:pt x="109539" y="146671"/>
                      <a:pt x="109582" y="171273"/>
                      <a:pt x="99060" y="213360"/>
                    </a:cubicBezTo>
                    <a:cubicBezTo>
                      <a:pt x="97112" y="221152"/>
                      <a:pt x="95425" y="229246"/>
                      <a:pt x="91440" y="236220"/>
                    </a:cubicBezTo>
                    <a:cubicBezTo>
                      <a:pt x="85139" y="247247"/>
                      <a:pt x="76200" y="256540"/>
                      <a:pt x="68580" y="266700"/>
                    </a:cubicBezTo>
                    <a:lnTo>
                      <a:pt x="53340" y="312420"/>
                    </a:lnTo>
                    <a:cubicBezTo>
                      <a:pt x="50800" y="320040"/>
                      <a:pt x="50175" y="328597"/>
                      <a:pt x="45720" y="335280"/>
                    </a:cubicBezTo>
                    <a:cubicBezTo>
                      <a:pt x="29022" y="360327"/>
                      <a:pt x="30747" y="353395"/>
                      <a:pt x="22860" y="381000"/>
                    </a:cubicBezTo>
                    <a:cubicBezTo>
                      <a:pt x="7678" y="434136"/>
                      <a:pt x="22589" y="389838"/>
                      <a:pt x="7620" y="457200"/>
                    </a:cubicBezTo>
                    <a:cubicBezTo>
                      <a:pt x="5878" y="465041"/>
                      <a:pt x="2540" y="472440"/>
                      <a:pt x="0" y="480060"/>
                    </a:cubicBezTo>
                    <a:cubicBezTo>
                      <a:pt x="2540" y="495300"/>
                      <a:pt x="4856" y="510579"/>
                      <a:pt x="7620" y="525780"/>
                    </a:cubicBezTo>
                    <a:cubicBezTo>
                      <a:pt x="9937" y="538523"/>
                      <a:pt x="13634" y="551029"/>
                      <a:pt x="15240" y="563880"/>
                    </a:cubicBezTo>
                    <a:cubicBezTo>
                      <a:pt x="16185" y="571441"/>
                      <a:pt x="15240" y="579120"/>
                      <a:pt x="15240" y="586740"/>
                    </a:cubicBezTo>
                  </a:path>
                </a:pathLst>
              </a:cu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pic>
          <p:nvPicPr>
            <p:cNvPr id="1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69" y="5824677"/>
              <a:ext cx="1080120" cy="1442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3" name="그룹 202"/>
          <p:cNvGrpSpPr/>
          <p:nvPr/>
        </p:nvGrpSpPr>
        <p:grpSpPr>
          <a:xfrm>
            <a:off x="5634732" y="1980431"/>
            <a:ext cx="4627366" cy="1489211"/>
            <a:chOff x="6032480" y="2484487"/>
            <a:chExt cx="4627366" cy="1489211"/>
          </a:xfrm>
        </p:grpSpPr>
        <p:pic>
          <p:nvPicPr>
            <p:cNvPr id="20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13513" t="58918" r="3604" b="3206"/>
            <a:stretch>
              <a:fillRect/>
            </a:stretch>
          </p:blipFill>
          <p:spPr bwMode="auto">
            <a:xfrm>
              <a:off x="6282804" y="2484487"/>
              <a:ext cx="4171125" cy="1224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" name="TextBox 204"/>
            <p:cNvSpPr txBox="1"/>
            <p:nvPr/>
          </p:nvSpPr>
          <p:spPr>
            <a:xfrm>
              <a:off x="6633417" y="3727477"/>
              <a:ext cx="3528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solidFill>
                    <a:srgbClr val="FF0000"/>
                  </a:solidFill>
                  <a:latin typeface="나눔고딕" pitchFamily="50" charset="-127"/>
                  <a:ea typeface="나눔고딕" pitchFamily="50" charset="-127"/>
                </a:rPr>
                <a:t>FLOC is formed through adhesion by plus</a:t>
              </a:r>
              <a:r>
                <a:rPr lang="ko-KR" altLang="en-US" sz="1000" dirty="0">
                  <a:solidFill>
                    <a:srgbClr val="FF0000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en-US" altLang="ko-KR" sz="1000" dirty="0">
                  <a:solidFill>
                    <a:srgbClr val="FF0000"/>
                  </a:solidFill>
                  <a:latin typeface="나눔고딕" pitchFamily="50" charset="-127"/>
                  <a:ea typeface="나눔고딕" pitchFamily="50" charset="-127"/>
                </a:rPr>
                <a:t>charges</a:t>
              </a:r>
            </a:p>
          </p:txBody>
        </p:sp>
        <p:sp>
          <p:nvSpPr>
            <p:cNvPr id="206" name="object 13"/>
            <p:cNvSpPr txBox="1"/>
            <p:nvPr/>
          </p:nvSpPr>
          <p:spPr>
            <a:xfrm>
              <a:off x="8769530" y="3348583"/>
              <a:ext cx="1890316" cy="1667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>
              <a:lvl1pPr marL="320675" indent="-309563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275"/>
                </a:lnSpc>
              </a:pPr>
              <a:r>
                <a:rPr lang="en-US" altLang="ko-KR" sz="1000">
                  <a:latin typeface="나눔고딕" pitchFamily="50" charset="-127"/>
                  <a:ea typeface="나눔고딕" pitchFamily="50" charset="-127"/>
                </a:rPr>
                <a:t>Negatively charged particle</a:t>
              </a:r>
              <a:endParaRPr lang="ko-KR" altLang="ko-KR" sz="1000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07" name="object 13"/>
            <p:cNvSpPr txBox="1"/>
            <p:nvPr/>
          </p:nvSpPr>
          <p:spPr>
            <a:xfrm>
              <a:off x="6032480" y="3348583"/>
              <a:ext cx="1890316" cy="1667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>
              <a:lvl1pPr marL="320675" indent="-309563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275"/>
                </a:lnSpc>
              </a:pPr>
              <a:r>
                <a:rPr lang="en-US" altLang="ko-KR" sz="1000">
                  <a:latin typeface="나눔고딕" pitchFamily="50" charset="-127"/>
                  <a:ea typeface="나눔고딕" pitchFamily="50" charset="-127"/>
                </a:rPr>
                <a:t>Negatively charged particle</a:t>
              </a:r>
              <a:endParaRPr lang="ko-KR" altLang="ko-KR" sz="10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36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8670" y="777502"/>
            <a:ext cx="1418614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Test Procedure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83" name="직선 연결선 82"/>
          <p:cNvCxnSpPr/>
          <p:nvPr/>
        </p:nvCxnSpPr>
        <p:spPr>
          <a:xfrm flipV="1">
            <a:off x="375922" y="1066773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AutoShape 6"/>
          <p:cNvSpPr>
            <a:spLocks noChangeAspect="1" noChangeArrowheads="1"/>
          </p:cNvSpPr>
          <p:nvPr/>
        </p:nvSpPr>
        <p:spPr bwMode="auto">
          <a:xfrm>
            <a:off x="2560618" y="1772478"/>
            <a:ext cx="2098156" cy="8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/>
          <a:lstStyle/>
          <a:p>
            <a:endParaRPr lang="ko-KR" altLang="en-US"/>
          </a:p>
        </p:txBody>
      </p:sp>
      <p:pic>
        <p:nvPicPr>
          <p:cNvPr id="108" name="그림 8" descr="31-2.pn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 bwMode="auto">
          <a:xfrm>
            <a:off x="2560618" y="1749546"/>
            <a:ext cx="2714644" cy="11542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09" name="Rectangle 12"/>
          <p:cNvSpPr>
            <a:spLocks noChangeArrowheads="1"/>
          </p:cNvSpPr>
          <p:nvPr/>
        </p:nvSpPr>
        <p:spPr bwMode="auto">
          <a:xfrm>
            <a:off x="2560618" y="1853403"/>
            <a:ext cx="2714644" cy="91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47" tIns="40074" rIns="80147" bIns="40074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Preparation for sampling waste water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When concentration is high, dilute with water.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pH of wastewater is basically neutral.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Although cement wastewater can be treated as is, emit by finally neutralizing.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11" name="그룹 110"/>
          <p:cNvGrpSpPr/>
          <p:nvPr/>
        </p:nvGrpSpPr>
        <p:grpSpPr>
          <a:xfrm>
            <a:off x="2774587" y="1626166"/>
            <a:ext cx="244349" cy="230832"/>
            <a:chOff x="2000240" y="3293893"/>
            <a:chExt cx="285752" cy="254503"/>
          </a:xfrm>
        </p:grpSpPr>
        <p:sp>
          <p:nvSpPr>
            <p:cNvPr id="112" name="순서도: 대체 처리 111"/>
            <p:cNvSpPr/>
            <p:nvPr/>
          </p:nvSpPr>
          <p:spPr>
            <a:xfrm>
              <a:off x="2000240" y="3325800"/>
              <a:ext cx="285752" cy="182406"/>
            </a:xfrm>
            <a:prstGeom prst="flowChartAlternateProcess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000240" y="3293893"/>
              <a:ext cx="285752" cy="25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1</a:t>
              </a:r>
              <a:endParaRPr lang="ko-KR" altLang="en-US" sz="9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114" name="그림 8" descr="31-2.png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 bwMode="auto">
          <a:xfrm>
            <a:off x="2560618" y="3498825"/>
            <a:ext cx="2714644" cy="12166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grpSp>
        <p:nvGrpSpPr>
          <p:cNvPr id="115" name="그룹 114"/>
          <p:cNvGrpSpPr/>
          <p:nvPr/>
        </p:nvGrpSpPr>
        <p:grpSpPr>
          <a:xfrm>
            <a:off x="2774587" y="3405097"/>
            <a:ext cx="234835" cy="230832"/>
            <a:chOff x="2000240" y="3293893"/>
            <a:chExt cx="285752" cy="254503"/>
          </a:xfrm>
        </p:grpSpPr>
        <p:sp>
          <p:nvSpPr>
            <p:cNvPr id="116" name="순서도: 대체 처리 115"/>
            <p:cNvSpPr/>
            <p:nvPr/>
          </p:nvSpPr>
          <p:spPr>
            <a:xfrm>
              <a:off x="2000240" y="3325800"/>
              <a:ext cx="285752" cy="182406"/>
            </a:xfrm>
            <a:prstGeom prst="flowChartAlternateProcess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000240" y="3293893"/>
              <a:ext cx="285752" cy="25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2</a:t>
              </a:r>
              <a:endParaRPr lang="ko-KR" altLang="en-US" sz="9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8" name="AutoShape 6"/>
          <p:cNvSpPr>
            <a:spLocks noChangeAspect="1" noChangeArrowheads="1"/>
          </p:cNvSpPr>
          <p:nvPr/>
        </p:nvSpPr>
        <p:spPr bwMode="auto">
          <a:xfrm>
            <a:off x="2560618" y="3619411"/>
            <a:ext cx="2159243" cy="106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/>
          <a:lstStyle/>
          <a:p>
            <a:endParaRPr lang="ko-KR" altLang="en-US"/>
          </a:p>
        </p:txBody>
      </p:sp>
      <p:pic>
        <p:nvPicPr>
          <p:cNvPr id="139" name="Picture 2"/>
          <p:cNvPicPr>
            <a:picLocks noChangeAspect="1" noChangeArrowheads="1"/>
          </p:cNvPicPr>
          <p:nvPr/>
        </p:nvPicPr>
        <p:blipFill>
          <a:blip r:embed="rId4" cstate="print"/>
          <a:srcRect b="80716"/>
          <a:stretch>
            <a:fillRect/>
          </a:stretch>
        </p:blipFill>
        <p:spPr bwMode="auto">
          <a:xfrm>
            <a:off x="469879" y="1697604"/>
            <a:ext cx="1876425" cy="121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4" cstate="print"/>
          <a:srcRect t="20486" b="60166"/>
          <a:stretch>
            <a:fillRect/>
          </a:stretch>
        </p:blipFill>
        <p:spPr bwMode="auto">
          <a:xfrm>
            <a:off x="488916" y="3501008"/>
            <a:ext cx="187642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2"/>
          <p:cNvPicPr>
            <a:picLocks noChangeAspect="1" noChangeArrowheads="1"/>
          </p:cNvPicPr>
          <p:nvPr/>
        </p:nvPicPr>
        <p:blipFill>
          <a:blip r:embed="rId4" cstate="print"/>
          <a:srcRect t="80805"/>
          <a:stretch>
            <a:fillRect/>
          </a:stretch>
        </p:blipFill>
        <p:spPr bwMode="auto">
          <a:xfrm>
            <a:off x="5632452" y="3495449"/>
            <a:ext cx="1876425" cy="120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직사각형 142"/>
          <p:cNvSpPr/>
          <p:nvPr/>
        </p:nvSpPr>
        <p:spPr>
          <a:xfrm>
            <a:off x="2560618" y="3715322"/>
            <a:ext cx="278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Inserting </a:t>
            </a:r>
            <a:r>
              <a:rPr lang="en-US" altLang="ko-KR" sz="900" b="1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KA/KC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→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Stirring</a:t>
            </a:r>
          </a:p>
          <a:p>
            <a:endParaRPr lang="ko-KR" altLang="en-US" sz="900" b="1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(0.5~1g for 1,000mL of wastewater. 2~3 g for decoloring)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Insert by small amount while stirring since beads can be formed when inserted in one time.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4" name="Picture 2"/>
          <p:cNvPicPr>
            <a:picLocks noChangeAspect="1" noChangeArrowheads="1"/>
          </p:cNvPicPr>
          <p:nvPr/>
        </p:nvPicPr>
        <p:blipFill>
          <a:blip r:embed="rId4" cstate="print"/>
          <a:srcRect t="40820" b="41059"/>
          <a:stretch>
            <a:fillRect/>
          </a:stretch>
        </p:blipFill>
        <p:spPr bwMode="auto">
          <a:xfrm>
            <a:off x="488916" y="5288098"/>
            <a:ext cx="1876425" cy="11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그림 8" descr="31-2.png"/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 bwMode="auto">
          <a:xfrm>
            <a:off x="2560618" y="5310388"/>
            <a:ext cx="2714644" cy="13505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46" name="Rectangle 12"/>
          <p:cNvSpPr>
            <a:spLocks noChangeArrowheads="1"/>
          </p:cNvSpPr>
          <p:nvPr/>
        </p:nvSpPr>
        <p:spPr bwMode="auto">
          <a:xfrm>
            <a:off x="2560618" y="5466508"/>
            <a:ext cx="2714644" cy="105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47" tIns="40074" rIns="80147" bIns="40074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Stirring</a:t>
            </a:r>
            <a:endParaRPr lang="ko-KR" altLang="en-US" sz="9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FLOC is generated by strongly stirring for about 20 seconds and slowly stirring for about 10 seconds.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(In decoloring, the stirring times are twice the above cases respectively.)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47" name="그룹 146"/>
          <p:cNvGrpSpPr/>
          <p:nvPr/>
        </p:nvGrpSpPr>
        <p:grpSpPr>
          <a:xfrm>
            <a:off x="2774587" y="5216660"/>
            <a:ext cx="244349" cy="230832"/>
            <a:chOff x="2000240" y="3293893"/>
            <a:chExt cx="285752" cy="254503"/>
          </a:xfrm>
        </p:grpSpPr>
        <p:sp>
          <p:nvSpPr>
            <p:cNvPr id="148" name="순서도: 대체 처리 147"/>
            <p:cNvSpPr/>
            <p:nvPr/>
          </p:nvSpPr>
          <p:spPr>
            <a:xfrm>
              <a:off x="2000240" y="3325800"/>
              <a:ext cx="285752" cy="182406"/>
            </a:xfrm>
            <a:prstGeom prst="flowChartAlternateProcess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000240" y="3293893"/>
              <a:ext cx="285752" cy="25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3</a:t>
              </a:r>
              <a:endParaRPr lang="ko-KR" altLang="en-US" sz="9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50" name="직사각형 149"/>
          <p:cNvSpPr/>
          <p:nvPr/>
        </p:nvSpPr>
        <p:spPr>
          <a:xfrm>
            <a:off x="588328" y="1477731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&lt;Sludge&gt;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1" name="직사각형 150"/>
          <p:cNvSpPr/>
          <p:nvPr/>
        </p:nvSpPr>
        <p:spPr>
          <a:xfrm>
            <a:off x="1314252" y="1477731"/>
            <a:ext cx="15632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&lt;Cement waste water&gt;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2" name="Picture 2"/>
          <p:cNvPicPr>
            <a:picLocks noChangeAspect="1" noChangeArrowheads="1"/>
          </p:cNvPicPr>
          <p:nvPr/>
        </p:nvPicPr>
        <p:blipFill>
          <a:blip r:embed="rId4" cstate="print"/>
          <a:srcRect t="61305" b="20485"/>
          <a:stretch>
            <a:fillRect/>
          </a:stretch>
        </p:blipFill>
        <p:spPr bwMode="auto">
          <a:xfrm>
            <a:off x="5632452" y="1763483"/>
            <a:ext cx="187642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직사각형 152"/>
          <p:cNvSpPr/>
          <p:nvPr/>
        </p:nvSpPr>
        <p:spPr>
          <a:xfrm>
            <a:off x="5731864" y="1517262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&lt;Sludge&gt;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6470270" y="1517262"/>
            <a:ext cx="1649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&lt; Cement waste water &gt;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5" name="그림 8" descr="31-2.png"/>
          <p:cNvPicPr>
            <a:picLocks noChangeAspect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 bwMode="auto">
          <a:xfrm>
            <a:off x="7704154" y="3478816"/>
            <a:ext cx="2571768" cy="14539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56" name="그림 8" descr="31-2.png"/>
          <p:cNvPicPr>
            <a:picLocks noChangeAspect="1"/>
          </p:cNvPicPr>
          <p:nvPr/>
        </p:nvPicPr>
        <p:blipFill>
          <a:blip r:embed="rId7" cstate="print">
            <a:grayscl/>
          </a:blip>
          <a:stretch>
            <a:fillRect/>
          </a:stretch>
        </p:blipFill>
        <p:spPr bwMode="auto">
          <a:xfrm>
            <a:off x="7734860" y="1785506"/>
            <a:ext cx="2541061" cy="13678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57" name="Rectangle 12"/>
          <p:cNvSpPr>
            <a:spLocks noChangeArrowheads="1"/>
          </p:cNvSpPr>
          <p:nvPr/>
        </p:nvSpPr>
        <p:spPr bwMode="auto">
          <a:xfrm>
            <a:off x="7775592" y="1892679"/>
            <a:ext cx="2500329" cy="11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47" tIns="40074" rIns="80147" bIns="40074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Precipitation</a:t>
            </a:r>
          </a:p>
          <a:p>
            <a:endParaRPr lang="ko-KR" altLang="en-US" sz="900" b="1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When stopped for about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seconds FLOC is precipitated.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When FLOC is small, increase the amount of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cohesive agent. </a:t>
            </a: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When the agent is excessive, water becomes thick.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8" name="Rectangle 12"/>
          <p:cNvSpPr>
            <a:spLocks noChangeArrowheads="1"/>
          </p:cNvSpPr>
          <p:nvPr/>
        </p:nvSpPr>
        <p:spPr bwMode="auto">
          <a:xfrm>
            <a:off x="7734861" y="3636615"/>
            <a:ext cx="2401912" cy="11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47" tIns="40074" rIns="80147" bIns="40074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Filtering</a:t>
            </a:r>
          </a:p>
          <a:p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Filter by overlapping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2~3 pieces of non-woven fabrics.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Transparent water will flow out </a:t>
            </a:r>
            <a:r>
              <a:rPr lang="en-US" altLang="ko-KR" sz="900" dirty="0">
                <a:latin typeface="맑은 고딕" pitchFamily="50" charset="-127"/>
              </a:rPr>
              <a:t>when the non-woven fabrics are</a:t>
            </a:r>
            <a:r>
              <a:rPr lang="ko-KR" altLang="en-US" sz="9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strongly twisted. </a:t>
            </a:r>
          </a:p>
          <a:p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Sludge has little viscosity.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(However, oil portion has viscosity.)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59" name="그룹 158"/>
          <p:cNvGrpSpPr/>
          <p:nvPr/>
        </p:nvGrpSpPr>
        <p:grpSpPr>
          <a:xfrm>
            <a:off x="7948830" y="1697982"/>
            <a:ext cx="244349" cy="230832"/>
            <a:chOff x="2000240" y="3293893"/>
            <a:chExt cx="285752" cy="254503"/>
          </a:xfrm>
        </p:grpSpPr>
        <p:sp>
          <p:nvSpPr>
            <p:cNvPr id="160" name="순서도: 대체 처리 159"/>
            <p:cNvSpPr/>
            <p:nvPr/>
          </p:nvSpPr>
          <p:spPr>
            <a:xfrm>
              <a:off x="2000240" y="3325800"/>
              <a:ext cx="285752" cy="182406"/>
            </a:xfrm>
            <a:prstGeom prst="flowChartAlternateProcess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000240" y="3293893"/>
              <a:ext cx="285752" cy="25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4</a:t>
              </a:r>
              <a:endParaRPr lang="ko-KR" altLang="en-US" sz="9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7918122" y="3385088"/>
            <a:ext cx="244349" cy="230832"/>
            <a:chOff x="2000240" y="3293893"/>
            <a:chExt cx="285752" cy="254503"/>
          </a:xfrm>
        </p:grpSpPr>
        <p:sp>
          <p:nvSpPr>
            <p:cNvPr id="163" name="순서도: 대체 처리 162"/>
            <p:cNvSpPr/>
            <p:nvPr/>
          </p:nvSpPr>
          <p:spPr>
            <a:xfrm>
              <a:off x="2000240" y="3325800"/>
              <a:ext cx="285752" cy="182406"/>
            </a:xfrm>
            <a:prstGeom prst="flowChartAlternateProcess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2000240" y="3293893"/>
              <a:ext cx="285752" cy="25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5</a:t>
              </a:r>
              <a:endParaRPr lang="ko-KR" altLang="en-US" sz="9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" y="1535324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670" y="756295"/>
            <a:ext cx="3391911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Data of cohesion treatment experiment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1080263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723510" y="1484792"/>
            <a:ext cx="5991342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b="1" dirty="0" err="1">
                <a:latin typeface="나눔고딕" pitchFamily="50" charset="-127"/>
                <a:ea typeface="나눔고딕" pitchFamily="50" charset="-127"/>
              </a:rPr>
              <a:t>Gangseo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sewage processing site in </a:t>
            </a:r>
            <a:r>
              <a:rPr lang="en-US" altLang="ko-KR" sz="1100" b="1" dirty="0" err="1">
                <a:latin typeface="나눔고딕" pitchFamily="50" charset="-127"/>
                <a:ea typeface="나눔고딕" pitchFamily="50" charset="-127"/>
              </a:rPr>
              <a:t>Yangpyeong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sewage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sludge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cohesion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test results</a:t>
            </a: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(cohesive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 – B  500mg/L)</a:t>
            </a:r>
          </a:p>
        </p:txBody>
      </p:sp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20002"/>
              </p:ext>
            </p:extLst>
          </p:nvPr>
        </p:nvGraphicFramePr>
        <p:xfrm>
          <a:off x="774669" y="2003547"/>
          <a:ext cx="4572031" cy="1571634"/>
        </p:xfrm>
        <a:graphic>
          <a:graphicData uri="http://schemas.openxmlformats.org/drawingml/2006/table">
            <a:tbl>
              <a:tblPr/>
              <a:tblGrid>
                <a:gridCol w="100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2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77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Raw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Treatment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Removing rate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(%)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BOD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1,550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3.0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99.8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83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SS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6,114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-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-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83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687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5.1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99.3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83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T-P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136.9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0.08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9642" y="1888490"/>
            <a:ext cx="3317498" cy="191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" y="4348311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12868"/>
              </p:ext>
            </p:extLst>
          </p:nvPr>
        </p:nvGraphicFramePr>
        <p:xfrm>
          <a:off x="698814" y="4788743"/>
          <a:ext cx="4572032" cy="1571633"/>
        </p:xfrm>
        <a:graphic>
          <a:graphicData uri="http://schemas.openxmlformats.org/drawingml/2006/table">
            <a:tbl>
              <a:tblPr/>
              <a:tblGrid>
                <a:gridCol w="965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741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Raw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Treatment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Removing rate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(%)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2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BOD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5.4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92.6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8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 err="1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CODmn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11.4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8.0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29.8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08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9.6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9.3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3.1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08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T-P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1.05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0.031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97.0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8033" y="4703987"/>
            <a:ext cx="3350146" cy="1884956"/>
          </a:xfrm>
          <a:prstGeom prst="rect">
            <a:avLst/>
          </a:prstGeom>
          <a:noFill/>
        </p:spPr>
      </p:pic>
      <p:sp>
        <p:nvSpPr>
          <p:cNvPr id="15" name="직사각형 14"/>
          <p:cNvSpPr/>
          <p:nvPr/>
        </p:nvSpPr>
        <p:spPr>
          <a:xfrm>
            <a:off x="738188" y="4269124"/>
            <a:ext cx="6120680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Sewage flow from </a:t>
            </a:r>
            <a:r>
              <a:rPr lang="en-US" altLang="ko-KR" sz="1100" b="1" dirty="0" err="1">
                <a:latin typeface="나눔고딕" pitchFamily="50" charset="-127"/>
                <a:ea typeface="나눔고딕" pitchFamily="50" charset="-127"/>
              </a:rPr>
              <a:t>Gangseo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en-US" altLang="ko-KR" sz="1100" b="1" dirty="0" err="1">
                <a:latin typeface="나눔고딕" pitchFamily="50" charset="-127"/>
                <a:ea typeface="나눔고딕" pitchFamily="50" charset="-127"/>
              </a:rPr>
              <a:t>Yanpyeong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_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flow water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T-N, T-P sewage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cohesion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test results</a:t>
            </a: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(cohesive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 – A  200mg/L)</a:t>
            </a:r>
          </a:p>
        </p:txBody>
      </p:sp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" y="1251967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670" y="684287"/>
            <a:ext cx="3391911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Data of cohesion treatment experiment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1029419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733035" y="1175645"/>
            <a:ext cx="5549769" cy="588762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Heavy metal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waste water</a:t>
            </a: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Test results of waste water in cleaning packaging material of </a:t>
            </a:r>
            <a:r>
              <a:rPr lang="en-US" altLang="ko-KR" sz="1100" dirty="0" err="1">
                <a:latin typeface="나눔고딕" pitchFamily="50" charset="-127"/>
                <a:ea typeface="나눔고딕" pitchFamily="50" charset="-127"/>
              </a:rPr>
              <a:t>Yulchon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 Chemistry</a:t>
            </a: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( 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TSC-A  300mg/L )  * cohesion additive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–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PAC used</a:t>
            </a:r>
          </a:p>
        </p:txBody>
      </p:sp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" y="3750761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직사각형 50"/>
          <p:cNvSpPr/>
          <p:nvPr/>
        </p:nvSpPr>
        <p:spPr>
          <a:xfrm>
            <a:off x="733034" y="3670664"/>
            <a:ext cx="5261738" cy="758039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Plating waste water</a:t>
            </a: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Test results of plating waste water in </a:t>
            </a:r>
            <a:r>
              <a:rPr lang="en-US" altLang="ko-KR" sz="1100" dirty="0" err="1">
                <a:latin typeface="나눔고딕" pitchFamily="50" charset="-127"/>
                <a:ea typeface="나눔고딕" pitchFamily="50" charset="-127"/>
              </a:rPr>
              <a:t>Banwol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 plating association in </a:t>
            </a:r>
            <a:r>
              <a:rPr lang="en-US" altLang="ko-KR" sz="1100" dirty="0" err="1">
                <a:latin typeface="나눔고딕" pitchFamily="50" charset="-127"/>
                <a:ea typeface="나눔고딕" pitchFamily="50" charset="-127"/>
              </a:rPr>
              <a:t>Ansan</a:t>
            </a:r>
            <a:endParaRPr lang="en-US" altLang="ko-KR" sz="11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(cohesive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TSC-A  300mg/L)   * cohesion additive –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not used</a:t>
            </a:r>
          </a:p>
          <a:p>
            <a:endParaRPr lang="en-US" altLang="ko-KR" sz="1100" b="1" dirty="0"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28883"/>
              </p:ext>
            </p:extLst>
          </p:nvPr>
        </p:nvGraphicFramePr>
        <p:xfrm>
          <a:off x="774669" y="1908423"/>
          <a:ext cx="4357718" cy="957268"/>
        </p:xfrm>
        <a:graphic>
          <a:graphicData uri="http://schemas.openxmlformats.org/drawingml/2006/table">
            <a:tbl>
              <a:tblPr/>
              <a:tblGrid>
                <a:gridCol w="955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18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Raw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Treatment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Removing rate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(%)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6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Cr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101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40.06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60.4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Cu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21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0.07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4317" y="1860057"/>
            <a:ext cx="3410626" cy="170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192258"/>
              </p:ext>
            </p:extLst>
          </p:nvPr>
        </p:nvGraphicFramePr>
        <p:xfrm>
          <a:off x="788821" y="4310861"/>
          <a:ext cx="4343564" cy="2566114"/>
        </p:xfrm>
        <a:graphic>
          <a:graphicData uri="http://schemas.openxmlformats.org/drawingml/2006/table">
            <a:tbl>
              <a:tblPr/>
              <a:tblGrid>
                <a:gridCol w="92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33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Raw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Treatment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Removing rate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(%)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7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CODmn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720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204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71.7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3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SS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1,310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18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98.6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13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T-N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750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389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48.1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13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T-P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108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99.6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13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CN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154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5.2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96.6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13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Cr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107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0.2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99.8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13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Cu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170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23.3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86.3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317" y="4677128"/>
            <a:ext cx="3399614" cy="176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" y="1481786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670" y="684287"/>
            <a:ext cx="3391911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Data of cohesion treatment experiment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1008255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723511" y="1431254"/>
            <a:ext cx="4983229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Bio sludge from SK Energy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Ulsan factory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(cohesive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TSC-A  500mg/L)   * cohesion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additive -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PAC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used</a:t>
            </a:r>
          </a:p>
        </p:txBody>
      </p:sp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" y="4140671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직사각형 50"/>
          <p:cNvSpPr/>
          <p:nvPr/>
        </p:nvSpPr>
        <p:spPr>
          <a:xfrm>
            <a:off x="744778" y="4117810"/>
            <a:ext cx="4673930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b="1" dirty="0">
                <a:latin typeface="나눔고딕" pitchFamily="50" charset="-127"/>
                <a:ea typeface="나눔고딕" pitchFamily="50" charset="-127"/>
              </a:rPr>
              <a:t>Green algae in reservoir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 err="1">
                <a:latin typeface="나눔고딕" pitchFamily="50" charset="-127"/>
                <a:ea typeface="나눔고딕" pitchFamily="50" charset="-127"/>
              </a:rPr>
              <a:t>Geumchen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 reservoir in </a:t>
            </a:r>
            <a:r>
              <a:rPr lang="en-US" altLang="ko-KR" sz="1100" dirty="0" err="1">
                <a:latin typeface="나눔고딕" pitchFamily="50" charset="-127"/>
                <a:ea typeface="나눔고딕" pitchFamily="50" charset="-127"/>
              </a:rPr>
              <a:t>Gimje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en-US" altLang="ko-KR" sz="1100" dirty="0" err="1">
                <a:latin typeface="나눔고딕" pitchFamily="50" charset="-127"/>
                <a:ea typeface="나눔고딕" pitchFamily="50" charset="-127"/>
              </a:rPr>
              <a:t>Gyeongbuk</a:t>
            </a:r>
            <a:endParaRPr lang="en-US" altLang="ko-KR" sz="11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(cohesive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TSC-B  500mg/L)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123122"/>
              </p:ext>
            </p:extLst>
          </p:nvPr>
        </p:nvGraphicFramePr>
        <p:xfrm>
          <a:off x="778725" y="1931539"/>
          <a:ext cx="4496537" cy="1571636"/>
        </p:xfrm>
        <a:graphic>
          <a:graphicData uri="http://schemas.openxmlformats.org/drawingml/2006/table">
            <a:tbl>
              <a:tblPr/>
              <a:tblGrid>
                <a:gridCol w="98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7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26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Raw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Treatment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Removing rate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(%)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BOD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750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32.6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95.7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5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CODmn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1,660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30.4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98.2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5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869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51.5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94.1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5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T-P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26.07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0.09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614179"/>
              </p:ext>
            </p:extLst>
          </p:nvPr>
        </p:nvGraphicFramePr>
        <p:xfrm>
          <a:off x="774669" y="4572719"/>
          <a:ext cx="4500594" cy="1727841"/>
        </p:xfrm>
        <a:graphic>
          <a:graphicData uri="http://schemas.openxmlformats.org/drawingml/2006/table">
            <a:tbl>
              <a:tblPr/>
              <a:tblGrid>
                <a:gridCol w="1140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7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Raw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Treatment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Removing rate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(%)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7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BOD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4,228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110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97.4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2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T-N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637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9.3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98.5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12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T-P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90.6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0.1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99.9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2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Chlorophyll-a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85,235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12.6(mg/m</a:t>
                      </a:r>
                      <a:r>
                        <a:rPr lang="en-US" sz="1100" b="1" kern="100" baseline="300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3</a:t>
                      </a:r>
                      <a:r>
                        <a:rPr lang="en-US" sz="1100" b="1" kern="10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)</a:t>
                      </a:r>
                      <a:endParaRPr lang="ko-KR" sz="1100" kern="10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766" y="1824552"/>
            <a:ext cx="3000396" cy="176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6766" y="4572719"/>
            <a:ext cx="3971692" cy="17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" y="1382891"/>
            <a:ext cx="1524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-5064"/>
            <a:ext cx="10693400" cy="38876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360000"/>
            <a:ext cx="10702800" cy="64794"/>
          </a:xfrm>
          <a:prstGeom prst="rect">
            <a:avLst/>
          </a:prstGeom>
          <a:solidFill>
            <a:srgbClr val="6BB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7406039"/>
            <a:ext cx="10693400" cy="1552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latin typeface="PT San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670" y="877195"/>
            <a:ext cx="3391911" cy="2963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Data of cohesion treatment experiment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351449" y="1201163"/>
            <a:ext cx="9900000" cy="22446"/>
          </a:xfrm>
          <a:prstGeom prst="line">
            <a:avLst/>
          </a:prstGeom>
          <a:ln w="28575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714442" y="1332359"/>
            <a:ext cx="3166139" cy="250208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Waste water in cleaning contaminated soil</a:t>
            </a: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27011"/>
              </p:ext>
            </p:extLst>
          </p:nvPr>
        </p:nvGraphicFramePr>
        <p:xfrm>
          <a:off x="748920" y="1620391"/>
          <a:ext cx="4597780" cy="1903966"/>
        </p:xfrm>
        <a:graphic>
          <a:graphicData uri="http://schemas.openxmlformats.org/drawingml/2006/table">
            <a:tbl>
              <a:tblPr/>
              <a:tblGrid>
                <a:gridCol w="100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51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Item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Raw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Treatment water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(mg/L)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Arial"/>
                        </a:rPr>
                        <a:t>Removing rate </a:t>
                      </a: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(%) 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0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 err="1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CODmn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8,400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8.4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SS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43,025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12.0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99.9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6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n-H (Mineral oils)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87.7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2.1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97.6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6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Zn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0.179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0.031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82.7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4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00" dirty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Cu</a:t>
                      </a:r>
                      <a:endParaRPr lang="ko-KR" alt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E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0.029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0.009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b="1" kern="100" dirty="0">
                          <a:latin typeface="나눔고딕" pitchFamily="50" charset="-127"/>
                          <a:ea typeface="나눔고딕" pitchFamily="50" charset="-127"/>
                          <a:cs typeface="Times New Roman"/>
                        </a:rPr>
                        <a:t>69.0</a:t>
                      </a:r>
                      <a:endParaRPr lang="ko-KR" sz="1100" kern="100" dirty="0">
                        <a:latin typeface="나눔고딕" pitchFamily="50" charset="-127"/>
                        <a:ea typeface="나눔고딕" pitchFamily="50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E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224" y="3653431"/>
            <a:ext cx="3087308" cy="161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50" y="5508823"/>
            <a:ext cx="3087307" cy="173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직사각형 27"/>
          <p:cNvSpPr/>
          <p:nvPr/>
        </p:nvSpPr>
        <p:spPr>
          <a:xfrm>
            <a:off x="3843566" y="5056604"/>
            <a:ext cx="21512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&lt;Raw water of cleansing water&gt;</a:t>
            </a:r>
            <a:endParaRPr lang="ko-KR" altLang="en-US" sz="1000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834532" y="6990794"/>
            <a:ext cx="34586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&lt;Treatment water of cleansing water&gt;</a:t>
            </a:r>
            <a:endParaRPr lang="ko-KR" altLang="en-US" sz="1000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67420" y="1286763"/>
            <a:ext cx="3831808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KCC semiconductor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waste water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cohesion processing</a:t>
            </a: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(Cohesive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TSC-D  150mg/L)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3" y="1395983"/>
            <a:ext cx="1524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6303423" y="4284687"/>
            <a:ext cx="4011829" cy="41948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Cohesion processing of waste water from casting factory</a:t>
            </a:r>
          </a:p>
          <a:p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Cohesive agent</a:t>
            </a:r>
            <a:r>
              <a:rPr lang="ko-KR" altLang="en-US" sz="11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100" dirty="0">
                <a:latin typeface="나눔고딕" pitchFamily="50" charset="-127"/>
                <a:ea typeface="나눔고딕" pitchFamily="50" charset="-127"/>
              </a:rPr>
              <a:t>TSC-D  500mg/L)</a:t>
            </a: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35" y="4383539"/>
            <a:ext cx="1524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2" y="1772408"/>
            <a:ext cx="1215135" cy="216024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12" y="1764407"/>
            <a:ext cx="1224135" cy="2176241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6426821" y="3955312"/>
            <a:ext cx="1204558" cy="2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&lt;Raw water&gt;</a:t>
            </a:r>
            <a:endParaRPr lang="ko-KR" altLang="en-US" sz="1000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083004" y="3942790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&lt;Treatment water&gt;</a:t>
            </a:r>
            <a:endParaRPr lang="ko-KR" altLang="en-US" sz="1000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2" y="4756630"/>
            <a:ext cx="1287237" cy="22884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12" y="4733461"/>
            <a:ext cx="1287237" cy="2288423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6570836" y="7050239"/>
            <a:ext cx="9653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&lt;Raw water&gt;</a:t>
            </a:r>
            <a:endParaRPr lang="ko-KR" altLang="en-US" sz="1000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8155012" y="7037717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&lt;Treatment water&gt;</a:t>
            </a:r>
            <a:endParaRPr lang="ko-KR" altLang="en-US" sz="1000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32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1541</Words>
  <Application>Microsoft Office PowerPoint</Application>
  <PresentationFormat>사용자 지정</PresentationFormat>
  <Paragraphs>405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7" baseType="lpstr">
      <vt:lpstr>PT Sans</vt:lpstr>
      <vt:lpstr>나눔고딕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ene zero</cp:lastModifiedBy>
  <cp:revision>110</cp:revision>
  <cp:lastPrinted>2018-01-06T09:08:47Z</cp:lastPrinted>
  <dcterms:created xsi:type="dcterms:W3CDTF">2014-03-17T10:14:28Z</dcterms:created>
  <dcterms:modified xsi:type="dcterms:W3CDTF">2019-09-13T14:13:35Z</dcterms:modified>
</cp:coreProperties>
</file>